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51"/>
  </p:notesMasterIdLst>
  <p:sldIdLst>
    <p:sldId id="956" r:id="rId3"/>
    <p:sldId id="959" r:id="rId4"/>
    <p:sldId id="962" r:id="rId5"/>
    <p:sldId id="906" r:id="rId6"/>
    <p:sldId id="909" r:id="rId7"/>
    <p:sldId id="910" r:id="rId8"/>
    <p:sldId id="954" r:id="rId9"/>
    <p:sldId id="1058" r:id="rId10"/>
    <p:sldId id="1066" r:id="rId11"/>
    <p:sldId id="1073" r:id="rId12"/>
    <p:sldId id="925" r:id="rId13"/>
    <p:sldId id="1080" r:id="rId14"/>
    <p:sldId id="1042" r:id="rId15"/>
    <p:sldId id="1045" r:id="rId16"/>
    <p:sldId id="1078" r:id="rId17"/>
    <p:sldId id="923" r:id="rId18"/>
    <p:sldId id="924" r:id="rId19"/>
    <p:sldId id="931" r:id="rId20"/>
    <p:sldId id="932" r:id="rId21"/>
    <p:sldId id="816" r:id="rId22"/>
    <p:sldId id="817" r:id="rId23"/>
    <p:sldId id="1082" r:id="rId24"/>
    <p:sldId id="1083" r:id="rId25"/>
    <p:sldId id="1089" r:id="rId26"/>
    <p:sldId id="1081" r:id="rId27"/>
    <p:sldId id="1088" r:id="rId28"/>
    <p:sldId id="1084" r:id="rId29"/>
    <p:sldId id="903" r:id="rId30"/>
    <p:sldId id="1068" r:id="rId31"/>
    <p:sldId id="1070" r:id="rId32"/>
    <p:sldId id="1069" r:id="rId33"/>
    <p:sldId id="1071" r:id="rId34"/>
    <p:sldId id="995" r:id="rId35"/>
    <p:sldId id="996" r:id="rId36"/>
    <p:sldId id="1085" r:id="rId37"/>
    <p:sldId id="1086" r:id="rId38"/>
    <p:sldId id="1087" r:id="rId39"/>
    <p:sldId id="921" r:id="rId40"/>
    <p:sldId id="960" r:id="rId41"/>
    <p:sldId id="813" r:id="rId42"/>
    <p:sldId id="492" r:id="rId43"/>
    <p:sldId id="994" r:id="rId44"/>
    <p:sldId id="997" r:id="rId45"/>
    <p:sldId id="477" r:id="rId46"/>
    <p:sldId id="957" r:id="rId47"/>
    <p:sldId id="619" r:id="rId48"/>
    <p:sldId id="820" r:id="rId49"/>
    <p:sldId id="1064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3399"/>
    <a:srgbClr val="E4F50B"/>
    <a:srgbClr val="0DFF7A"/>
    <a:srgbClr val="2DDF5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83837" autoAdjust="0"/>
  </p:normalViewPr>
  <p:slideViewPr>
    <p:cSldViewPr>
      <p:cViewPr varScale="1">
        <p:scale>
          <a:sx n="96" d="100"/>
          <a:sy n="96" d="100"/>
        </p:scale>
        <p:origin x="20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4430C-FF96-4DB3-A273-16683A3DD8F5}" type="datetimeFigureOut">
              <a:rPr lang="fr-FR" smtClean="0"/>
              <a:pPr/>
              <a:t>17/07/2019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5E5D-F609-4B8A-A4DB-FC533DAA646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91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9FA0-C383-41DB-A28B-007FC7E12968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73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7897-6E77-4B52-80F9-F9AB83CAC5CB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40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1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2F90B-5C73-F548-BB1C-7CAABFE364E8}" type="slidenum">
              <a:rPr lang="fr-FR" sz="1200">
                <a:solidFill>
                  <a:prstClr val="black"/>
                </a:solidFill>
              </a:rPr>
              <a:pPr eaLnBrk="1" hangingPunct="1"/>
              <a:t>7</a:t>
            </a:fld>
            <a:endParaRPr lang="fr-F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1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E2 decay between yrast states of the (9/2) 4 system as expected in the N = 50 isotones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(left) and the Z = 28 nickel isotopes (right). The numbers between the levels denote calculated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+B(E2) values expressed in units of B(E2; 2 +1 → 0 1 ) of the two-particle system, assuming 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seniority-conserving interaction. All levels have v ≈ 2, except the J π = 4 + and 6 + states 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000"/>
              <a:t>72,74 Ni which have exact v = 4.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878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9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</a:t>
            </a:r>
            <a:r>
              <a:rPr lang="en-GB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binding energies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05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02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882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23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9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993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3579768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772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17/07/2019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179976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3586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16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17/07/2019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eaLnBrk="0" hangingPunct="0"/>
              <a:r>
                <a:rPr lang="en-US" sz="1400" dirty="0" err="1" smtClean="0">
                  <a:solidFill>
                    <a:srgbClr val="5E5E5E"/>
                  </a:solidFill>
                </a:rPr>
                <a:t>E.Clément</a:t>
              </a:r>
              <a:r>
                <a:rPr lang="en-US" sz="1400" dirty="0" smtClean="0">
                  <a:solidFill>
                    <a:srgbClr val="5E5E5E"/>
                  </a:solidFill>
                </a:rPr>
                <a:t>  </a:t>
              </a:r>
              <a:r>
                <a:rPr lang="en-US" sz="1400" dirty="0" err="1" smtClean="0">
                  <a:solidFill>
                    <a:srgbClr val="5E5E5E"/>
                  </a:solidFill>
                </a:rPr>
                <a:t>Novembre</a:t>
              </a:r>
              <a:r>
                <a:rPr lang="en-US" sz="1400" dirty="0" smtClean="0">
                  <a:solidFill>
                    <a:srgbClr val="5E5E5E"/>
                  </a:solidFill>
                </a:rPr>
                <a:t> 2011                                          </a:t>
              </a:r>
              <a:endParaRPr lang="fr-FR" sz="1400" noProof="1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9" r:id="rId13"/>
    <p:sldLayoutId id="2147483691" r:id="rId14"/>
    <p:sldLayoutId id="2147483692" r:id="rId15"/>
    <p:sldLayoutId id="2147483709" r:id="rId16"/>
    <p:sldLayoutId id="2147483710" r:id="rId17"/>
    <p:sldLayoutId id="2147483723" r:id="rId18"/>
    <p:sldLayoutId id="214748372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55.emf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e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jpeg"/><Relationship Id="rId5" Type="http://schemas.openxmlformats.org/officeDocument/2006/relationships/image" Target="../media/image72.emf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emf"/><Relationship Id="rId5" Type="http://schemas.openxmlformats.org/officeDocument/2006/relationships/image" Target="../media/image28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emf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96.wmf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jpeg"/><Relationship Id="rId5" Type="http://schemas.openxmlformats.org/officeDocument/2006/relationships/image" Target="../media/image56.jpeg"/><Relationship Id="rId10" Type="http://schemas.openxmlformats.org/officeDocument/2006/relationships/image" Target="../media/image97.wmf"/><Relationship Id="rId4" Type="http://schemas.openxmlformats.org/officeDocument/2006/relationships/image" Target="../media/image50.png"/><Relationship Id="rId9" Type="http://schemas.openxmlformats.org/officeDocument/2006/relationships/image" Target="../media/image9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6.jpeg"/><Relationship Id="rId9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120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619672" y="2636912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High </a:t>
            </a:r>
            <a:r>
              <a:rPr lang="en-US" sz="3600" dirty="0"/>
              <a:t>Resolution </a:t>
            </a:r>
            <a:r>
              <a:rPr lang="en-US" sz="3600" dirty="0" smtClean="0"/>
              <a:t>γ-ray </a:t>
            </a:r>
            <a:r>
              <a:rPr lang="en-US" sz="3600" dirty="0"/>
              <a:t>Spectroscopy in Exotic Nuclei: AGATA@GANIL</a:t>
            </a:r>
            <a:endParaRPr lang="en-US" sz="66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607496" y="1067442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GRC - 2019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6EF243-34E4-444C-889E-70231457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" y="260648"/>
            <a:ext cx="3373284" cy="6200947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B8D1F21-A708-4402-B7C8-DD9A60EAB357}"/>
              </a:ext>
            </a:extLst>
          </p:cNvPr>
          <p:cNvSpPr/>
          <p:nvPr/>
        </p:nvSpPr>
        <p:spPr>
          <a:xfrm>
            <a:off x="3452124" y="4056301"/>
            <a:ext cx="5616624" cy="1100891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861881-3E9A-4137-938B-8C1D4CD13EB9}"/>
              </a:ext>
            </a:extLst>
          </p:cNvPr>
          <p:cNvSpPr txBox="1">
            <a:spLocks/>
          </p:cNvSpPr>
          <p:nvPr/>
        </p:nvSpPr>
        <p:spPr>
          <a:xfrm>
            <a:off x="3481231" y="4142097"/>
            <a:ext cx="5617365" cy="1292559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Shell model calculations reproduce the trend in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50,52,54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New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result in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52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Opposite behavior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to previous experimental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results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5BCA01E4-05C3-46B5-9DCC-64D84F4A771B}"/>
              </a:ext>
            </a:extLst>
          </p:cNvPr>
          <p:cNvSpPr/>
          <p:nvPr/>
        </p:nvSpPr>
        <p:spPr>
          <a:xfrm>
            <a:off x="3452124" y="2201514"/>
            <a:ext cx="5616624" cy="1727827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hteck: abgerundete Ecken 5">
            <a:extLst>
              <a:ext uri="{FF2B5EF4-FFF2-40B4-BE49-F238E27FC236}">
                <a16:creationId xmlns:a16="http://schemas.microsoft.com/office/drawing/2014/main" id="{55280BFB-563E-46E8-9105-6B2D38FA363D}"/>
              </a:ext>
            </a:extLst>
          </p:cNvPr>
          <p:cNvSpPr/>
          <p:nvPr/>
        </p:nvSpPr>
        <p:spPr>
          <a:xfrm>
            <a:off x="5563756" y="1910407"/>
            <a:ext cx="1776799" cy="300083"/>
          </a:xfrm>
          <a:prstGeom prst="roundRect">
            <a:avLst/>
          </a:prstGeom>
          <a:solidFill>
            <a:srgbClr val="C00000"/>
          </a:solidFill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388EE69A-8D6F-462A-9128-60D3E6CF4C35}"/>
              </a:ext>
            </a:extLst>
          </p:cNvPr>
          <p:cNvSpPr txBox="1"/>
          <p:nvPr/>
        </p:nvSpPr>
        <p:spPr>
          <a:xfrm>
            <a:off x="5313320" y="1844824"/>
            <a:ext cx="2315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Experimental results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DF685C7-FC59-41EA-A387-0E4D4E5C4622}"/>
              </a:ext>
            </a:extLst>
          </p:cNvPr>
          <p:cNvSpPr txBox="1">
            <a:spLocks/>
          </p:cNvSpPr>
          <p:nvPr/>
        </p:nvSpPr>
        <p:spPr>
          <a:xfrm>
            <a:off x="3380116" y="2393208"/>
            <a:ext cx="5688632" cy="1000525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4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54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3 for the first time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3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52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Ti: opposite behavior to previous measurement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 preliminary lifetime information in 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53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 determined for the first time 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563756" y="3825958"/>
            <a:ext cx="1648940" cy="353990"/>
            <a:chOff x="5342492" y="4824843"/>
            <a:chExt cx="1648940" cy="353990"/>
          </a:xfrm>
        </p:grpSpPr>
        <p:sp>
          <p:nvSpPr>
            <p:cNvPr id="14" name="Rechteck: abgerundete Ecken 9">
              <a:extLst>
                <a:ext uri="{FF2B5EF4-FFF2-40B4-BE49-F238E27FC236}">
                  <a16:creationId xmlns:a16="http://schemas.microsoft.com/office/drawing/2014/main" id="{3466065B-09E3-45B2-AB1F-F032DB2FBA64}"/>
                </a:ext>
              </a:extLst>
            </p:cNvPr>
            <p:cNvSpPr/>
            <p:nvPr/>
          </p:nvSpPr>
          <p:spPr>
            <a:xfrm>
              <a:off x="5457670" y="4843079"/>
              <a:ext cx="1418585" cy="335754"/>
            </a:xfrm>
            <a:prstGeom prst="roundRect">
              <a:avLst/>
            </a:prstGeom>
            <a:solidFill>
              <a:srgbClr val="C00000"/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Textfeld 10">
              <a:extLst>
                <a:ext uri="{FF2B5EF4-FFF2-40B4-BE49-F238E27FC236}">
                  <a16:creationId xmlns:a16="http://schemas.microsoft.com/office/drawing/2014/main" id="{A59AD932-80F2-4F13-B062-27CEE2790E01}"/>
                </a:ext>
              </a:extLst>
            </p:cNvPr>
            <p:cNvSpPr txBox="1"/>
            <p:nvPr/>
          </p:nvSpPr>
          <p:spPr>
            <a:xfrm>
              <a:off x="5342492" y="4824843"/>
              <a:ext cx="16489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Interpretation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Goldkuhle</a:t>
            </a:r>
            <a:r>
              <a:rPr lang="en-US" dirty="0" smtClean="0"/>
              <a:t> (IKP) et al,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0" y="-1341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0489" y="4684345"/>
            <a:ext cx="536408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16500" y="4355812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Siciliano</a:t>
            </a:r>
            <a:r>
              <a:rPr lang="en-US" dirty="0" smtClean="0"/>
              <a:t> (LNL) et al, submitted to PRL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91880" y="4826443"/>
            <a:ext cx="547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first 4</a:t>
            </a:r>
            <a:r>
              <a:rPr lang="en-US" sz="1400" baseline="30000" dirty="0" smtClean="0"/>
              <a:t>+</a:t>
            </a:r>
            <a:r>
              <a:rPr lang="en-US" sz="1400" dirty="0" smtClean="0">
                <a:sym typeface="Wingdings" panose="05000000000000000000" pitchFamily="2" charset="2"/>
              </a:rPr>
              <a:t>2</a:t>
            </a:r>
            <a:r>
              <a:rPr lang="en-US" sz="1400" baseline="30000" dirty="0" smtClean="0">
                <a:sym typeface="Wingdings" panose="05000000000000000000" pitchFamily="2" charset="2"/>
              </a:rPr>
              <a:t>+</a:t>
            </a:r>
            <a:r>
              <a:rPr lang="en-US" sz="1400" dirty="0" smtClean="0">
                <a:sym typeface="Wingdings" panose="05000000000000000000" pitchFamily="2" charset="2"/>
              </a:rPr>
              <a:t> transition </a:t>
            </a:r>
            <a:r>
              <a:rPr lang="en-US" sz="1400" dirty="0" smtClean="0"/>
              <a:t>strength in the neutron-deficient Sn.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precise measurement for </a:t>
            </a:r>
            <a:r>
              <a:rPr lang="en-US" sz="1400" baseline="30000" dirty="0" smtClean="0"/>
              <a:t>108</a:t>
            </a:r>
            <a:r>
              <a:rPr lang="en-US" sz="1400" dirty="0" smtClean="0"/>
              <a:t>Sn sheds light on the proton excitation into the g</a:t>
            </a:r>
            <a:r>
              <a:rPr lang="en-US" sz="1400" baseline="-25000" dirty="0" smtClean="0"/>
              <a:t>9/2</a:t>
            </a:r>
            <a:r>
              <a:rPr lang="en-US" sz="1400" dirty="0" smtClean="0"/>
              <a:t> and h</a:t>
            </a:r>
            <a:r>
              <a:rPr lang="en-US" sz="1400" baseline="-25000" dirty="0" smtClean="0"/>
              <a:t>11/2</a:t>
            </a:r>
            <a:r>
              <a:rPr lang="en-US" sz="1400" dirty="0" smtClean="0"/>
              <a:t> (from CN un-truncated), or g</a:t>
            </a:r>
            <a:r>
              <a:rPr lang="en-US" sz="1400" baseline="-25000" dirty="0" smtClean="0"/>
              <a:t>9/2 </a:t>
            </a:r>
            <a:r>
              <a:rPr lang="en-US" sz="1400" dirty="0" smtClean="0"/>
              <a:t>+ pairing effect (Z)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The recent MCSMC points to g</a:t>
            </a:r>
            <a:r>
              <a:rPr lang="en-US" sz="1400" baseline="-25000" dirty="0"/>
              <a:t>9/2</a:t>
            </a:r>
            <a:r>
              <a:rPr lang="en-US" sz="1400" dirty="0"/>
              <a:t> occupancy that </a:t>
            </a:r>
            <a:r>
              <a:rPr lang="en-US" sz="1400" dirty="0" smtClean="0"/>
              <a:t>vary </a:t>
            </a:r>
            <a:r>
              <a:rPr lang="en-US" sz="1400" dirty="0"/>
              <a:t>with J and A, </a:t>
            </a:r>
            <a:r>
              <a:rPr lang="en-US" sz="1400" dirty="0" smtClean="0"/>
              <a:t>     [T</a:t>
            </a:r>
            <a:r>
              <a:rPr lang="en-US" sz="1400" dirty="0"/>
              <a:t>. </a:t>
            </a:r>
            <a:r>
              <a:rPr lang="en-US" sz="1400" dirty="0" err="1" smtClean="0"/>
              <a:t>Togashi</a:t>
            </a:r>
            <a:r>
              <a:rPr lang="en-US" sz="1400" dirty="0" smtClean="0"/>
              <a:t> et al PRL </a:t>
            </a:r>
            <a:r>
              <a:rPr lang="en-US" sz="1400" dirty="0"/>
              <a:t>121, 062501 (2018</a:t>
            </a:r>
            <a:r>
              <a:rPr lang="en-US" sz="1400" dirty="0" smtClean="0"/>
              <a:t>).], without comparison for the 4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strength</a:t>
            </a:r>
            <a:endParaRPr lang="en-US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56" y="669134"/>
            <a:ext cx="4513871" cy="37679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630" y="61003"/>
            <a:ext cx="476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Arial"/>
              </a:rPr>
              <a:t>Lifetime Measurements in </a:t>
            </a:r>
            <a:r>
              <a:rPr lang="en-US" b="1" baseline="30000" dirty="0" smtClean="0">
                <a:cs typeface="Arial"/>
              </a:rPr>
              <a:t>106,108</a:t>
            </a:r>
            <a:r>
              <a:rPr lang="en-US" b="1" dirty="0" smtClean="0">
                <a:cs typeface="Arial"/>
              </a:rPr>
              <a:t>Sn using MNT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865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497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Shell evolution and collectivity using a 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Sn core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4168" y="1296144"/>
            <a:ext cx="37079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ZoneTexte 29"/>
          <p:cNvSpPr txBox="1"/>
          <p:nvPr/>
        </p:nvSpPr>
        <p:spPr>
          <a:xfrm>
            <a:off x="149522" y="4944818"/>
            <a:ext cx="4651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Maximum of 2</a:t>
            </a:r>
            <a:r>
              <a:rPr lang="fr-FR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and 4</a:t>
            </a:r>
            <a:r>
              <a:rPr lang="fr-FR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excitation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energies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at N=82</a:t>
            </a:r>
          </a:p>
          <a:p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9522" y="5186310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Maximum of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collectivity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mid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shell</a:t>
            </a:r>
            <a:endParaRPr lang="fr-FR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Collectivity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approaching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N=50 ?</a:t>
            </a:r>
            <a:endParaRPr lang="fr-FR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868144" y="3933056"/>
            <a:ext cx="36358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Sandzelius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 Phys.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fr-FR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Lett</a:t>
            </a:r>
            <a:r>
              <a:rPr kumimoji="0" lang="fr-FR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99, 022501 (2007)</a:t>
            </a:r>
            <a:endParaRPr kumimoji="0" lang="fr-FR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2420888"/>
            <a:ext cx="3672408" cy="360040"/>
          </a:xfrm>
          <a:prstGeom prst="rect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539552" y="1988840"/>
            <a:ext cx="3327928" cy="2673588"/>
            <a:chOff x="539552" y="1988840"/>
            <a:chExt cx="3327928" cy="2673588"/>
          </a:xfrm>
        </p:grpSpPr>
        <p:cxnSp>
          <p:nvCxnSpPr>
            <p:cNvPr id="32" name="Connecteur droit avec flèche 31"/>
            <p:cNvCxnSpPr/>
            <p:nvPr/>
          </p:nvCxnSpPr>
          <p:spPr>
            <a:xfrm flipV="1">
              <a:off x="539552" y="1988840"/>
              <a:ext cx="0" cy="172819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589510" y="198884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</a:t>
              </a:r>
              <a:r>
                <a:rPr lang="fr-FR" dirty="0" smtClean="0">
                  <a:latin typeface="Script MT Bold" pitchFamily="66" charset="0"/>
                </a:rPr>
                <a:t> g</a:t>
              </a:r>
              <a:r>
                <a:rPr lang="fr-FR" baseline="-25000" dirty="0" smtClean="0">
                  <a:latin typeface="Script MT Bold" pitchFamily="66" charset="0"/>
                </a:rPr>
                <a:t>7/2,</a:t>
              </a:r>
              <a:r>
                <a:rPr lang="fr-FR" dirty="0" smtClean="0">
                  <a:latin typeface="Script MT Bold" pitchFamily="66" charset="0"/>
                </a:rPr>
                <a:t> 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483768" y="4293096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 </a:t>
              </a:r>
              <a:r>
                <a:rPr lang="fr-FR" dirty="0" smtClean="0">
                  <a:latin typeface="Script MT Bold" pitchFamily="66" charset="0"/>
                </a:rPr>
                <a:t>g</a:t>
              </a:r>
              <a:r>
                <a:rPr lang="fr-FR" baseline="-25000" dirty="0" smtClean="0">
                  <a:latin typeface="Script MT Bold" pitchFamily="66" charset="0"/>
                </a:rPr>
                <a:t>7/2, </a:t>
              </a:r>
              <a:r>
                <a:rPr lang="fr-FR" dirty="0" smtClean="0">
                  <a:latin typeface="Script MT Bold" pitchFamily="66" charset="0"/>
                </a:rPr>
                <a:t>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V="1">
              <a:off x="539552" y="4365104"/>
              <a:ext cx="1935832" cy="8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5580112" y="4261400"/>
            <a:ext cx="3559846" cy="2513679"/>
            <a:chOff x="5580112" y="4261400"/>
            <a:chExt cx="3559846" cy="251367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112" y="4583494"/>
              <a:ext cx="3559846" cy="2191585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5788776" y="4261400"/>
              <a:ext cx="2030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BE2(2</a:t>
              </a:r>
              <a:r>
                <a:rPr lang="fr-FR" baseline="30000" dirty="0" smtClean="0"/>
                <a:t>+</a:t>
              </a:r>
              <a:r>
                <a:rPr lang="fr-FR" dirty="0" smtClean="0"/>
                <a:t> </a:t>
              </a:r>
              <a:r>
                <a:rPr lang="fr-FR" dirty="0" smtClean="0">
                  <a:sym typeface="Wingdings" panose="05000000000000000000" pitchFamily="2" charset="2"/>
                </a:rPr>
                <a:t> 0</a:t>
              </a:r>
              <a:r>
                <a:rPr lang="fr-FR" baseline="30000" dirty="0" smtClean="0">
                  <a:sym typeface="Wingdings" panose="05000000000000000000" pitchFamily="2" charset="2"/>
                </a:rPr>
                <a:t>+</a:t>
              </a:r>
              <a:r>
                <a:rPr lang="fr-FR" dirty="0" smtClean="0"/>
                <a:t>) [Wu]</a:t>
              </a:r>
              <a:endParaRPr lang="fr-FR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0192" y="4797152"/>
              <a:ext cx="72008" cy="4400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389586" y="534492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106,108</a:t>
            </a:r>
            <a:r>
              <a:rPr lang="fr-FR" dirty="0" smtClean="0">
                <a:solidFill>
                  <a:srgbClr val="FF0000"/>
                </a:solidFill>
              </a:rPr>
              <a:t>Sn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248728" y="5529593"/>
            <a:ext cx="619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05801" y="2909364"/>
            <a:ext cx="216024" cy="24966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9512" y="5916257"/>
            <a:ext cx="334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Lifetime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in </a:t>
            </a:r>
            <a:r>
              <a:rPr lang="fr-FR" baseline="30000" dirty="0" smtClean="0"/>
              <a:t>112</a:t>
            </a:r>
            <a:r>
              <a:rPr lang="fr-FR" dirty="0" smtClean="0"/>
              <a:t>Xe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6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6" grpId="0"/>
      <p:bldP spid="26" grpId="0" animBg="1"/>
      <p:bldP spid="5" grpId="0"/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150" y="1850980"/>
            <a:ext cx="1998222" cy="375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e 35"/>
          <p:cNvGrpSpPr/>
          <p:nvPr/>
        </p:nvGrpSpPr>
        <p:grpSpPr>
          <a:xfrm>
            <a:off x="-180528" y="2843644"/>
            <a:ext cx="5403301" cy="3681700"/>
            <a:chOff x="-180528" y="2843644"/>
            <a:chExt cx="5403301" cy="36817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2843644"/>
              <a:ext cx="5403301" cy="321866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575555" y="3923764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</a:t>
              </a:r>
              <a:r>
                <a:rPr lang="en-US" sz="900" baseline="30000" dirty="0"/>
                <a:t>+</a:t>
              </a: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113838" y="3059667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1n2p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113838" y="3993013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2n2p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763222" y="4968391"/>
              <a:ext cx="115929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2n2p-2</a:t>
              </a:r>
              <a:r>
                <a:rPr lang="en-US" sz="1350" baseline="30000" dirty="0"/>
                <a:t>+</a:t>
              </a:r>
              <a:r>
                <a:rPr lang="en-US" sz="1350" dirty="0"/>
                <a:t> gated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08175" y="4895872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1421119" y="511189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1481833" y="4733854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443107" y="5111896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-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914065" y="5066993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1979711" y="5283767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2042667" y="5283767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249741" y="5165902"/>
              <a:ext cx="2856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8</a:t>
              </a:r>
              <a:r>
                <a:rPr lang="en-US" sz="900" baseline="30000" dirty="0"/>
                <a:t>+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2315387" y="538267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378343" y="5382676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2511325" y="5312153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115615" y="4958153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9</a:t>
              </a:r>
              <a:r>
                <a:rPr lang="en-US" sz="900" baseline="30000" dirty="0"/>
                <a:t>-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249833" y="5170308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1181446" y="5165902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004091" y="4967300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</a:t>
              </a:r>
              <a:r>
                <a:rPr lang="en-US" sz="900" baseline="30000" dirty="0"/>
                <a:t>-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1114819" y="5126880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3728411" y="5551793"/>
              <a:ext cx="0" cy="192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3602791" y="5324834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- </a:t>
              </a:r>
              <a:r>
                <a:rPr lang="en-US" sz="900" dirty="0"/>
                <a:t>?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46686" y="5210742"/>
              <a:ext cx="3561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e</a:t>
              </a:r>
              <a:r>
                <a:rPr lang="en-US" sz="900" baseline="30000" dirty="0" err="1"/>
                <a:t>+</a:t>
              </a:r>
              <a:r>
                <a:rPr lang="en-US" sz="900" dirty="0" err="1"/>
                <a:t>e</a:t>
              </a:r>
              <a:r>
                <a:rPr lang="en-US" sz="900" baseline="30000" dirty="0"/>
                <a:t>-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598586" y="2982142"/>
              <a:ext cx="7967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near-line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66981" y="6109846"/>
              <a:ext cx="428835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M. L. </a:t>
              </a:r>
              <a:r>
                <a:rPr lang="en-US" sz="1050" dirty="0" err="1"/>
                <a:t>Jurado</a:t>
              </a:r>
              <a:r>
                <a:rPr lang="en-US" sz="1050" dirty="0"/>
                <a:t>, D. </a:t>
              </a:r>
              <a:r>
                <a:rPr lang="en-US" sz="1050" dirty="0" err="1"/>
                <a:t>Ralet</a:t>
              </a:r>
              <a:r>
                <a:rPr lang="en-US" sz="1050" dirty="0"/>
                <a:t>, </a:t>
              </a:r>
              <a:r>
                <a:rPr lang="en-US" sz="1050" dirty="0" smtClean="0"/>
                <a:t>A. </a:t>
              </a:r>
              <a:r>
                <a:rPr lang="en-US" sz="1050" dirty="0" err="1" smtClean="0"/>
                <a:t>Goasduf</a:t>
              </a:r>
              <a:r>
                <a:rPr lang="en-US" sz="1050" dirty="0" smtClean="0"/>
                <a:t>, EC </a:t>
              </a:r>
              <a:r>
                <a:rPr lang="en-US" sz="1050" dirty="0"/>
                <a:t>et al,</a:t>
              </a:r>
            </a:p>
            <a:p>
              <a:r>
                <a:rPr lang="en-US" sz="1050" dirty="0"/>
                <a:t>OUPS Plunger, J. </a:t>
              </a:r>
              <a:r>
                <a:rPr lang="en-US" sz="1050" dirty="0" err="1"/>
                <a:t>Ljungvall</a:t>
              </a:r>
              <a:r>
                <a:rPr lang="en-US" sz="1050" dirty="0"/>
                <a:t> et al, NIM A 679 (2012) 61-66. Degrader mode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759259" y="5154426"/>
              <a:ext cx="8707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>
                  <a:latin typeface="Symbol" panose="05050102010706020507" pitchFamily="18" charset="2"/>
                </a:rPr>
                <a:t>s</a:t>
              </a:r>
              <a:r>
                <a:rPr lang="fr-FR" sz="1350" dirty="0"/>
                <a:t>~100 </a:t>
              </a:r>
              <a:r>
                <a:rPr lang="fr-FR" sz="1350" dirty="0">
                  <a:latin typeface="Symbol" panose="05050102010706020507" pitchFamily="18" charset="2"/>
                </a:rPr>
                <a:t>m</a:t>
              </a:r>
              <a:r>
                <a:rPr lang="fr-FR" sz="1350" dirty="0"/>
                <a:t>b</a:t>
              </a: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6163025" y="1330680"/>
            <a:ext cx="2927062" cy="4156617"/>
            <a:chOff x="6163025" y="1330680"/>
            <a:chExt cx="2927062" cy="4156617"/>
          </a:xfrm>
        </p:grpSpPr>
        <p:sp>
          <p:nvSpPr>
            <p:cNvPr id="45" name="Ellipse 44"/>
            <p:cNvSpPr/>
            <p:nvPr/>
          </p:nvSpPr>
          <p:spPr>
            <a:xfrm>
              <a:off x="6680360" y="4162058"/>
              <a:ext cx="501650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6163025" y="1330680"/>
              <a:ext cx="2927062" cy="4156617"/>
              <a:chOff x="6163025" y="1330680"/>
              <a:chExt cx="2927062" cy="4156617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7118350" y="3120208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7118350" y="3584050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6182472" y="5210298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6188502" y="4762273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6163025" y="4195791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6202255" y="3561844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6303219" y="1381910"/>
                <a:ext cx="501650" cy="2769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6875998" y="1330680"/>
                <a:ext cx="22140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i="1" dirty="0"/>
                  <a:t>Transitions for </a:t>
                </a:r>
                <a:r>
                  <a:rPr lang="fr-FR" sz="1200" i="1" dirty="0" err="1"/>
                  <a:t>which</a:t>
                </a:r>
                <a:r>
                  <a:rPr lang="fr-FR" sz="1200" i="1" dirty="0"/>
                  <a:t> a </a:t>
                </a:r>
                <a:r>
                  <a:rPr lang="fr-FR" sz="1200" i="1" dirty="0" err="1"/>
                  <a:t>decay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curve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was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observed</a:t>
                </a:r>
                <a:r>
                  <a:rPr lang="fr-FR" sz="1200" i="1" dirty="0"/>
                  <a:t> on-line</a:t>
                </a: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2" name="Groupe 51"/>
          <p:cNvGrpSpPr/>
          <p:nvPr/>
        </p:nvGrpSpPr>
        <p:grpSpPr>
          <a:xfrm>
            <a:off x="-4372" y="1251886"/>
            <a:ext cx="3097944" cy="1591758"/>
            <a:chOff x="4955499" y="1540961"/>
            <a:chExt cx="4187634" cy="2132735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5499" y="1540961"/>
              <a:ext cx="4187634" cy="213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rapèze 53"/>
            <p:cNvSpPr/>
            <p:nvPr/>
          </p:nvSpPr>
          <p:spPr>
            <a:xfrm rot="-5400000">
              <a:off x="7155003" y="1527858"/>
              <a:ext cx="268384" cy="2198458"/>
            </a:xfrm>
            <a:prstGeom prst="trapezoid">
              <a:avLst>
                <a:gd name="adj" fmla="val 4310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aramond" pitchFamily="18" charset="0"/>
              </a:endParaRPr>
            </a:p>
          </p:txBody>
        </p: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857" y="1421332"/>
            <a:ext cx="1898928" cy="1394131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564941" y="6249915"/>
            <a:ext cx="3385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J.F. Smith et al, Phys.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Lett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B 523, 13 (2001)</a:t>
            </a:r>
            <a:endParaRPr lang="fr-FR" sz="1400" i="1" dirty="0"/>
          </a:p>
        </p:txBody>
      </p:sp>
      <p:pic>
        <p:nvPicPr>
          <p:cNvPr id="58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105905" y="130817"/>
            <a:ext cx="497015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baseline="30000" dirty="0" smtClean="0"/>
              <a:t>58</a:t>
            </a:r>
            <a:r>
              <a:rPr lang="fr-FR" sz="1350" dirty="0" smtClean="0"/>
              <a:t>Ni(</a:t>
            </a:r>
            <a:r>
              <a:rPr lang="fr-FR" sz="1350" baseline="30000" dirty="0" smtClean="0"/>
              <a:t>58</a:t>
            </a:r>
            <a:r>
              <a:rPr lang="fr-FR" sz="1350" dirty="0" smtClean="0"/>
              <a:t>Ni</a:t>
            </a:r>
            <a:r>
              <a:rPr lang="fr-FR" sz="1350" dirty="0"/>
              <a:t>, 2p2n)</a:t>
            </a:r>
            <a:r>
              <a:rPr lang="fr-FR" sz="1350" baseline="30000" dirty="0"/>
              <a:t>112</a:t>
            </a:r>
            <a:r>
              <a:rPr lang="fr-FR" sz="1350" dirty="0"/>
              <a:t>Xe @ 250 MeV, ~4pnA.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 </a:t>
            </a:r>
            <a:r>
              <a:rPr lang="fr-FR" sz="1350" dirty="0" err="1"/>
              <a:t>Lifetime</a:t>
            </a:r>
            <a:r>
              <a:rPr lang="fr-FR" sz="1350" dirty="0"/>
              <a:t> </a:t>
            </a:r>
            <a:r>
              <a:rPr lang="fr-FR" sz="1350" dirty="0" err="1"/>
              <a:t>measurement</a:t>
            </a:r>
            <a:r>
              <a:rPr lang="fr-FR" sz="1350" dirty="0"/>
              <a:t> </a:t>
            </a:r>
            <a:r>
              <a:rPr lang="fr-FR" sz="1350" dirty="0" err="1"/>
              <a:t>using</a:t>
            </a:r>
            <a:r>
              <a:rPr lang="fr-FR" sz="1350" dirty="0"/>
              <a:t> NEDA-AGATA-DIAMANT and the OUPS </a:t>
            </a:r>
            <a:r>
              <a:rPr lang="fr-FR" sz="1350" dirty="0" err="1"/>
              <a:t>plunger</a:t>
            </a:r>
            <a:r>
              <a:rPr lang="fr-FR" sz="1350" dirty="0"/>
              <a:t> in front of </a:t>
            </a:r>
            <a:r>
              <a:rPr lang="fr-FR" sz="1350" dirty="0" smtClean="0"/>
              <a:t>DIAMANT</a:t>
            </a:r>
            <a:endParaRPr lang="fr-FR" sz="13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9 </a:t>
            </a:r>
            <a:r>
              <a:rPr lang="fr-FR" sz="1350" dirty="0" err="1"/>
              <a:t>plunger</a:t>
            </a:r>
            <a:r>
              <a:rPr lang="fr-FR" sz="1350" dirty="0"/>
              <a:t> distances </a:t>
            </a:r>
            <a:r>
              <a:rPr lang="fr-FR" sz="1350" dirty="0" err="1"/>
              <a:t>from</a:t>
            </a:r>
            <a:r>
              <a:rPr lang="fr-FR" sz="1350" dirty="0"/>
              <a:t> 20 </a:t>
            </a:r>
            <a:r>
              <a:rPr lang="fr-FR" sz="1350" dirty="0">
                <a:latin typeface="Symbol" panose="05050102010706020507" pitchFamily="18" charset="2"/>
              </a:rPr>
              <a:t>m</a:t>
            </a:r>
            <a:r>
              <a:rPr lang="fr-FR" sz="1350" dirty="0"/>
              <a:t>m to 1.5 </a:t>
            </a:r>
            <a:r>
              <a:rPr lang="fr-FR" sz="1350" dirty="0" err="1"/>
              <a:t>mm.</a:t>
            </a:r>
            <a:r>
              <a:rPr lang="fr-FR" sz="135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50" dirty="0"/>
              <a:t>10 </a:t>
            </a:r>
            <a:r>
              <a:rPr lang="fr-FR" sz="1350" dirty="0" err="1"/>
              <a:t>days</a:t>
            </a:r>
            <a:r>
              <a:rPr lang="fr-FR" sz="1350" dirty="0"/>
              <a:t> </a:t>
            </a:r>
            <a:r>
              <a:rPr lang="fr-FR" sz="1350" dirty="0" err="1"/>
              <a:t>experiments</a:t>
            </a:r>
            <a:r>
              <a:rPr lang="fr-FR" sz="1350" dirty="0"/>
              <a:t> </a:t>
            </a:r>
            <a:r>
              <a:rPr lang="fr-FR" sz="1350" dirty="0" err="1"/>
              <a:t>with</a:t>
            </a:r>
            <a:r>
              <a:rPr lang="fr-FR" sz="1350" dirty="0"/>
              <a:t> ~30h per distances</a:t>
            </a:r>
          </a:p>
        </p:txBody>
      </p:sp>
      <p:grpSp>
        <p:nvGrpSpPr>
          <p:cNvPr id="60" name="19 Grupo"/>
          <p:cNvGrpSpPr>
            <a:grpSpLocks/>
          </p:cNvGrpSpPr>
          <p:nvPr/>
        </p:nvGrpSpPr>
        <p:grpSpPr bwMode="auto">
          <a:xfrm>
            <a:off x="7745115" y="4056976"/>
            <a:ext cx="963368" cy="869644"/>
            <a:chOff x="330201" y="1411135"/>
            <a:chExt cx="990599" cy="1027265"/>
          </a:xfrm>
        </p:grpSpPr>
        <p:pic>
          <p:nvPicPr>
            <p:cNvPr id="61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5" name="Picture 10" descr="ProlateSpheroi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3909" y="5575645"/>
            <a:ext cx="792089" cy="535667"/>
          </a:xfrm>
          <a:prstGeom prst="rect">
            <a:avLst/>
          </a:prstGeom>
          <a:noFill/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" y="2895218"/>
            <a:ext cx="4512023" cy="30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/>
          <p:nvPr/>
        </p:nvGrpSpPr>
        <p:grpSpPr>
          <a:xfrm>
            <a:off x="5399943" y="1081316"/>
            <a:ext cx="4033385" cy="5050399"/>
            <a:chOff x="5399943" y="1081316"/>
            <a:chExt cx="4033385" cy="5050399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943" y="1081316"/>
              <a:ext cx="4033385" cy="5050399"/>
            </a:xfrm>
            <a:prstGeom prst="rect">
              <a:avLst/>
            </a:prstGeom>
          </p:spPr>
        </p:pic>
        <p:sp>
          <p:nvSpPr>
            <p:cNvPr id="39" name="Ellipse 38"/>
            <p:cNvSpPr/>
            <p:nvPr/>
          </p:nvSpPr>
          <p:spPr>
            <a:xfrm>
              <a:off x="8442343" y="2870093"/>
              <a:ext cx="72008" cy="92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8441853" y="3054014"/>
              <a:ext cx="72008" cy="926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8510518" y="291565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Sn</a:t>
              </a:r>
              <a:endParaRPr lang="fr-FR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8510518" y="273173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Xe</a:t>
              </a:r>
              <a:endParaRPr lang="fr-FR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09" y="1061598"/>
            <a:ext cx="1559138" cy="29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66" y="1254016"/>
            <a:ext cx="3155945" cy="213137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742612" y="1518675"/>
            <a:ext cx="97975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/>
              <a:t>20 </a:t>
            </a:r>
            <a:r>
              <a:rPr lang="fr-FR" sz="1013" dirty="0" err="1"/>
              <a:t>um</a:t>
            </a:r>
            <a:r>
              <a:rPr lang="fr-FR" sz="1013" dirty="0"/>
              <a:t> /380 </a:t>
            </a:r>
            <a:r>
              <a:rPr lang="fr-FR" sz="1013" dirty="0" err="1"/>
              <a:t>um</a:t>
            </a:r>
            <a:endParaRPr lang="fr-FR" sz="1013" dirty="0"/>
          </a:p>
        </p:txBody>
      </p:sp>
      <p:sp>
        <p:nvSpPr>
          <p:cNvPr id="25" name="ZoneTexte 24"/>
          <p:cNvSpPr txBox="1"/>
          <p:nvPr/>
        </p:nvSpPr>
        <p:spPr>
          <a:xfrm>
            <a:off x="2742611" y="1715835"/>
            <a:ext cx="2195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2</a:t>
            </a:r>
            <a:r>
              <a:rPr lang="fr-FR" sz="1050" baseline="30000" dirty="0"/>
              <a:t>+</a:t>
            </a:r>
            <a:r>
              <a:rPr lang="fr-FR" sz="1050" dirty="0"/>
              <a:t> transition </a:t>
            </a:r>
            <a:r>
              <a:rPr lang="fr-FR" sz="1050" dirty="0" err="1"/>
              <a:t>gated</a:t>
            </a:r>
            <a:r>
              <a:rPr lang="fr-FR" sz="1050" dirty="0"/>
              <a:t> by the </a:t>
            </a:r>
            <a:r>
              <a:rPr lang="fr-FR" sz="1050" dirty="0" err="1"/>
              <a:t>fast</a:t>
            </a:r>
            <a:r>
              <a:rPr lang="fr-FR" sz="1050" dirty="0"/>
              <a:t> 4</a:t>
            </a:r>
            <a:r>
              <a:rPr lang="fr-FR" sz="1050" baseline="30000" dirty="0"/>
              <a:t>+</a:t>
            </a:r>
            <a:r>
              <a:rPr lang="fr-FR" sz="1050" dirty="0"/>
              <a:t> </a:t>
            </a:r>
            <a:r>
              <a:rPr lang="fr-FR" sz="1050" dirty="0" err="1"/>
              <a:t>decay</a:t>
            </a:r>
            <a:r>
              <a:rPr lang="fr-FR" sz="1050" dirty="0"/>
              <a:t> component for 2 distances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7455099" y="594086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Neutron </a:t>
            </a:r>
            <a:r>
              <a:rPr lang="fr-FR" dirty="0" err="1" smtClean="0"/>
              <a:t>Number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5848725" y="1400681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E(2</a:t>
            </a:r>
            <a:r>
              <a:rPr lang="fr-FR" baseline="30000" dirty="0" smtClean="0"/>
              <a:t>+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 rot="16200000">
            <a:off x="4364325" y="4741140"/>
            <a:ext cx="20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BE2(2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0</a:t>
            </a:r>
            <a:r>
              <a:rPr lang="fr-FR" baseline="30000" dirty="0" smtClean="0">
                <a:sym typeface="Wingdings" panose="05000000000000000000" pitchFamily="2" charset="2"/>
              </a:rPr>
              <a:t>+</a:t>
            </a:r>
            <a:r>
              <a:rPr lang="fr-FR" dirty="0" smtClean="0"/>
              <a:t>) [Wu]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5004048" y="6464731"/>
            <a:ext cx="3977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L. </a:t>
            </a:r>
            <a:r>
              <a:rPr lang="en-US" dirty="0" err="1" smtClean="0"/>
              <a:t>Jurado</a:t>
            </a:r>
            <a:r>
              <a:rPr lang="en-US" dirty="0" smtClean="0"/>
              <a:t> (IFIC), et </a:t>
            </a:r>
            <a:r>
              <a:rPr lang="en-US" dirty="0"/>
              <a:t>al</a:t>
            </a:r>
            <a:r>
              <a:rPr lang="en-US" dirty="0" smtClean="0"/>
              <a:t>, </a:t>
            </a:r>
            <a:r>
              <a:rPr lang="en-US" i="1" dirty="0" smtClean="0"/>
              <a:t>under analysis</a:t>
            </a:r>
            <a:endParaRPr lang="en-US" i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6097479" y="5229200"/>
            <a:ext cx="1643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/>
              <a:t>112</a:t>
            </a:r>
            <a:r>
              <a:rPr lang="fr-FR" sz="1600" dirty="0" smtClean="0"/>
              <a:t>Xe </a:t>
            </a:r>
            <a:r>
              <a:rPr lang="fr-FR" sz="1600" dirty="0" err="1" smtClean="0"/>
              <a:t>from</a:t>
            </a:r>
            <a:r>
              <a:rPr lang="fr-FR" sz="1600" dirty="0" smtClean="0"/>
              <a:t> fusion</a:t>
            </a:r>
            <a:endParaRPr lang="fr-FR" sz="1600" dirty="0"/>
          </a:p>
        </p:txBody>
      </p:sp>
      <p:sp>
        <p:nvSpPr>
          <p:cNvPr id="49" name="Ellipse 48"/>
          <p:cNvSpPr/>
          <p:nvPr/>
        </p:nvSpPr>
        <p:spPr>
          <a:xfrm>
            <a:off x="6012160" y="5364059"/>
            <a:ext cx="108161" cy="136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/>
          <p:cNvSpPr/>
          <p:nvPr/>
        </p:nvSpPr>
        <p:spPr>
          <a:xfrm>
            <a:off x="6016420" y="5598532"/>
            <a:ext cx="108161" cy="136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ZoneTexte 50"/>
          <p:cNvSpPr txBox="1"/>
          <p:nvPr/>
        </p:nvSpPr>
        <p:spPr>
          <a:xfrm>
            <a:off x="6189348" y="5528072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/>
              <a:t>106,108</a:t>
            </a:r>
            <a:r>
              <a:rPr lang="fr-FR" sz="1600" dirty="0" smtClean="0"/>
              <a:t>Sn </a:t>
            </a:r>
            <a:r>
              <a:rPr lang="fr-FR" sz="1600" dirty="0" err="1" smtClean="0"/>
              <a:t>from</a:t>
            </a:r>
            <a:r>
              <a:rPr lang="fr-FR" sz="1600" dirty="0" smtClean="0"/>
              <a:t> MNT</a:t>
            </a:r>
            <a:endParaRPr lang="fr-FR" sz="1600" dirty="0"/>
          </a:p>
        </p:txBody>
      </p:sp>
      <p:sp>
        <p:nvSpPr>
          <p:cNvPr id="52" name="Rectangle 51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23528" y="3284984"/>
            <a:ext cx="576064" cy="3800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/>
          <p:cNvCxnSpPr/>
          <p:nvPr/>
        </p:nvCxnSpPr>
        <p:spPr>
          <a:xfrm flipV="1">
            <a:off x="899592" y="2206224"/>
            <a:ext cx="1296144" cy="1290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195932" y="2289887"/>
            <a:ext cx="177188" cy="20529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103869" y="4417537"/>
            <a:ext cx="4760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Based</a:t>
            </a:r>
            <a:r>
              <a:rPr lang="fr-FR" sz="1400" dirty="0" smtClean="0"/>
              <a:t> on </a:t>
            </a:r>
          </a:p>
          <a:p>
            <a:r>
              <a:rPr lang="en-US" sz="1400" dirty="0" err="1" smtClean="0">
                <a:cs typeface="Times New Roman" pitchFamily="18" charset="0"/>
              </a:rPr>
              <a:t>Delion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en-US" sz="1400" dirty="0">
                <a:cs typeface="Times New Roman" pitchFamily="18" charset="0"/>
              </a:rPr>
              <a:t>et al, Phys. Rev. C 82, 024307 (2010) </a:t>
            </a:r>
            <a:r>
              <a:rPr lang="en-US" sz="1400" dirty="0" smtClean="0">
                <a:cs typeface="Times New Roman" pitchFamily="18" charset="0"/>
              </a:rPr>
              <a:t> and</a:t>
            </a:r>
          </a:p>
          <a:p>
            <a:r>
              <a:rPr lang="en-US" sz="1400" dirty="0" err="1" smtClean="0">
                <a:cs typeface="Times New Roman" pitchFamily="18" charset="0"/>
              </a:rPr>
              <a:t>Caurier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en-US" sz="1400" dirty="0">
                <a:cs typeface="Times New Roman" pitchFamily="18" charset="0"/>
              </a:rPr>
              <a:t>et al PRC 82, 064304 (2010</a:t>
            </a:r>
            <a:r>
              <a:rPr lang="en-US" sz="1400" dirty="0" smtClean="0">
                <a:cs typeface="Times New Roman" pitchFamily="18" charset="0"/>
              </a:rPr>
              <a:t>), </a:t>
            </a:r>
          </a:p>
          <a:p>
            <a:endParaRPr lang="en-US" sz="1400" dirty="0">
              <a:cs typeface="Times New Roman" pitchFamily="18" charset="0"/>
            </a:endParaRPr>
          </a:p>
          <a:p>
            <a:r>
              <a:rPr lang="en-US" sz="1400" dirty="0" smtClean="0">
                <a:cs typeface="Times New Roman" pitchFamily="18" charset="0"/>
              </a:rPr>
              <a:t>it supports more the role of the quadrupole interaction related to proton excitation from the Z=50 shell closure instead of the role of the T=0 pairing</a:t>
            </a:r>
            <a:endParaRPr lang="fr-FR" sz="1400" dirty="0">
              <a:cs typeface="Times New Roman" pitchFamily="18" charset="0"/>
            </a:endParaRPr>
          </a:p>
          <a:p>
            <a:endParaRPr lang="fr-FR" sz="1400" dirty="0"/>
          </a:p>
        </p:txBody>
      </p:sp>
      <p:sp>
        <p:nvSpPr>
          <p:cNvPr id="59" name="Rectangle 58"/>
          <p:cNvSpPr/>
          <p:nvPr/>
        </p:nvSpPr>
        <p:spPr>
          <a:xfrm>
            <a:off x="1623665" y="3849408"/>
            <a:ext cx="7792828" cy="244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1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3101"/>
            <a:ext cx="1559138" cy="29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580831" y="2558590"/>
            <a:ext cx="53572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~44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80831" y="2219418"/>
            <a:ext cx="53572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~15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80832" y="1842082"/>
            <a:ext cx="47000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FF0000"/>
                </a:solidFill>
              </a:rPr>
              <a:t>~7 </a:t>
            </a:r>
            <a:r>
              <a:rPr lang="fr-FR" sz="1013" dirty="0" err="1">
                <a:solidFill>
                  <a:srgbClr val="FF0000"/>
                </a:solidFill>
              </a:rPr>
              <a:t>ps</a:t>
            </a:r>
            <a:endParaRPr lang="fr-FR" sz="1013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452922" y="1530132"/>
            <a:ext cx="949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Online T</a:t>
            </a:r>
            <a:r>
              <a:rPr lang="fr-FR" sz="1350" baseline="-25000" dirty="0">
                <a:solidFill>
                  <a:srgbClr val="FF0000"/>
                </a:solidFill>
              </a:rPr>
              <a:t>1/2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289954" y="1788859"/>
            <a:ext cx="373204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 smtClean="0"/>
              <a:t> The Lifetime of the 5</a:t>
            </a:r>
            <a:r>
              <a:rPr lang="en-US" sz="1350" baseline="30000" dirty="0" smtClean="0"/>
              <a:t>-</a:t>
            </a:r>
            <a:r>
              <a:rPr lang="en-US" sz="1350" dirty="0" smtClean="0"/>
              <a:t> is determined</a:t>
            </a:r>
            <a:endParaRPr lang="en-US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350" dirty="0"/>
              <a:t>The E3 decay from the 5</a:t>
            </a:r>
            <a:r>
              <a:rPr lang="en-US" sz="1350" baseline="30000" dirty="0"/>
              <a:t>-</a:t>
            </a:r>
            <a:r>
              <a:rPr lang="en-US" sz="1350" dirty="0"/>
              <a:t> seems very weak and requires a careful analysis</a:t>
            </a:r>
          </a:p>
          <a:p>
            <a:endParaRPr lang="en-US" sz="1350" dirty="0"/>
          </a:p>
        </p:txBody>
      </p:sp>
      <p:sp>
        <p:nvSpPr>
          <p:cNvPr id="32" name="ZoneTexte 31"/>
          <p:cNvSpPr txBox="1"/>
          <p:nvPr/>
        </p:nvSpPr>
        <p:spPr>
          <a:xfrm>
            <a:off x="2452891" y="3054253"/>
            <a:ext cx="655991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B(E1 </a:t>
            </a:r>
            <a:r>
              <a:rPr lang="fr-FR" sz="1350" dirty="0"/>
              <a:t>5</a:t>
            </a:r>
            <a:r>
              <a:rPr lang="fr-FR" sz="1350" baseline="30000" dirty="0"/>
              <a:t>-</a:t>
            </a:r>
            <a:r>
              <a:rPr lang="fr-FR" sz="1350" dirty="0"/>
              <a:t> </a:t>
            </a:r>
            <a:r>
              <a:rPr lang="fr-FR" sz="1350" dirty="0">
                <a:sym typeface="Wingdings" panose="05000000000000000000" pitchFamily="2" charset="2"/>
              </a:rPr>
              <a:t> 4</a:t>
            </a:r>
            <a:r>
              <a:rPr lang="fr-FR" sz="1350" baseline="30000" dirty="0">
                <a:sym typeface="Wingdings" panose="05000000000000000000" pitchFamily="2" charset="2"/>
              </a:rPr>
              <a:t>+ </a:t>
            </a:r>
            <a:r>
              <a:rPr lang="fr-FR" sz="1350" dirty="0" smtClean="0"/>
              <a:t>)*  ~ 1.3 </a:t>
            </a:r>
            <a:r>
              <a:rPr lang="fr-FR" sz="1350" dirty="0"/>
              <a:t>10</a:t>
            </a:r>
            <a:r>
              <a:rPr lang="fr-FR" sz="1350" baseline="30000" dirty="0"/>
              <a:t>-5</a:t>
            </a:r>
            <a:r>
              <a:rPr lang="fr-FR" sz="1350" dirty="0"/>
              <a:t> e²fm²    (~0.9 10</a:t>
            </a:r>
            <a:r>
              <a:rPr lang="fr-FR" sz="1350" baseline="30000" dirty="0"/>
              <a:t>-5</a:t>
            </a:r>
            <a:r>
              <a:rPr lang="fr-FR" sz="1350" dirty="0"/>
              <a:t> wu) </a:t>
            </a:r>
            <a:endParaRPr lang="fr-FR" sz="1350" dirty="0" smtClean="0"/>
          </a:p>
          <a:p>
            <a:r>
              <a:rPr lang="fr-FR" sz="1350" dirty="0" smtClean="0"/>
              <a:t>*</a:t>
            </a:r>
            <a:r>
              <a:rPr lang="fr-FR" sz="1350" dirty="0" err="1" smtClean="0"/>
              <a:t>Assuming</a:t>
            </a:r>
            <a:r>
              <a:rPr lang="fr-FR" sz="1350" dirty="0" smtClean="0"/>
              <a:t> </a:t>
            </a:r>
            <a:r>
              <a:rPr lang="fr-FR" sz="1350" dirty="0"/>
              <a:t>100% E1 </a:t>
            </a:r>
            <a:r>
              <a:rPr lang="fr-FR" sz="1350" dirty="0" err="1"/>
              <a:t>decay</a:t>
            </a:r>
            <a:r>
              <a:rPr lang="fr-FR" sz="1350" dirty="0"/>
              <a:t> as </a:t>
            </a:r>
            <a:r>
              <a:rPr lang="fr-FR" sz="1350" dirty="0" err="1"/>
              <a:t>soon</a:t>
            </a:r>
            <a:r>
              <a:rPr lang="fr-FR" sz="1350" dirty="0"/>
              <a:t> as, on-line, the E2 and E3 are </a:t>
            </a:r>
            <a:r>
              <a:rPr lang="fr-FR" sz="1350" dirty="0" err="1"/>
              <a:t>obviously</a:t>
            </a:r>
            <a:r>
              <a:rPr lang="fr-FR" sz="1350" dirty="0"/>
              <a:t> </a:t>
            </a:r>
            <a:r>
              <a:rPr lang="fr-FR" sz="1350" dirty="0" err="1"/>
              <a:t>very</a:t>
            </a:r>
            <a:r>
              <a:rPr lang="fr-FR" sz="1350" dirty="0"/>
              <a:t> </a:t>
            </a:r>
            <a:r>
              <a:rPr lang="fr-FR" sz="1350" dirty="0" err="1" smtClean="0"/>
              <a:t>weak</a:t>
            </a:r>
            <a:r>
              <a:rPr lang="fr-FR" sz="1350" dirty="0" smtClean="0"/>
              <a:t>  </a:t>
            </a:r>
            <a:endParaRPr lang="fr-FR" sz="1350" dirty="0"/>
          </a:p>
        </p:txBody>
      </p:sp>
      <p:sp>
        <p:nvSpPr>
          <p:cNvPr id="33" name="ZoneTexte 32"/>
          <p:cNvSpPr txBox="1"/>
          <p:nvPr/>
        </p:nvSpPr>
        <p:spPr>
          <a:xfrm>
            <a:off x="2368456" y="3562084"/>
            <a:ext cx="6205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 smtClean="0"/>
              <a:t>Low</a:t>
            </a:r>
            <a:r>
              <a:rPr lang="fr-FR" sz="1350" dirty="0" smtClean="0"/>
              <a:t> </a:t>
            </a:r>
            <a:r>
              <a:rPr lang="fr-FR" sz="1350" dirty="0"/>
              <a:t>B(E1). </a:t>
            </a:r>
            <a:r>
              <a:rPr lang="fr-FR" sz="1350" dirty="0" err="1"/>
              <a:t>Similar</a:t>
            </a:r>
            <a:r>
              <a:rPr lang="fr-FR" sz="1350" dirty="0"/>
              <a:t> to 3</a:t>
            </a:r>
            <a:r>
              <a:rPr lang="fr-FR" sz="1350" baseline="30000" dirty="0"/>
              <a:t>-</a:t>
            </a:r>
            <a:r>
              <a:rPr lang="fr-FR" sz="1350" dirty="0"/>
              <a:t> E1 </a:t>
            </a:r>
            <a:r>
              <a:rPr lang="fr-FR" sz="1350" dirty="0" err="1"/>
              <a:t>decay</a:t>
            </a:r>
            <a:r>
              <a:rPr lang="fr-FR" sz="1350" dirty="0"/>
              <a:t> in </a:t>
            </a:r>
            <a:r>
              <a:rPr lang="fr-FR" sz="1350" baseline="30000" dirty="0"/>
              <a:t>114</a:t>
            </a:r>
            <a:r>
              <a:rPr lang="fr-FR" sz="1350" dirty="0"/>
              <a:t>Xe. </a:t>
            </a:r>
            <a:r>
              <a:rPr lang="fr-FR" sz="1350" dirty="0" smtClean="0"/>
              <a:t> E1 probe for </a:t>
            </a:r>
            <a:r>
              <a:rPr lang="fr-FR" sz="1350" dirty="0" err="1" smtClean="0"/>
              <a:t>octupoles</a:t>
            </a:r>
            <a:r>
              <a:rPr lang="fr-FR" sz="1350" dirty="0" smtClean="0"/>
              <a:t> ?</a:t>
            </a:r>
            <a:endParaRPr lang="fr-FR" sz="1350" dirty="0"/>
          </a:p>
          <a:p>
            <a:r>
              <a:rPr lang="fr-FR" sz="1350" dirty="0" err="1"/>
              <a:t>Carrefull</a:t>
            </a:r>
            <a:r>
              <a:rPr lang="fr-FR" sz="1350" dirty="0"/>
              <a:t> </a:t>
            </a:r>
            <a:r>
              <a:rPr lang="fr-FR" sz="1350" dirty="0" err="1"/>
              <a:t>analysis</a:t>
            </a:r>
            <a:r>
              <a:rPr lang="fr-FR" sz="1350" dirty="0"/>
              <a:t> to </a:t>
            </a:r>
            <a:r>
              <a:rPr lang="fr-FR" sz="1350" dirty="0" err="1"/>
              <a:t>be</a:t>
            </a:r>
            <a:r>
              <a:rPr lang="fr-FR" sz="1350" dirty="0"/>
              <a:t> </a:t>
            </a:r>
            <a:r>
              <a:rPr lang="fr-FR" sz="1350" dirty="0" err="1"/>
              <a:t>done</a:t>
            </a:r>
            <a:r>
              <a:rPr lang="fr-FR" sz="1350" dirty="0"/>
              <a:t> to </a:t>
            </a:r>
            <a:r>
              <a:rPr lang="fr-FR" sz="1350" dirty="0" err="1"/>
              <a:t>discover</a:t>
            </a:r>
            <a:r>
              <a:rPr lang="fr-FR" sz="1350" dirty="0"/>
              <a:t> the E2/E1/E3 </a:t>
            </a:r>
            <a:r>
              <a:rPr lang="fr-FR" sz="1350" dirty="0" err="1"/>
              <a:t>branching</a:t>
            </a:r>
            <a:r>
              <a:rPr lang="fr-FR" sz="1350" dirty="0"/>
              <a:t> ratio to </a:t>
            </a:r>
            <a:r>
              <a:rPr lang="fr-FR" sz="1350" dirty="0" err="1"/>
              <a:t>get</a:t>
            </a:r>
            <a:r>
              <a:rPr lang="fr-FR" sz="1350" dirty="0"/>
              <a:t> the B(E3)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" y="4576495"/>
            <a:ext cx="8053400" cy="184706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289633" y="4232630"/>
            <a:ext cx="3877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(G. De </a:t>
            </a:r>
            <a:r>
              <a:rPr lang="fr-FR" sz="1200" dirty="0" err="1"/>
              <a:t>Angelis</a:t>
            </a:r>
            <a:r>
              <a:rPr lang="fr-FR" sz="1200" dirty="0"/>
              <a:t> et al., </a:t>
            </a:r>
            <a:r>
              <a:rPr lang="fr-FR" sz="1200" dirty="0" err="1"/>
              <a:t>Physics</a:t>
            </a:r>
            <a:r>
              <a:rPr lang="fr-FR" sz="1200" dirty="0"/>
              <a:t> </a:t>
            </a:r>
            <a:r>
              <a:rPr lang="fr-FR" sz="1200" dirty="0" err="1"/>
              <a:t>Letters</a:t>
            </a:r>
            <a:r>
              <a:rPr lang="fr-FR" sz="1200" dirty="0"/>
              <a:t> B 535 (2002) 93–102)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7421" y="5221222"/>
            <a:ext cx="8061267" cy="390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Rectangle 36"/>
          <p:cNvSpPr/>
          <p:nvPr/>
        </p:nvSpPr>
        <p:spPr>
          <a:xfrm>
            <a:off x="367421" y="5797692"/>
            <a:ext cx="8007234" cy="201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ZoneTexte 37"/>
          <p:cNvSpPr txBox="1"/>
          <p:nvPr/>
        </p:nvSpPr>
        <p:spPr>
          <a:xfrm>
            <a:off x="150811" y="4221088"/>
            <a:ext cx="1209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The </a:t>
            </a:r>
            <a:r>
              <a:rPr lang="fr-FR" sz="1350" baseline="30000" dirty="0"/>
              <a:t>114</a:t>
            </a:r>
            <a:r>
              <a:rPr lang="fr-FR" sz="1350" dirty="0"/>
              <a:t>Xe case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421" y="1042867"/>
            <a:ext cx="2913730" cy="1758660"/>
          </a:xfrm>
          <a:prstGeom prst="rect">
            <a:avLst/>
          </a:prstGeom>
          <a:ln>
            <a:solidFill>
              <a:srgbClr val="2DDF5C"/>
            </a:solidFill>
          </a:ln>
        </p:spPr>
      </p:pic>
      <p:sp>
        <p:nvSpPr>
          <p:cNvPr id="41" name="Ellipse 40"/>
          <p:cNvSpPr/>
          <p:nvPr/>
        </p:nvSpPr>
        <p:spPr>
          <a:xfrm>
            <a:off x="1125468" y="2452976"/>
            <a:ext cx="422555" cy="114111"/>
          </a:xfrm>
          <a:prstGeom prst="ellipse">
            <a:avLst/>
          </a:prstGeom>
          <a:noFill/>
          <a:ln>
            <a:solidFill>
              <a:srgbClr val="2DD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pic>
        <p:nvPicPr>
          <p:cNvPr id="43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004048" y="6464731"/>
            <a:ext cx="3977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L. </a:t>
            </a:r>
            <a:r>
              <a:rPr lang="en-US" dirty="0" err="1" smtClean="0"/>
              <a:t>Jurado</a:t>
            </a:r>
            <a:r>
              <a:rPr lang="en-US" dirty="0" smtClean="0"/>
              <a:t> (IFIC), et </a:t>
            </a:r>
            <a:r>
              <a:rPr lang="en-US" dirty="0"/>
              <a:t>al</a:t>
            </a:r>
            <a:r>
              <a:rPr lang="en-US" dirty="0" smtClean="0"/>
              <a:t>, </a:t>
            </a:r>
            <a:r>
              <a:rPr lang="en-US" i="1" dirty="0" smtClean="0"/>
              <a:t>under analysis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367421" y="5594360"/>
            <a:ext cx="8007234" cy="193271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395536" y="6145426"/>
            <a:ext cx="8007234" cy="193271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TextBox 18"/>
          <p:cNvSpPr txBox="1"/>
          <p:nvPr/>
        </p:nvSpPr>
        <p:spPr>
          <a:xfrm>
            <a:off x="121341" y="156945"/>
            <a:ext cx="456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Enhanced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correlation due to the interaction of ΔL=3, ΔJ=3, inverse parity : 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5/2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and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" grpId="0"/>
      <p:bldP spid="31" grpId="0"/>
      <p:bldP spid="32" grpId="0" animBg="1"/>
      <p:bldP spid="33" grpId="0"/>
      <p:bldP spid="36" grpId="0" animBg="1"/>
      <p:bldP spid="37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8253" y="1731941"/>
            <a:ext cx="4511430" cy="404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18"/>
          <p:cNvGrpSpPr/>
          <p:nvPr/>
        </p:nvGrpSpPr>
        <p:grpSpPr>
          <a:xfrm>
            <a:off x="8748000" y="4130244"/>
            <a:ext cx="417600" cy="205240"/>
            <a:chOff x="4188445" y="4925462"/>
            <a:chExt cx="417600" cy="205240"/>
          </a:xfrm>
        </p:grpSpPr>
        <p:sp>
          <p:nvSpPr>
            <p:cNvPr id="434" name="Google Shape;43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8"/>
          <p:cNvGrpSpPr/>
          <p:nvPr/>
        </p:nvGrpSpPr>
        <p:grpSpPr>
          <a:xfrm>
            <a:off x="8747375" y="5207464"/>
            <a:ext cx="417600" cy="205240"/>
            <a:chOff x="4188445" y="4925462"/>
            <a:chExt cx="417600" cy="205240"/>
          </a:xfrm>
        </p:grpSpPr>
        <p:sp>
          <p:nvSpPr>
            <p:cNvPr id="437" name="Google Shape;43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40" name="Google Shape;440;p18"/>
          <p:cNvCxnSpPr/>
          <p:nvPr/>
        </p:nvCxnSpPr>
        <p:spPr>
          <a:xfrm rot="10800000">
            <a:off x="4131025" y="5573179"/>
            <a:ext cx="1080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41" name="Google Shape;441;p18"/>
          <p:cNvCxnSpPr/>
          <p:nvPr/>
        </p:nvCxnSpPr>
        <p:spPr>
          <a:xfrm rot="10800000">
            <a:off x="5192248" y="5575837"/>
            <a:ext cx="1296000" cy="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42" name="Google Shape;442;p18"/>
          <p:cNvCxnSpPr/>
          <p:nvPr/>
        </p:nvCxnSpPr>
        <p:spPr>
          <a:xfrm rot="10800000">
            <a:off x="6487984" y="5572164"/>
            <a:ext cx="432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43" name="Google Shape;443;p18"/>
          <p:cNvSpPr/>
          <p:nvPr/>
        </p:nvSpPr>
        <p:spPr>
          <a:xfrm>
            <a:off x="3419872" y="5565920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Z=28</a:t>
            </a:r>
            <a:endParaRPr sz="20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8"/>
          <p:cNvSpPr/>
          <p:nvPr/>
        </p:nvSpPr>
        <p:spPr>
          <a:xfrm>
            <a:off x="4085147" y="2580890"/>
            <a:ext cx="102900" cy="9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8"/>
          <p:cNvSpPr/>
          <p:nvPr/>
        </p:nvSpPr>
        <p:spPr>
          <a:xfrm>
            <a:off x="3269089" y="1763488"/>
            <a:ext cx="560400" cy="2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Google Shape;448;p18"/>
          <p:cNvGrpSpPr/>
          <p:nvPr/>
        </p:nvGrpSpPr>
        <p:grpSpPr>
          <a:xfrm>
            <a:off x="8747375" y="919874"/>
            <a:ext cx="417600" cy="205240"/>
            <a:chOff x="4188445" y="4925462"/>
            <a:chExt cx="417600" cy="205240"/>
          </a:xfrm>
        </p:grpSpPr>
        <p:sp>
          <p:nvSpPr>
            <p:cNvPr id="449" name="Google Shape;44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8748000" y="1134297"/>
            <a:ext cx="417600" cy="205240"/>
            <a:chOff x="4188445" y="4925462"/>
            <a:chExt cx="417600" cy="205240"/>
          </a:xfrm>
        </p:grpSpPr>
        <p:sp>
          <p:nvSpPr>
            <p:cNvPr id="452" name="Google Shape;45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8748000" y="1348720"/>
            <a:ext cx="417600" cy="205240"/>
            <a:chOff x="4188445" y="4925462"/>
            <a:chExt cx="417600" cy="205240"/>
          </a:xfrm>
        </p:grpSpPr>
        <p:sp>
          <p:nvSpPr>
            <p:cNvPr id="455" name="Google Shape;45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Cd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18"/>
          <p:cNvGrpSpPr/>
          <p:nvPr/>
        </p:nvGrpSpPr>
        <p:grpSpPr>
          <a:xfrm>
            <a:off x="8748000" y="1563475"/>
            <a:ext cx="417600" cy="205240"/>
            <a:chOff x="4188445" y="4925462"/>
            <a:chExt cx="417600" cy="205240"/>
          </a:xfrm>
        </p:grpSpPr>
        <p:sp>
          <p:nvSpPr>
            <p:cNvPr id="458" name="Google Shape;45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18"/>
          <p:cNvGrpSpPr/>
          <p:nvPr/>
        </p:nvGrpSpPr>
        <p:grpSpPr>
          <a:xfrm>
            <a:off x="8748000" y="1777898"/>
            <a:ext cx="417600" cy="205240"/>
            <a:chOff x="4188445" y="4925462"/>
            <a:chExt cx="417600" cy="205240"/>
          </a:xfrm>
        </p:grpSpPr>
        <p:sp>
          <p:nvSpPr>
            <p:cNvPr id="461" name="Google Shape;46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18"/>
          <p:cNvGrpSpPr/>
          <p:nvPr/>
        </p:nvGrpSpPr>
        <p:grpSpPr>
          <a:xfrm>
            <a:off x="8747375" y="1988622"/>
            <a:ext cx="417600" cy="205240"/>
            <a:chOff x="4188445" y="4925462"/>
            <a:chExt cx="417600" cy="205240"/>
          </a:xfrm>
        </p:grpSpPr>
        <p:sp>
          <p:nvSpPr>
            <p:cNvPr id="464" name="Google Shape;46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Rh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18"/>
          <p:cNvGrpSpPr/>
          <p:nvPr/>
        </p:nvGrpSpPr>
        <p:grpSpPr>
          <a:xfrm>
            <a:off x="8747375" y="2203045"/>
            <a:ext cx="417600" cy="205240"/>
            <a:chOff x="4188445" y="4925462"/>
            <a:chExt cx="417600" cy="205240"/>
          </a:xfrm>
        </p:grpSpPr>
        <p:sp>
          <p:nvSpPr>
            <p:cNvPr id="467" name="Google Shape;46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8747375" y="2417800"/>
            <a:ext cx="417600" cy="205240"/>
            <a:chOff x="4188445" y="4925462"/>
            <a:chExt cx="417600" cy="205240"/>
          </a:xfrm>
        </p:grpSpPr>
        <p:sp>
          <p:nvSpPr>
            <p:cNvPr id="470" name="Google Shape;47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18"/>
          <p:cNvGrpSpPr/>
          <p:nvPr/>
        </p:nvGrpSpPr>
        <p:grpSpPr>
          <a:xfrm>
            <a:off x="8747375" y="2632223"/>
            <a:ext cx="417600" cy="205240"/>
            <a:chOff x="4188445" y="4925462"/>
            <a:chExt cx="417600" cy="205240"/>
          </a:xfrm>
        </p:grpSpPr>
        <p:sp>
          <p:nvSpPr>
            <p:cNvPr id="473" name="Google Shape;47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18"/>
          <p:cNvGrpSpPr/>
          <p:nvPr/>
        </p:nvGrpSpPr>
        <p:grpSpPr>
          <a:xfrm>
            <a:off x="8748000" y="2846741"/>
            <a:ext cx="417600" cy="205240"/>
            <a:chOff x="4188445" y="4925462"/>
            <a:chExt cx="417600" cy="205240"/>
          </a:xfrm>
        </p:grpSpPr>
        <p:sp>
          <p:nvSpPr>
            <p:cNvPr id="476" name="Google Shape;47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Nb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18"/>
          <p:cNvGrpSpPr/>
          <p:nvPr/>
        </p:nvGrpSpPr>
        <p:grpSpPr>
          <a:xfrm>
            <a:off x="8748000" y="3061164"/>
            <a:ext cx="417600" cy="205240"/>
            <a:chOff x="4188445" y="4925462"/>
            <a:chExt cx="417600" cy="205240"/>
          </a:xfrm>
        </p:grpSpPr>
        <p:sp>
          <p:nvSpPr>
            <p:cNvPr id="479" name="Google Shape;47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8"/>
          <p:cNvGrpSpPr/>
          <p:nvPr/>
        </p:nvGrpSpPr>
        <p:grpSpPr>
          <a:xfrm>
            <a:off x="8748000" y="3275919"/>
            <a:ext cx="417600" cy="205240"/>
            <a:chOff x="4188445" y="4925462"/>
            <a:chExt cx="417600" cy="205240"/>
          </a:xfrm>
        </p:grpSpPr>
        <p:sp>
          <p:nvSpPr>
            <p:cNvPr id="482" name="Google Shape;48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18"/>
          <p:cNvGrpSpPr/>
          <p:nvPr/>
        </p:nvGrpSpPr>
        <p:grpSpPr>
          <a:xfrm>
            <a:off x="8748000" y="3490342"/>
            <a:ext cx="417600" cy="205240"/>
            <a:chOff x="4188445" y="4925462"/>
            <a:chExt cx="417600" cy="205240"/>
          </a:xfrm>
        </p:grpSpPr>
        <p:sp>
          <p:nvSpPr>
            <p:cNvPr id="485" name="Google Shape;48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8"/>
          <p:cNvGrpSpPr/>
          <p:nvPr/>
        </p:nvGrpSpPr>
        <p:grpSpPr>
          <a:xfrm>
            <a:off x="8748000" y="3701066"/>
            <a:ext cx="417600" cy="205240"/>
            <a:chOff x="4188445" y="4925462"/>
            <a:chExt cx="417600" cy="205240"/>
          </a:xfrm>
        </p:grpSpPr>
        <p:sp>
          <p:nvSpPr>
            <p:cNvPr id="488" name="Google Shape;48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Rb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18"/>
          <p:cNvGrpSpPr/>
          <p:nvPr/>
        </p:nvGrpSpPr>
        <p:grpSpPr>
          <a:xfrm>
            <a:off x="8748000" y="3915489"/>
            <a:ext cx="417600" cy="205240"/>
            <a:chOff x="4188445" y="4925462"/>
            <a:chExt cx="417600" cy="205240"/>
          </a:xfrm>
        </p:grpSpPr>
        <p:sp>
          <p:nvSpPr>
            <p:cNvPr id="491" name="Google Shape;49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Kr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8"/>
          <p:cNvGrpSpPr/>
          <p:nvPr/>
        </p:nvGrpSpPr>
        <p:grpSpPr>
          <a:xfrm>
            <a:off x="8748000" y="4344667"/>
            <a:ext cx="417600" cy="205240"/>
            <a:chOff x="4188445" y="4925462"/>
            <a:chExt cx="417600" cy="205240"/>
          </a:xfrm>
        </p:grpSpPr>
        <p:sp>
          <p:nvSpPr>
            <p:cNvPr id="494" name="Google Shape;49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18"/>
          <p:cNvGrpSpPr/>
          <p:nvPr/>
        </p:nvGrpSpPr>
        <p:grpSpPr>
          <a:xfrm>
            <a:off x="8747375" y="4563863"/>
            <a:ext cx="417600" cy="205240"/>
            <a:chOff x="4188445" y="4925462"/>
            <a:chExt cx="417600" cy="205240"/>
          </a:xfrm>
        </p:grpSpPr>
        <p:sp>
          <p:nvSpPr>
            <p:cNvPr id="497" name="Google Shape;49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8"/>
          <p:cNvGrpSpPr/>
          <p:nvPr/>
        </p:nvGrpSpPr>
        <p:grpSpPr>
          <a:xfrm>
            <a:off x="8747375" y="4778286"/>
            <a:ext cx="417600" cy="205240"/>
            <a:chOff x="4188445" y="4925462"/>
            <a:chExt cx="417600" cy="205240"/>
          </a:xfrm>
        </p:grpSpPr>
        <p:sp>
          <p:nvSpPr>
            <p:cNvPr id="500" name="Google Shape;50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2" name="Google Shape;502;p18"/>
          <p:cNvGrpSpPr/>
          <p:nvPr/>
        </p:nvGrpSpPr>
        <p:grpSpPr>
          <a:xfrm>
            <a:off x="8747375" y="4993041"/>
            <a:ext cx="417600" cy="205240"/>
            <a:chOff x="4188445" y="4925462"/>
            <a:chExt cx="417600" cy="205240"/>
          </a:xfrm>
        </p:grpSpPr>
        <p:sp>
          <p:nvSpPr>
            <p:cNvPr id="503" name="Google Shape;50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18"/>
          <p:cNvGrpSpPr/>
          <p:nvPr/>
        </p:nvGrpSpPr>
        <p:grpSpPr>
          <a:xfrm>
            <a:off x="8747375" y="5418188"/>
            <a:ext cx="417600" cy="205240"/>
            <a:chOff x="4188445" y="4925462"/>
            <a:chExt cx="417600" cy="205240"/>
          </a:xfrm>
        </p:grpSpPr>
        <p:sp>
          <p:nvSpPr>
            <p:cNvPr id="506" name="Google Shape;50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18"/>
          <p:cNvGrpSpPr/>
          <p:nvPr/>
        </p:nvGrpSpPr>
        <p:grpSpPr>
          <a:xfrm>
            <a:off x="8747375" y="5632611"/>
            <a:ext cx="417600" cy="205240"/>
            <a:chOff x="4188445" y="4925462"/>
            <a:chExt cx="417600" cy="205240"/>
          </a:xfrm>
        </p:grpSpPr>
        <p:sp>
          <p:nvSpPr>
            <p:cNvPr id="509" name="Google Shape;50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18"/>
          <p:cNvGrpSpPr/>
          <p:nvPr/>
        </p:nvGrpSpPr>
        <p:grpSpPr>
          <a:xfrm>
            <a:off x="8530901" y="5632517"/>
            <a:ext cx="417600" cy="205240"/>
            <a:chOff x="4188445" y="4925462"/>
            <a:chExt cx="417600" cy="205240"/>
          </a:xfrm>
        </p:grpSpPr>
        <p:sp>
          <p:nvSpPr>
            <p:cNvPr id="512" name="Google Shape;51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18"/>
          <p:cNvGrpSpPr/>
          <p:nvPr/>
        </p:nvGrpSpPr>
        <p:grpSpPr>
          <a:xfrm>
            <a:off x="8318930" y="5634450"/>
            <a:ext cx="417600" cy="205240"/>
            <a:chOff x="4188445" y="4925462"/>
            <a:chExt cx="417600" cy="205240"/>
          </a:xfrm>
        </p:grpSpPr>
        <p:sp>
          <p:nvSpPr>
            <p:cNvPr id="515" name="Google Shape;51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18"/>
          <p:cNvGrpSpPr/>
          <p:nvPr/>
        </p:nvGrpSpPr>
        <p:grpSpPr>
          <a:xfrm>
            <a:off x="8105631" y="5634450"/>
            <a:ext cx="417600" cy="205240"/>
            <a:chOff x="4188445" y="4925462"/>
            <a:chExt cx="417600" cy="205240"/>
          </a:xfrm>
        </p:grpSpPr>
        <p:sp>
          <p:nvSpPr>
            <p:cNvPr id="518" name="Google Shape;51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18"/>
          <p:cNvGrpSpPr/>
          <p:nvPr/>
        </p:nvGrpSpPr>
        <p:grpSpPr>
          <a:xfrm>
            <a:off x="7890937" y="5632557"/>
            <a:ext cx="417600" cy="205240"/>
            <a:chOff x="4188445" y="4925462"/>
            <a:chExt cx="417600" cy="205240"/>
          </a:xfrm>
        </p:grpSpPr>
        <p:sp>
          <p:nvSpPr>
            <p:cNvPr id="521" name="Google Shape;52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18"/>
          <p:cNvGrpSpPr/>
          <p:nvPr/>
        </p:nvGrpSpPr>
        <p:grpSpPr>
          <a:xfrm>
            <a:off x="7676050" y="5632463"/>
            <a:ext cx="417600" cy="205240"/>
            <a:chOff x="4188445" y="4925462"/>
            <a:chExt cx="417600" cy="205240"/>
          </a:xfrm>
        </p:grpSpPr>
        <p:sp>
          <p:nvSpPr>
            <p:cNvPr id="524" name="Google Shape;52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18"/>
          <p:cNvGrpSpPr/>
          <p:nvPr/>
        </p:nvGrpSpPr>
        <p:grpSpPr>
          <a:xfrm>
            <a:off x="7462491" y="5634396"/>
            <a:ext cx="417600" cy="205240"/>
            <a:chOff x="4188445" y="4925462"/>
            <a:chExt cx="417600" cy="205240"/>
          </a:xfrm>
        </p:grpSpPr>
        <p:sp>
          <p:nvSpPr>
            <p:cNvPr id="527" name="Google Shape;52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18"/>
          <p:cNvGrpSpPr/>
          <p:nvPr/>
        </p:nvGrpSpPr>
        <p:grpSpPr>
          <a:xfrm>
            <a:off x="7249192" y="5634396"/>
            <a:ext cx="417600" cy="205240"/>
            <a:chOff x="4188445" y="4925462"/>
            <a:chExt cx="417600" cy="205240"/>
          </a:xfrm>
        </p:grpSpPr>
        <p:sp>
          <p:nvSpPr>
            <p:cNvPr id="530" name="Google Shape;53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18"/>
          <p:cNvGrpSpPr/>
          <p:nvPr/>
        </p:nvGrpSpPr>
        <p:grpSpPr>
          <a:xfrm>
            <a:off x="7040304" y="5634450"/>
            <a:ext cx="417600" cy="205240"/>
            <a:chOff x="4188445" y="4925462"/>
            <a:chExt cx="417600" cy="205240"/>
          </a:xfrm>
        </p:grpSpPr>
        <p:sp>
          <p:nvSpPr>
            <p:cNvPr id="533" name="Google Shape;53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A45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18"/>
          <p:cNvGrpSpPr/>
          <p:nvPr/>
        </p:nvGrpSpPr>
        <p:grpSpPr>
          <a:xfrm>
            <a:off x="6827005" y="5634450"/>
            <a:ext cx="417600" cy="205240"/>
            <a:chOff x="4188445" y="4925462"/>
            <a:chExt cx="417600" cy="205240"/>
          </a:xfrm>
        </p:grpSpPr>
        <p:sp>
          <p:nvSpPr>
            <p:cNvPr id="536" name="Google Shape;53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93D3C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69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8" name="Google Shape;538;p18"/>
          <p:cNvGrpSpPr/>
          <p:nvPr/>
        </p:nvGrpSpPr>
        <p:grpSpPr>
          <a:xfrm>
            <a:off x="6611859" y="5633691"/>
            <a:ext cx="417600" cy="205240"/>
            <a:chOff x="4188445" y="4925462"/>
            <a:chExt cx="417600" cy="205240"/>
          </a:xfrm>
        </p:grpSpPr>
        <p:sp>
          <p:nvSpPr>
            <p:cNvPr id="539" name="Google Shape;539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8"/>
          <p:cNvGrpSpPr/>
          <p:nvPr/>
        </p:nvGrpSpPr>
        <p:grpSpPr>
          <a:xfrm>
            <a:off x="6396972" y="5633691"/>
            <a:ext cx="417600" cy="205240"/>
            <a:chOff x="4188445" y="4925462"/>
            <a:chExt cx="417600" cy="205240"/>
          </a:xfrm>
        </p:grpSpPr>
        <p:sp>
          <p:nvSpPr>
            <p:cNvPr id="542" name="Google Shape;54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18"/>
          <p:cNvGrpSpPr/>
          <p:nvPr/>
        </p:nvGrpSpPr>
        <p:grpSpPr>
          <a:xfrm>
            <a:off x="6182278" y="5631798"/>
            <a:ext cx="417600" cy="205240"/>
            <a:chOff x="4188445" y="4925462"/>
            <a:chExt cx="417600" cy="205240"/>
          </a:xfrm>
        </p:grpSpPr>
        <p:sp>
          <p:nvSpPr>
            <p:cNvPr id="545" name="Google Shape;54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8"/>
          <p:cNvGrpSpPr/>
          <p:nvPr/>
        </p:nvGrpSpPr>
        <p:grpSpPr>
          <a:xfrm>
            <a:off x="5968979" y="5634450"/>
            <a:ext cx="417600" cy="205240"/>
            <a:chOff x="4188445" y="4925462"/>
            <a:chExt cx="417600" cy="205240"/>
          </a:xfrm>
        </p:grpSpPr>
        <p:sp>
          <p:nvSpPr>
            <p:cNvPr id="548" name="Google Shape;548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65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8"/>
          <p:cNvGrpSpPr/>
          <p:nvPr/>
        </p:nvGrpSpPr>
        <p:grpSpPr>
          <a:xfrm>
            <a:off x="5752245" y="5633637"/>
            <a:ext cx="417600" cy="205240"/>
            <a:chOff x="4188445" y="4925462"/>
            <a:chExt cx="417600" cy="205240"/>
          </a:xfrm>
        </p:grpSpPr>
        <p:sp>
          <p:nvSpPr>
            <p:cNvPr id="551" name="Google Shape;551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8"/>
          <p:cNvGrpSpPr/>
          <p:nvPr/>
        </p:nvGrpSpPr>
        <p:grpSpPr>
          <a:xfrm>
            <a:off x="5535771" y="5633637"/>
            <a:ext cx="417600" cy="205240"/>
            <a:chOff x="4188445" y="4925462"/>
            <a:chExt cx="417600" cy="205240"/>
          </a:xfrm>
        </p:grpSpPr>
        <p:sp>
          <p:nvSpPr>
            <p:cNvPr id="554" name="Google Shape;554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63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18"/>
          <p:cNvGrpSpPr/>
          <p:nvPr/>
        </p:nvGrpSpPr>
        <p:grpSpPr>
          <a:xfrm>
            <a:off x="5321005" y="5633500"/>
            <a:ext cx="417600" cy="205240"/>
            <a:chOff x="4188445" y="4925462"/>
            <a:chExt cx="417600" cy="205240"/>
          </a:xfrm>
        </p:grpSpPr>
        <p:sp>
          <p:nvSpPr>
            <p:cNvPr id="557" name="Google Shape;557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62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5104531" y="5633500"/>
            <a:ext cx="417600" cy="205240"/>
            <a:chOff x="4188445" y="4925462"/>
            <a:chExt cx="417600" cy="205240"/>
          </a:xfrm>
        </p:grpSpPr>
        <p:sp>
          <p:nvSpPr>
            <p:cNvPr id="560" name="Google Shape;560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61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18"/>
          <p:cNvGrpSpPr/>
          <p:nvPr/>
        </p:nvGrpSpPr>
        <p:grpSpPr>
          <a:xfrm>
            <a:off x="4889385" y="5632741"/>
            <a:ext cx="417600" cy="205240"/>
            <a:chOff x="4188445" y="4925462"/>
            <a:chExt cx="417600" cy="205240"/>
          </a:xfrm>
        </p:grpSpPr>
        <p:sp>
          <p:nvSpPr>
            <p:cNvPr id="563" name="Google Shape;563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18"/>
          <p:cNvGrpSpPr/>
          <p:nvPr/>
        </p:nvGrpSpPr>
        <p:grpSpPr>
          <a:xfrm>
            <a:off x="4674498" y="5632741"/>
            <a:ext cx="417600" cy="205240"/>
            <a:chOff x="4188445" y="4925462"/>
            <a:chExt cx="417600" cy="205240"/>
          </a:xfrm>
        </p:grpSpPr>
        <p:sp>
          <p:nvSpPr>
            <p:cNvPr id="566" name="Google Shape;566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s-ES" sz="6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8" name="Google Shape;568;p18"/>
          <p:cNvGrpSpPr/>
          <p:nvPr/>
        </p:nvGrpSpPr>
        <p:grpSpPr>
          <a:xfrm>
            <a:off x="4459804" y="5634450"/>
            <a:ext cx="417600" cy="205200"/>
            <a:chOff x="4188445" y="4929064"/>
            <a:chExt cx="417600" cy="205200"/>
          </a:xfrm>
        </p:grpSpPr>
        <p:sp>
          <p:nvSpPr>
            <p:cNvPr id="569" name="Google Shape;569;p18"/>
            <p:cNvSpPr/>
            <p:nvPr/>
          </p:nvSpPr>
          <p:spPr>
            <a:xfrm>
              <a:off x="4294386" y="4929064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58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18"/>
          <p:cNvGrpSpPr/>
          <p:nvPr/>
        </p:nvGrpSpPr>
        <p:grpSpPr>
          <a:xfrm>
            <a:off x="4243330" y="5633500"/>
            <a:ext cx="417600" cy="205240"/>
            <a:chOff x="4188445" y="4925462"/>
            <a:chExt cx="417600" cy="205240"/>
          </a:xfrm>
        </p:grpSpPr>
        <p:sp>
          <p:nvSpPr>
            <p:cNvPr id="572" name="Google Shape;572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DBEFED"/>
            </a:solidFill>
            <a:ln w="9525" cap="flat" cmpd="sng">
              <a:solidFill>
                <a:srgbClr val="269D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57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4029771" y="5632687"/>
            <a:ext cx="417600" cy="205240"/>
            <a:chOff x="4188445" y="4925462"/>
            <a:chExt cx="417600" cy="205240"/>
          </a:xfrm>
        </p:grpSpPr>
        <p:sp>
          <p:nvSpPr>
            <p:cNvPr id="575" name="Google Shape;575;p18"/>
            <p:cNvSpPr/>
            <p:nvPr/>
          </p:nvSpPr>
          <p:spPr>
            <a:xfrm>
              <a:off x="4294386" y="4925462"/>
              <a:ext cx="205200" cy="205200"/>
            </a:xfrm>
            <a:prstGeom prst="rect">
              <a:avLst/>
            </a:prstGeom>
            <a:solidFill>
              <a:srgbClr val="FFC39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8"/>
            <p:cNvSpPr txBox="1"/>
            <p:nvPr/>
          </p:nvSpPr>
          <p:spPr>
            <a:xfrm>
              <a:off x="4188445" y="4945902"/>
              <a:ext cx="417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</a:pPr>
              <a:r>
                <a:rPr lang="es-ES" sz="600" b="1" kern="0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56</a:t>
              </a:r>
              <a:r>
                <a:rPr lang="es-ES" sz="600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 sz="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18"/>
          <p:cNvSpPr/>
          <p:nvPr/>
        </p:nvSpPr>
        <p:spPr>
          <a:xfrm>
            <a:off x="8844442" y="923929"/>
            <a:ext cx="223200" cy="2040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8"/>
          <p:cNvSpPr/>
          <p:nvPr/>
        </p:nvSpPr>
        <p:spPr>
          <a:xfrm>
            <a:off x="8842545" y="5631087"/>
            <a:ext cx="228600" cy="2178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8"/>
          <p:cNvSpPr/>
          <p:nvPr/>
        </p:nvSpPr>
        <p:spPr>
          <a:xfrm>
            <a:off x="4133659" y="5638014"/>
            <a:ext cx="223500" cy="2178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18"/>
          <p:cNvCxnSpPr/>
          <p:nvPr/>
        </p:nvCxnSpPr>
        <p:spPr>
          <a:xfrm rot="10800000">
            <a:off x="6929696" y="5576512"/>
            <a:ext cx="2124000" cy="3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1" name="Google Shape;581;p18"/>
          <p:cNvCxnSpPr/>
          <p:nvPr/>
        </p:nvCxnSpPr>
        <p:spPr>
          <a:xfrm rot="5400000">
            <a:off x="8135671" y="4129747"/>
            <a:ext cx="1296000" cy="30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2" name="Google Shape;582;p18"/>
          <p:cNvCxnSpPr/>
          <p:nvPr/>
        </p:nvCxnSpPr>
        <p:spPr>
          <a:xfrm rot="5400000">
            <a:off x="8570403" y="3267193"/>
            <a:ext cx="432000" cy="3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3" name="Google Shape;583;p18"/>
          <p:cNvCxnSpPr/>
          <p:nvPr/>
        </p:nvCxnSpPr>
        <p:spPr>
          <a:xfrm rot="5400000">
            <a:off x="7719312" y="1982542"/>
            <a:ext cx="2142000" cy="3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84" name="Google Shape;584;p18"/>
          <p:cNvCxnSpPr/>
          <p:nvPr/>
        </p:nvCxnSpPr>
        <p:spPr>
          <a:xfrm rot="5400000">
            <a:off x="8242287" y="5303841"/>
            <a:ext cx="1080000" cy="900"/>
          </a:xfrm>
          <a:prstGeom prst="straightConnector1">
            <a:avLst/>
          </a:prstGeom>
          <a:solidFill>
            <a:srgbClr val="00CC99"/>
          </a:solidFill>
          <a:ln w="9525" cap="flat" cmpd="sng">
            <a:solidFill>
              <a:srgbClr val="269D84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85" name="Google Shape;585;p18"/>
          <p:cNvSpPr txBox="1"/>
          <p:nvPr/>
        </p:nvSpPr>
        <p:spPr>
          <a:xfrm>
            <a:off x="175212" y="1154737"/>
            <a:ext cx="3867124" cy="723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2000"/>
            </a:pP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s-ES" sz="2000" b="1" kern="0" baseline="-25000" dirty="0" smtClean="0">
                <a:latin typeface="Open Sans"/>
                <a:ea typeface="Open Sans"/>
                <a:cs typeface="Open Sans"/>
                <a:sym typeface="Open Sans"/>
              </a:rPr>
              <a:t>9/2</a:t>
            </a: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 Shell: </a:t>
            </a:r>
            <a:r>
              <a:rPr lang="es-ES" sz="2000" b="1" kern="0" dirty="0" err="1" smtClean="0">
                <a:latin typeface="Open Sans"/>
                <a:ea typeface="Open Sans"/>
                <a:cs typeface="Open Sans"/>
                <a:sym typeface="Open Sans"/>
              </a:rPr>
              <a:t>seniority</a:t>
            </a:r>
            <a:r>
              <a:rPr lang="es-ES" sz="2000" b="1" kern="0" dirty="0" smtClean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kern="0" dirty="0" smtClean="0">
                <a:latin typeface="Open Sans"/>
                <a:ea typeface="Open Sans"/>
                <a:cs typeface="Open Sans"/>
                <a:sym typeface="Open Sans"/>
              </a:rPr>
              <a:t>might </a:t>
            </a:r>
            <a:r>
              <a:rPr lang="en-US" sz="2000" b="1" kern="0" dirty="0">
                <a:latin typeface="Open Sans"/>
                <a:ea typeface="Open Sans"/>
                <a:cs typeface="Open Sans"/>
                <a:sym typeface="Open Sans"/>
              </a:rPr>
              <a:t>be not conserved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2000"/>
            </a:pPr>
            <a:endParaRPr sz="2000" kern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6" name="Google Shape;58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425" y="1502750"/>
            <a:ext cx="3577208" cy="36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8"/>
          <p:cNvSpPr/>
          <p:nvPr/>
        </p:nvSpPr>
        <p:spPr>
          <a:xfrm>
            <a:off x="5018125" y="1311538"/>
            <a:ext cx="28998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b="1" kern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rPr>
              <a:t>Valence Mirror Symmetry Partners</a:t>
            </a:r>
            <a:endParaRPr sz="1400" b="1" kern="0">
              <a:solidFill>
                <a:srgbClr val="269D8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18"/>
          <p:cNvSpPr/>
          <p:nvPr/>
        </p:nvSpPr>
        <p:spPr>
          <a:xfrm>
            <a:off x="5377217" y="5121705"/>
            <a:ext cx="23475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000" ker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Journal of Physics  2011, P. Van Isacker.</a:t>
            </a:r>
            <a:endParaRPr sz="1400" kern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>
            <a:off x="5059568" y="2490972"/>
            <a:ext cx="1219500" cy="163927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8"/>
          <p:cNvSpPr txBox="1"/>
          <p:nvPr/>
        </p:nvSpPr>
        <p:spPr>
          <a:xfrm>
            <a:off x="42728" y="2001528"/>
            <a:ext cx="4334700" cy="337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Shell Model orbitals for valence along N=50 are the same as for valence along Z=28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Same nuclear structures for Valence Mirror Symmetry Partners (?)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Indeed similar 2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and 4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excitation energy towards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100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Sn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78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</a:t>
            </a:r>
            <a:endParaRPr lang="en-GB" sz="1400" kern="0" dirty="0" smtClea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Effective two-body interaction is very different along g</a:t>
            </a:r>
            <a:r>
              <a:rPr lang="en-GB" sz="1400" kern="0" baseline="-25000" dirty="0" smtClean="0">
                <a:latin typeface="Open Sans"/>
                <a:ea typeface="Open Sans"/>
                <a:cs typeface="Open Sans"/>
                <a:sym typeface="Open Sans"/>
              </a:rPr>
              <a:t>9/2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near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100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Sn and around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78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</a:t>
            </a: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Suggested in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94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Ru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96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Pd 4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 have 𝝊=2 character and </a:t>
            </a:r>
            <a:r>
              <a:rPr lang="en-GB" sz="1400" kern="0" baseline="30000" dirty="0" smtClean="0">
                <a:latin typeface="Open Sans"/>
                <a:ea typeface="Open Sans"/>
                <a:cs typeface="Open Sans"/>
                <a:sym typeface="Open Sans"/>
              </a:rPr>
              <a:t>72,74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Ni have 𝝊=4 character</a:t>
            </a:r>
            <a:endParaRPr lang="en-GB" sz="1400" kern="0" dirty="0" smtClean="0">
              <a:latin typeface="Arial"/>
              <a:ea typeface="Arial"/>
              <a:cs typeface="Arial"/>
              <a:sym typeface="Arial"/>
            </a:endParaRPr>
          </a:p>
          <a:p>
            <a:pPr marL="285750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•"/>
            </a:pP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Seniority conservation breaking occurs via the  mixing of 𝝊</a:t>
            </a:r>
            <a:r>
              <a:rPr lang="en-GB" sz="1400" kern="0" dirty="0">
                <a:latin typeface="Open Sans"/>
                <a:ea typeface="Open Sans"/>
                <a:cs typeface="Open Sans"/>
                <a:sym typeface="Open Sans"/>
              </a:rPr>
              <a:t>=2 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GB" sz="1400" kern="0" dirty="0">
                <a:latin typeface="Open Sans"/>
                <a:ea typeface="Open Sans"/>
                <a:cs typeface="Open Sans"/>
                <a:sym typeface="Open Sans"/>
              </a:rPr>
              <a:t>𝝊</a:t>
            </a:r>
            <a:r>
              <a:rPr lang="en-GB" sz="1400" kern="0" dirty="0" smtClean="0">
                <a:latin typeface="Open Sans"/>
                <a:ea typeface="Open Sans"/>
                <a:cs typeface="Open Sans"/>
                <a:sym typeface="Open Sans"/>
              </a:rPr>
              <a:t>=4 and might be possible for j=9/2</a:t>
            </a:r>
            <a:endParaRPr lang="en-GB" sz="1400" kern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Left Brace 160"/>
          <p:cNvSpPr/>
          <p:nvPr/>
        </p:nvSpPr>
        <p:spPr>
          <a:xfrm>
            <a:off x="8308538" y="998194"/>
            <a:ext cx="214694" cy="2214782"/>
          </a:xfrm>
          <a:prstGeom prst="leftBrace">
            <a:avLst>
              <a:gd name="adj1" fmla="val 120366"/>
              <a:gd name="adj2" fmla="val 494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Left Brace 161"/>
          <p:cNvSpPr/>
          <p:nvPr/>
        </p:nvSpPr>
        <p:spPr>
          <a:xfrm rot="16200000">
            <a:off x="7833482" y="4989755"/>
            <a:ext cx="214694" cy="2214782"/>
          </a:xfrm>
          <a:prstGeom prst="leftBrace">
            <a:avLst>
              <a:gd name="adj1" fmla="val 120366"/>
              <a:gd name="adj2" fmla="val 494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0" y="5802041"/>
            <a:ext cx="3863558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A.F.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Lisetskiy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Eur. Phys. J. A 25, s01, 95 (2005)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A.F.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Lisetskiy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al,. Phys. </a:t>
            </a:r>
            <a:r>
              <a:rPr lang="en-US" sz="10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Rev.C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70, 044314 (2004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P. Van </a:t>
            </a:r>
            <a:r>
              <a:rPr lang="en-US" sz="105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Isacker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Int. Jour. of Mod. Phys. 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E, Vol . 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20, 191 (2011)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P. Van </a:t>
            </a:r>
            <a:r>
              <a:rPr lang="en-US" sz="105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Isacker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Phys. Rev</a:t>
            </a:r>
            <a:r>
              <a:rPr lang="en-US" sz="105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Lett</a:t>
            </a:r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100, 052501 (2008)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73" y="63285"/>
            <a:ext cx="592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Seniority Conservation in the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g</a:t>
            </a:r>
            <a:r>
              <a:rPr lang="en-US" baseline="-25000" dirty="0"/>
              <a:t>9/2</a:t>
            </a:r>
            <a:r>
              <a:rPr lang="en-US" dirty="0"/>
              <a:t> shell</a:t>
            </a:r>
            <a:endParaRPr lang="fr-FR" dirty="0"/>
          </a:p>
        </p:txBody>
      </p:sp>
      <p:sp>
        <p:nvSpPr>
          <p:cNvPr id="165" name="Rectangle 164"/>
          <p:cNvSpPr/>
          <p:nvPr/>
        </p:nvSpPr>
        <p:spPr>
          <a:xfrm>
            <a:off x="1331640" y="6597352"/>
            <a:ext cx="1224136" cy="14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9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22"/>
          <p:cNvGrpSpPr/>
          <p:nvPr/>
        </p:nvGrpSpPr>
        <p:grpSpPr>
          <a:xfrm>
            <a:off x="534492" y="1149402"/>
            <a:ext cx="8609508" cy="4087473"/>
            <a:chOff x="534492" y="1195889"/>
            <a:chExt cx="8247558" cy="3795211"/>
          </a:xfrm>
        </p:grpSpPr>
        <p:pic>
          <p:nvPicPr>
            <p:cNvPr id="689" name="Google Shape;689;p22"/>
            <p:cNvPicPr preferRelativeResize="0"/>
            <p:nvPr/>
          </p:nvPicPr>
          <p:blipFill rotWithShape="1">
            <a:blip r:embed="rId3">
              <a:alphaModFix/>
            </a:blip>
            <a:srcRect b="5729"/>
            <a:stretch/>
          </p:blipFill>
          <p:spPr>
            <a:xfrm>
              <a:off x="534492" y="1195889"/>
              <a:ext cx="8229811" cy="3741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836386" y="488314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2924266" y="488314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4974046" y="487552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22"/>
            <p:cNvPicPr preferRelativeResize="0"/>
            <p:nvPr/>
          </p:nvPicPr>
          <p:blipFill rotWithShape="1">
            <a:blip r:embed="rId3">
              <a:alphaModFix/>
            </a:blip>
            <a:srcRect l="4034" t="93991" r="75808" b="3289"/>
            <a:stretch/>
          </p:blipFill>
          <p:spPr>
            <a:xfrm>
              <a:off x="7016206" y="4875529"/>
              <a:ext cx="1658984" cy="10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8635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2933699" y="289560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49910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22"/>
            <p:cNvPicPr preferRelativeResize="0"/>
            <p:nvPr/>
          </p:nvPicPr>
          <p:blipFill rotWithShape="1">
            <a:blip r:embed="rId3">
              <a:alphaModFix/>
            </a:blip>
            <a:srcRect l="4230" t="43951" r="74705" b="51569"/>
            <a:stretch/>
          </p:blipFill>
          <p:spPr>
            <a:xfrm>
              <a:off x="7048499" y="2889250"/>
              <a:ext cx="1733551" cy="177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00" name="Google Shape;700;p22"/>
          <p:cNvCxnSpPr/>
          <p:nvPr/>
        </p:nvCxnSpPr>
        <p:spPr>
          <a:xfrm>
            <a:off x="1218058" y="3112328"/>
            <a:ext cx="7200000" cy="0"/>
          </a:xfrm>
          <a:prstGeom prst="straightConnector1">
            <a:avLst/>
          </a:prstGeom>
          <a:noFill/>
          <a:ln w="25400" cap="flat" cmpd="sng">
            <a:solidFill>
              <a:srgbClr val="269D84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701" name="Google Shape;701;p22"/>
          <p:cNvGrpSpPr/>
          <p:nvPr/>
        </p:nvGrpSpPr>
        <p:grpSpPr>
          <a:xfrm>
            <a:off x="1085929" y="2119464"/>
            <a:ext cx="1011250" cy="604650"/>
            <a:chOff x="752825" y="2774100"/>
            <a:chExt cx="1011250" cy="604650"/>
          </a:xfrm>
        </p:grpSpPr>
        <p:cxnSp>
          <p:nvCxnSpPr>
            <p:cNvPr id="702" name="Google Shape;702;p22"/>
            <p:cNvCxnSpPr/>
            <p:nvPr/>
          </p:nvCxnSpPr>
          <p:spPr>
            <a:xfrm>
              <a:off x="752825" y="3030913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03" name="Google Shape;703;p22"/>
            <p:cNvCxnSpPr/>
            <p:nvPr/>
          </p:nvCxnSpPr>
          <p:spPr>
            <a:xfrm>
              <a:off x="752825" y="291682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4" name="Google Shape;704;p22"/>
            <p:cNvCxnSpPr/>
            <p:nvPr/>
          </p:nvCxnSpPr>
          <p:spPr>
            <a:xfrm>
              <a:off x="752825" y="3145013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05" name="Google Shape;705;p22"/>
            <p:cNvGrpSpPr/>
            <p:nvPr/>
          </p:nvGrpSpPr>
          <p:grpSpPr>
            <a:xfrm>
              <a:off x="752825" y="3227782"/>
              <a:ext cx="207300" cy="46800"/>
              <a:chOff x="752825" y="3212969"/>
              <a:chExt cx="207300" cy="46800"/>
            </a:xfrm>
          </p:grpSpPr>
          <p:cxnSp>
            <p:nvCxnSpPr>
              <p:cNvPr id="706" name="Google Shape;706;p22"/>
              <p:cNvCxnSpPr/>
              <p:nvPr/>
            </p:nvCxnSpPr>
            <p:spPr>
              <a:xfrm>
                <a:off x="752825" y="323230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07" name="Google Shape;707;p22"/>
              <p:cNvSpPr/>
              <p:nvPr/>
            </p:nvSpPr>
            <p:spPr>
              <a:xfrm>
                <a:off x="831200" y="3212969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22"/>
            <p:cNvGrpSpPr/>
            <p:nvPr/>
          </p:nvGrpSpPr>
          <p:grpSpPr>
            <a:xfrm>
              <a:off x="752825" y="3331950"/>
              <a:ext cx="207300" cy="46800"/>
              <a:chOff x="752825" y="3298425"/>
              <a:chExt cx="207300" cy="46800"/>
            </a:xfrm>
          </p:grpSpPr>
          <p:cxnSp>
            <p:nvCxnSpPr>
              <p:cNvPr id="709" name="Google Shape;709;p22"/>
              <p:cNvCxnSpPr/>
              <p:nvPr/>
            </p:nvCxnSpPr>
            <p:spPr>
              <a:xfrm>
                <a:off x="752825" y="331855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10" name="Google Shape;710;p22"/>
              <p:cNvSpPr/>
              <p:nvPr/>
            </p:nvSpPr>
            <p:spPr>
              <a:xfrm>
                <a:off x="831200" y="3298425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1" name="Google Shape;711;p22"/>
            <p:cNvSpPr txBox="1"/>
            <p:nvPr/>
          </p:nvSpPr>
          <p:spPr>
            <a:xfrm>
              <a:off x="932175" y="27741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[2]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[3][5]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22"/>
          <p:cNvGrpSpPr/>
          <p:nvPr/>
        </p:nvGrpSpPr>
        <p:grpSpPr>
          <a:xfrm>
            <a:off x="3657679" y="1244980"/>
            <a:ext cx="1011250" cy="607033"/>
            <a:chOff x="752825" y="2824900"/>
            <a:chExt cx="1011250" cy="607033"/>
          </a:xfrm>
        </p:grpSpPr>
        <p:cxnSp>
          <p:nvCxnSpPr>
            <p:cNvPr id="713" name="Google Shape;713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14" name="Google Shape;714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5" name="Google Shape;715;p22"/>
            <p:cNvCxnSpPr/>
            <p:nvPr/>
          </p:nvCxnSpPr>
          <p:spPr>
            <a:xfrm>
              <a:off x="752825" y="319025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16" name="Google Shape;716;p22"/>
            <p:cNvGrpSpPr/>
            <p:nvPr/>
          </p:nvGrpSpPr>
          <p:grpSpPr>
            <a:xfrm>
              <a:off x="752825" y="3277787"/>
              <a:ext cx="207300" cy="46800"/>
              <a:chOff x="752825" y="3262974"/>
              <a:chExt cx="207300" cy="46800"/>
            </a:xfrm>
          </p:grpSpPr>
          <p:cxnSp>
            <p:nvCxnSpPr>
              <p:cNvPr id="717" name="Google Shape;717;p22"/>
              <p:cNvCxnSpPr/>
              <p:nvPr/>
            </p:nvCxnSpPr>
            <p:spPr>
              <a:xfrm>
                <a:off x="752825" y="3279924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18" name="Google Shape;718;p22"/>
              <p:cNvSpPr/>
              <p:nvPr/>
            </p:nvSpPr>
            <p:spPr>
              <a:xfrm>
                <a:off x="833582" y="3262974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22"/>
            <p:cNvGrpSpPr/>
            <p:nvPr/>
          </p:nvGrpSpPr>
          <p:grpSpPr>
            <a:xfrm>
              <a:off x="752825" y="3385133"/>
              <a:ext cx="207300" cy="46800"/>
              <a:chOff x="752825" y="3351608"/>
              <a:chExt cx="207300" cy="46800"/>
            </a:xfrm>
          </p:grpSpPr>
          <p:cxnSp>
            <p:nvCxnSpPr>
              <p:cNvPr id="720" name="Google Shape;720;p22"/>
              <p:cNvCxnSpPr/>
              <p:nvPr/>
            </p:nvCxnSpPr>
            <p:spPr>
              <a:xfrm>
                <a:off x="752825" y="3373320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21" name="Google Shape;721;p22"/>
              <p:cNvSpPr/>
              <p:nvPr/>
            </p:nvSpPr>
            <p:spPr>
              <a:xfrm>
                <a:off x="833582" y="3351608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2" name="Google Shape;722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[2]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p22"/>
          <p:cNvSpPr/>
          <p:nvPr/>
        </p:nvSpPr>
        <p:spPr>
          <a:xfrm>
            <a:off x="-32355" y="5614768"/>
            <a:ext cx="2966054" cy="112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[1] A.F.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Lisetskiy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al. PRC 2004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[2] A.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Gargano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Private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[3]H. Mach et al. PRC 2017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[4]R.M. Pérez-Vidal et al. </a:t>
            </a:r>
            <a:r>
              <a:rPr lang="es-ES" sz="1100" kern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es-ES" sz="1100" kern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kern="0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11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s-ES" sz="1100" kern="0" dirty="0" smtClean="0">
                <a:latin typeface="Calibri"/>
                <a:ea typeface="Calibri"/>
                <a:cs typeface="Calibri"/>
                <a:sym typeface="Calibri"/>
              </a:rPr>
              <a:t>5]NNDC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2"/>
          <p:cNvSpPr/>
          <p:nvPr/>
        </p:nvSpPr>
        <p:spPr>
          <a:xfrm>
            <a:off x="2478617" y="5450745"/>
            <a:ext cx="2519637" cy="142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[6] T.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Marchi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PRL 2014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[7] K.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Kolos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PRL 2016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[8] C.J.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Chiara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PRC 2015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[9] A.I. Morales et al. PRL 2018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[10] M. </a:t>
            </a:r>
            <a:r>
              <a:rPr lang="es-ES" sz="1100" kern="0" dirty="0" err="1">
                <a:latin typeface="Calibri"/>
                <a:ea typeface="Calibri"/>
                <a:cs typeface="Calibri"/>
                <a:sym typeface="Calibri"/>
              </a:rPr>
              <a:t>Sawicka</a:t>
            </a: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 et al PRC 2003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s-ES" sz="1100" kern="0" dirty="0">
                <a:latin typeface="Calibri"/>
                <a:ea typeface="Calibri"/>
                <a:cs typeface="Calibri"/>
                <a:sym typeface="Calibri"/>
              </a:rPr>
              <a:t>[11] A.I. Morales et al. PRC 2016 </a:t>
            </a:r>
            <a:endParaRPr sz="1100" kern="0" dirty="0"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endParaRPr sz="12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2"/>
          <p:cNvSpPr txBox="1"/>
          <p:nvPr/>
        </p:nvSpPr>
        <p:spPr>
          <a:xfrm>
            <a:off x="1912054" y="133141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𝝊=0,2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22"/>
          <p:cNvSpPr txBox="1"/>
          <p:nvPr/>
        </p:nvSpPr>
        <p:spPr>
          <a:xfrm>
            <a:off x="4044752" y="133141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22"/>
          <p:cNvSpPr txBox="1"/>
          <p:nvPr/>
        </p:nvSpPr>
        <p:spPr>
          <a:xfrm>
            <a:off x="6116789" y="1321892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22"/>
          <p:cNvSpPr txBox="1"/>
          <p:nvPr/>
        </p:nvSpPr>
        <p:spPr>
          <a:xfrm>
            <a:off x="7200555" y="1314067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22"/>
          <p:cNvSpPr txBox="1"/>
          <p:nvPr/>
        </p:nvSpPr>
        <p:spPr>
          <a:xfrm>
            <a:off x="1836894" y="335070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𝝊=0,2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22"/>
          <p:cNvSpPr txBox="1"/>
          <p:nvPr/>
        </p:nvSpPr>
        <p:spPr>
          <a:xfrm>
            <a:off x="3969593" y="335832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b="1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𝝊=4? </a:t>
            </a:r>
            <a:endParaRPr sz="1200" b="1" ker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22"/>
          <p:cNvSpPr txBox="1"/>
          <p:nvPr/>
        </p:nvSpPr>
        <p:spPr>
          <a:xfrm>
            <a:off x="6039180" y="3358329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b="1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𝝊=4? </a:t>
            </a:r>
            <a:endParaRPr sz="1200" b="1" kern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p22"/>
          <p:cNvSpPr txBox="1"/>
          <p:nvPr/>
        </p:nvSpPr>
        <p:spPr>
          <a:xfrm>
            <a:off x="7245954" y="3360302"/>
            <a:ext cx="5715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s-ES" sz="1200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𝝊=2 </a:t>
            </a:r>
            <a:endParaRPr sz="12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p22"/>
          <p:cNvSpPr/>
          <p:nvPr/>
        </p:nvSpPr>
        <p:spPr>
          <a:xfrm rot="-5400000">
            <a:off x="-197596" y="3780064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Z=28</a:t>
            </a:r>
            <a:endParaRPr sz="20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22"/>
          <p:cNvSpPr/>
          <p:nvPr/>
        </p:nvSpPr>
        <p:spPr>
          <a:xfrm rot="-5400000">
            <a:off x="-197596" y="1862364"/>
            <a:ext cx="8823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ES" sz="20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N=50</a:t>
            </a:r>
            <a:endParaRPr sz="20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35" name="Google Shape;735;p22"/>
          <p:cNvGrpSpPr/>
          <p:nvPr/>
        </p:nvGrpSpPr>
        <p:grpSpPr>
          <a:xfrm>
            <a:off x="5591254" y="1235454"/>
            <a:ext cx="590200" cy="500100"/>
            <a:chOff x="752825" y="2824900"/>
            <a:chExt cx="590200" cy="500100"/>
          </a:xfrm>
        </p:grpSpPr>
        <p:cxnSp>
          <p:nvCxnSpPr>
            <p:cNvPr id="736" name="Google Shape;736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37" name="Google Shape;737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38" name="Google Shape;738;p22"/>
            <p:cNvGrpSpPr/>
            <p:nvPr/>
          </p:nvGrpSpPr>
          <p:grpSpPr>
            <a:xfrm>
              <a:off x="752825" y="3168244"/>
              <a:ext cx="207300" cy="46800"/>
              <a:chOff x="752825" y="3153431"/>
              <a:chExt cx="207300" cy="46800"/>
            </a:xfrm>
          </p:grpSpPr>
          <p:cxnSp>
            <p:nvCxnSpPr>
              <p:cNvPr id="739" name="Google Shape;739;p22"/>
              <p:cNvCxnSpPr/>
              <p:nvPr/>
            </p:nvCxnSpPr>
            <p:spPr>
              <a:xfrm>
                <a:off x="752825" y="3170381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40" name="Google Shape;740;p22"/>
              <p:cNvSpPr/>
              <p:nvPr/>
            </p:nvSpPr>
            <p:spPr>
              <a:xfrm>
                <a:off x="833582" y="3153431"/>
                <a:ext cx="46800" cy="46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1" name="Google Shape;741;p22"/>
            <p:cNvGrpSpPr/>
            <p:nvPr/>
          </p:nvGrpSpPr>
          <p:grpSpPr>
            <a:xfrm>
              <a:off x="752825" y="3275590"/>
              <a:ext cx="207300" cy="46800"/>
              <a:chOff x="752825" y="3242065"/>
              <a:chExt cx="207300" cy="46800"/>
            </a:xfrm>
          </p:grpSpPr>
          <p:cxnSp>
            <p:nvCxnSpPr>
              <p:cNvPr id="742" name="Google Shape;742;p22"/>
              <p:cNvCxnSpPr/>
              <p:nvPr/>
            </p:nvCxnSpPr>
            <p:spPr>
              <a:xfrm>
                <a:off x="752825" y="3263777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43" name="Google Shape;743;p22"/>
              <p:cNvSpPr/>
              <p:nvPr/>
            </p:nvSpPr>
            <p:spPr>
              <a:xfrm>
                <a:off x="833582" y="3242065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4" name="Google Shape;744;p22"/>
            <p:cNvSpPr txBox="1"/>
            <p:nvPr/>
          </p:nvSpPr>
          <p:spPr>
            <a:xfrm>
              <a:off x="932175" y="2824900"/>
              <a:ext cx="41085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[4]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22"/>
          <p:cNvGrpSpPr/>
          <p:nvPr/>
        </p:nvGrpSpPr>
        <p:grpSpPr>
          <a:xfrm>
            <a:off x="7739141" y="1283079"/>
            <a:ext cx="1011250" cy="500100"/>
            <a:chOff x="752825" y="2824900"/>
            <a:chExt cx="1011250" cy="500100"/>
          </a:xfrm>
        </p:grpSpPr>
        <p:cxnSp>
          <p:nvCxnSpPr>
            <p:cNvPr id="746" name="Google Shape;746;p22"/>
            <p:cNvCxnSpPr/>
            <p:nvPr/>
          </p:nvCxnSpPr>
          <p:spPr>
            <a:xfrm>
              <a:off x="752825" y="3080915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747" name="Google Shape;747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48" name="Google Shape;748;p22"/>
            <p:cNvGrpSpPr/>
            <p:nvPr/>
          </p:nvGrpSpPr>
          <p:grpSpPr>
            <a:xfrm>
              <a:off x="752825" y="3161286"/>
              <a:ext cx="207300" cy="46800"/>
              <a:chOff x="752825" y="3127761"/>
              <a:chExt cx="207300" cy="46800"/>
            </a:xfrm>
          </p:grpSpPr>
          <p:cxnSp>
            <p:nvCxnSpPr>
              <p:cNvPr id="749" name="Google Shape;749;p22"/>
              <p:cNvCxnSpPr/>
              <p:nvPr/>
            </p:nvCxnSpPr>
            <p:spPr>
              <a:xfrm>
                <a:off x="752825" y="314947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50" name="Google Shape;750;p22"/>
              <p:cNvSpPr/>
              <p:nvPr/>
            </p:nvSpPr>
            <p:spPr>
              <a:xfrm>
                <a:off x="833582" y="312776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[1][3]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1152558" y="3293943"/>
            <a:ext cx="605486" cy="500100"/>
            <a:chOff x="752825" y="2824900"/>
            <a:chExt cx="605486" cy="500100"/>
          </a:xfrm>
        </p:grpSpPr>
        <p:cxnSp>
          <p:nvCxnSpPr>
            <p:cNvPr id="753" name="Google Shape;753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54" name="Google Shape;754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55" name="Google Shape;755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56" name="Google Shape;756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2"/>
            <p:cNvSpPr txBox="1"/>
            <p:nvPr/>
          </p:nvSpPr>
          <p:spPr>
            <a:xfrm>
              <a:off x="932175" y="2824900"/>
              <a:ext cx="426136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[6][7]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8" name="Google Shape;758;p22"/>
          <p:cNvGrpSpPr/>
          <p:nvPr/>
        </p:nvGrpSpPr>
        <p:grpSpPr>
          <a:xfrm>
            <a:off x="3192178" y="3358713"/>
            <a:ext cx="1011250" cy="500100"/>
            <a:chOff x="752825" y="2824900"/>
            <a:chExt cx="1011250" cy="500100"/>
          </a:xfrm>
        </p:grpSpPr>
        <p:cxnSp>
          <p:nvCxnSpPr>
            <p:cNvPr id="759" name="Google Shape;759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0" name="Google Shape;760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61" name="Google Shape;761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62" name="Google Shape;762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3" name="Google Shape;763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4" name="Google Shape;764;p22"/>
          <p:cNvGrpSpPr/>
          <p:nvPr/>
        </p:nvGrpSpPr>
        <p:grpSpPr>
          <a:xfrm>
            <a:off x="5325779" y="3352363"/>
            <a:ext cx="578635" cy="500100"/>
            <a:chOff x="752825" y="2824900"/>
            <a:chExt cx="578635" cy="500100"/>
          </a:xfrm>
        </p:grpSpPr>
        <p:cxnSp>
          <p:nvCxnSpPr>
            <p:cNvPr id="765" name="Google Shape;765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6" name="Google Shape;766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67" name="Google Shape;767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68" name="Google Shape;768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9" name="Google Shape;769;p22"/>
            <p:cNvSpPr txBox="1"/>
            <p:nvPr/>
          </p:nvSpPr>
          <p:spPr>
            <a:xfrm>
              <a:off x="932175" y="2824900"/>
              <a:ext cx="399285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[8][9]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0" name="Google Shape;770;p22"/>
          <p:cNvGrpSpPr/>
          <p:nvPr/>
        </p:nvGrpSpPr>
        <p:grpSpPr>
          <a:xfrm>
            <a:off x="7859970" y="3387197"/>
            <a:ext cx="1011250" cy="500100"/>
            <a:chOff x="752825" y="2824900"/>
            <a:chExt cx="1011250" cy="500100"/>
          </a:xfrm>
        </p:grpSpPr>
        <p:cxnSp>
          <p:nvCxnSpPr>
            <p:cNvPr id="771" name="Google Shape;771;p22"/>
            <p:cNvCxnSpPr/>
            <p:nvPr/>
          </p:nvCxnSpPr>
          <p:spPr>
            <a:xfrm>
              <a:off x="752825" y="2976354"/>
              <a:ext cx="207300" cy="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72" name="Google Shape;772;p22"/>
            <p:cNvGrpSpPr/>
            <p:nvPr/>
          </p:nvGrpSpPr>
          <p:grpSpPr>
            <a:xfrm>
              <a:off x="752825" y="3053336"/>
              <a:ext cx="207300" cy="46800"/>
              <a:chOff x="752825" y="3019811"/>
              <a:chExt cx="207300" cy="46800"/>
            </a:xfrm>
          </p:grpSpPr>
          <p:cxnSp>
            <p:nvCxnSpPr>
              <p:cNvPr id="773" name="Google Shape;773;p22"/>
              <p:cNvCxnSpPr/>
              <p:nvPr/>
            </p:nvCxnSpPr>
            <p:spPr>
              <a:xfrm>
                <a:off x="752825" y="3041523"/>
                <a:ext cx="207300" cy="1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9B9B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74" name="Google Shape;774;p22"/>
              <p:cNvSpPr/>
              <p:nvPr/>
            </p:nvSpPr>
            <p:spPr>
              <a:xfrm>
                <a:off x="833582" y="3019811"/>
                <a:ext cx="46800" cy="46800"/>
              </a:xfrm>
              <a:prstGeom prst="ellipse">
                <a:avLst/>
              </a:prstGeom>
              <a:solidFill>
                <a:srgbClr val="38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2"/>
            <p:cNvSpPr txBox="1"/>
            <p:nvPr/>
          </p:nvSpPr>
          <p:spPr>
            <a:xfrm>
              <a:off x="932175" y="2824900"/>
              <a:ext cx="8319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r>
                <a:rPr lang="es-ES" sz="7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[5][10][11]</a:t>
              </a:r>
              <a:endParaRPr sz="7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6" name="Google Shape;776;p22"/>
          <p:cNvSpPr/>
          <p:nvPr/>
        </p:nvSpPr>
        <p:spPr>
          <a:xfrm>
            <a:off x="1295225" y="991342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→0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7" name="Google Shape;777;p22"/>
          <p:cNvSpPr/>
          <p:nvPr/>
        </p:nvSpPr>
        <p:spPr>
          <a:xfrm>
            <a:off x="3419571" y="997329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→2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22"/>
          <p:cNvSpPr/>
          <p:nvPr/>
        </p:nvSpPr>
        <p:spPr>
          <a:xfrm>
            <a:off x="5456834" y="991342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→4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9" name="Google Shape;779;p22"/>
          <p:cNvSpPr/>
          <p:nvPr/>
        </p:nvSpPr>
        <p:spPr>
          <a:xfrm>
            <a:off x="7519130" y="980728"/>
            <a:ext cx="651687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-ES" sz="1200" ker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→6</a:t>
            </a:r>
            <a:r>
              <a:rPr lang="es-ES" sz="1200" kern="0" baseline="30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1400" kern="0" baseline="30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22"/>
          <p:cNvSpPr/>
          <p:nvPr/>
        </p:nvSpPr>
        <p:spPr>
          <a:xfrm>
            <a:off x="3159131" y="2962655"/>
            <a:ext cx="2847600" cy="20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200"/>
            </a:pPr>
            <a:r>
              <a:rPr lang="es-ES" sz="1200" b="1" kern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rPr>
              <a:t>Valence Mirror Symmetry Partners</a:t>
            </a:r>
            <a:endParaRPr sz="1400" b="1" kern="0">
              <a:solidFill>
                <a:srgbClr val="269D8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8058" y="5453031"/>
            <a:ext cx="462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Seniority is well preserved in the N=50 isotones along the </a:t>
            </a:r>
            <a:r>
              <a:rPr lang="es-ES" sz="2000" dirty="0" smtClean="0"/>
              <a:t>(</a:t>
            </a:r>
            <a:r>
              <a:rPr lang="es-ES" sz="2000" dirty="0" smtClean="0">
                <a:latin typeface="Symbol" panose="05050102010706020507" pitchFamily="18" charset="2"/>
              </a:rPr>
              <a:t>p</a:t>
            </a:r>
            <a:r>
              <a:rPr lang="en-GB" sz="2000" dirty="0" smtClean="0"/>
              <a:t>g</a:t>
            </a:r>
            <a:r>
              <a:rPr lang="en-GB" sz="2000" baseline="-25000" dirty="0" smtClean="0"/>
              <a:t>9/2</a:t>
            </a:r>
            <a:r>
              <a:rPr lang="en-GB" sz="2000" dirty="0" smtClean="0"/>
              <a:t>)</a:t>
            </a:r>
            <a:r>
              <a:rPr lang="en-GB" sz="2000" baseline="30000" dirty="0" smtClean="0"/>
              <a:t>n </a:t>
            </a:r>
            <a:r>
              <a:rPr lang="en-GB" sz="2000" dirty="0" smtClean="0"/>
              <a:t>excitations</a:t>
            </a:r>
            <a:endParaRPr lang="en-US" sz="20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-16796" y="502733"/>
            <a:ext cx="526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R.Perez</a:t>
            </a:r>
            <a:r>
              <a:rPr lang="es-ES" sz="1400" dirty="0" smtClean="0"/>
              <a:t>-Vidal, </a:t>
            </a:r>
            <a:r>
              <a:rPr lang="es-ES" sz="1400" dirty="0" err="1" smtClean="0"/>
              <a:t>A.Gadea</a:t>
            </a:r>
            <a:r>
              <a:rPr lang="es-ES" sz="1400" dirty="0" smtClean="0"/>
              <a:t>, </a:t>
            </a:r>
            <a:r>
              <a:rPr lang="es-ES" sz="1400" dirty="0" err="1" smtClean="0"/>
              <a:t>C.Domingo</a:t>
            </a:r>
            <a:r>
              <a:rPr lang="es-ES" sz="1400" dirty="0" smtClean="0"/>
              <a:t>-Pardo (IFIC) et al, in </a:t>
            </a:r>
            <a:r>
              <a:rPr lang="es-ES" sz="1400" dirty="0" err="1" smtClean="0"/>
              <a:t>preparation</a:t>
            </a:r>
            <a:endParaRPr lang="en-US" sz="1400" dirty="0"/>
          </a:p>
        </p:txBody>
      </p:sp>
      <p:sp>
        <p:nvSpPr>
          <p:cNvPr id="97" name="Rectangle 96"/>
          <p:cNvSpPr/>
          <p:nvPr/>
        </p:nvSpPr>
        <p:spPr>
          <a:xfrm>
            <a:off x="12373" y="63285"/>
            <a:ext cx="592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Seniority Conservation in the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g</a:t>
            </a:r>
            <a:r>
              <a:rPr lang="en-US" baseline="-25000" dirty="0"/>
              <a:t>9/2</a:t>
            </a:r>
            <a:r>
              <a:rPr lang="en-US" dirty="0"/>
              <a:t> shell</a:t>
            </a:r>
            <a:endParaRPr lang="fr-FR" dirty="0"/>
          </a:p>
        </p:txBody>
      </p:sp>
      <p:sp>
        <p:nvSpPr>
          <p:cNvPr id="98" name="Rectangle 97"/>
          <p:cNvSpPr/>
          <p:nvPr/>
        </p:nvSpPr>
        <p:spPr>
          <a:xfrm>
            <a:off x="1331640" y="6597352"/>
            <a:ext cx="1224136" cy="156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9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2"/>
          <p:cNvSpPr txBox="1">
            <a:spLocks noGrp="1"/>
          </p:cNvSpPr>
          <p:nvPr>
            <p:ph type="title"/>
          </p:nvPr>
        </p:nvSpPr>
        <p:spPr>
          <a:xfrm>
            <a:off x="-1332656" y="-75889"/>
            <a:ext cx="8827711" cy="50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eaLnBrk="1" hangingPunct="1">
              <a:defRPr/>
            </a:pPr>
            <a:r>
              <a:rPr lang="en-US" sz="2400" baseline="30000" dirty="0">
                <a:solidFill>
                  <a:srgbClr val="002060"/>
                </a:solidFill>
              </a:rPr>
              <a:t>81</a:t>
            </a:r>
            <a:r>
              <a:rPr lang="en-US" sz="2400" dirty="0">
                <a:solidFill>
                  <a:srgbClr val="002060"/>
                </a:solidFill>
              </a:rPr>
              <a:t>Ga – Three valence protons coupled to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N = 50 neutron-core excitations</a:t>
            </a:r>
            <a:endParaRPr lang="en-US" sz="2400" b="0" kern="1200" dirty="0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14" y="5874387"/>
            <a:ext cx="504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Dudouet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endParaRPr lang="en-US" sz="1400" dirty="0"/>
          </a:p>
          <a:p>
            <a:r>
              <a:rPr lang="en-US" sz="1400" dirty="0"/>
              <a:t>Phys. Rev. C 100, 011301(R) – Published 12 July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31" y="1049023"/>
            <a:ext cx="8899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quenching of the N=50 gap towards </a:t>
            </a:r>
            <a:r>
              <a:rPr lang="en-US" dirty="0" smtClean="0">
                <a:solidFill>
                  <a:srgbClr val="000000"/>
                </a:solidFill>
              </a:rPr>
              <a:t>78Ni </a:t>
            </a:r>
            <a:r>
              <a:rPr lang="en-US" dirty="0">
                <a:solidFill>
                  <a:srgbClr val="000000"/>
                </a:solidFill>
              </a:rPr>
              <a:t>can be investigated looking at the </a:t>
            </a:r>
            <a:r>
              <a:rPr lang="en-US" dirty="0" smtClean="0">
                <a:solidFill>
                  <a:srgbClr val="000000"/>
                </a:solidFill>
              </a:rPr>
              <a:t>Spectroscopy </a:t>
            </a:r>
            <a:r>
              <a:rPr lang="en-US" dirty="0">
                <a:solidFill>
                  <a:srgbClr val="000000"/>
                </a:solidFill>
              </a:rPr>
              <a:t>of excited states involving particle-hole excitations across the N=50 gap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700808"/>
            <a:ext cx="3757135" cy="1958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708920"/>
            <a:ext cx="4606756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2156681"/>
            <a:ext cx="18678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PFSDG-U </a:t>
            </a:r>
            <a:r>
              <a:rPr lang="en-US" sz="1400" dirty="0" smtClean="0">
                <a:solidFill>
                  <a:srgbClr val="000000"/>
                </a:solidFill>
              </a:rPr>
              <a:t>interaction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nb-NO" sz="1400" dirty="0">
                <a:solidFill>
                  <a:srgbClr val="000000"/>
                </a:solidFill>
              </a:rPr>
              <a:t>F. </a:t>
            </a:r>
            <a:r>
              <a:rPr lang="nb-NO" sz="1400" dirty="0" err="1">
                <a:solidFill>
                  <a:srgbClr val="000000"/>
                </a:solidFill>
              </a:rPr>
              <a:t>Nowacki</a:t>
            </a: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/>
            </a:r>
            <a:br>
              <a:rPr lang="nb-NO" sz="1400" dirty="0" smtClean="0">
                <a:solidFill>
                  <a:srgbClr val="000000"/>
                </a:solidFill>
              </a:rPr>
            </a:br>
            <a:r>
              <a:rPr lang="nb-NO" sz="1400" dirty="0" smtClean="0">
                <a:solidFill>
                  <a:srgbClr val="000000"/>
                </a:solidFill>
              </a:rPr>
              <a:t>PRL117</a:t>
            </a:r>
            <a:r>
              <a:rPr lang="nb-NO" sz="1400" dirty="0">
                <a:solidFill>
                  <a:srgbClr val="000000"/>
                </a:solidFill>
              </a:rPr>
              <a:t>, 272501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933056"/>
            <a:ext cx="4331051" cy="2587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407707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n Shell Gap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1640" y="6597352"/>
            <a:ext cx="1224136" cy="1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2"/>
          <p:cNvSpPr txBox="1">
            <a:spLocks noGrp="1"/>
          </p:cNvSpPr>
          <p:nvPr>
            <p:ph type="title"/>
          </p:nvPr>
        </p:nvSpPr>
        <p:spPr>
          <a:xfrm>
            <a:off x="-1260648" y="58231"/>
            <a:ext cx="8827711" cy="50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eaLnBrk="1" hangingPunct="1">
              <a:defRPr/>
            </a:pPr>
            <a:r>
              <a:rPr lang="en-US" sz="2400" baseline="30000" dirty="0">
                <a:solidFill>
                  <a:srgbClr val="002060"/>
                </a:solidFill>
              </a:rPr>
              <a:t>81</a:t>
            </a:r>
            <a:r>
              <a:rPr lang="en-US" sz="2400" dirty="0">
                <a:solidFill>
                  <a:srgbClr val="002060"/>
                </a:solidFill>
              </a:rPr>
              <a:t>Ga – Three valence protons coupled to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N = 50 neutron-core excitations</a:t>
            </a:r>
            <a:endParaRPr lang="en-US" sz="2400" b="0" kern="1200" dirty="0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6072995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PFSDG-U </a:t>
            </a:r>
            <a:r>
              <a:rPr lang="en-US" sz="1400" dirty="0" smtClean="0">
                <a:solidFill>
                  <a:srgbClr val="000000"/>
                </a:solidFill>
              </a:rPr>
              <a:t>interaction </a:t>
            </a:r>
            <a:r>
              <a:rPr lang="nb-NO" sz="1400" dirty="0" smtClean="0">
                <a:solidFill>
                  <a:srgbClr val="000000"/>
                </a:solidFill>
              </a:rPr>
              <a:t>F</a:t>
            </a:r>
            <a:r>
              <a:rPr lang="nb-NO" sz="1400" dirty="0">
                <a:solidFill>
                  <a:srgbClr val="000000"/>
                </a:solidFill>
              </a:rPr>
              <a:t>. </a:t>
            </a:r>
            <a:r>
              <a:rPr lang="nb-NO" sz="1400" dirty="0" err="1">
                <a:solidFill>
                  <a:srgbClr val="000000"/>
                </a:solidFill>
              </a:rPr>
              <a:t>Nowacki</a:t>
            </a:r>
            <a:r>
              <a:rPr lang="nb-NO" sz="1400" dirty="0">
                <a:solidFill>
                  <a:srgbClr val="000000"/>
                </a:solidFill>
              </a:rPr>
              <a:t>  </a:t>
            </a:r>
            <a:r>
              <a:rPr lang="nb-NO" sz="1400" dirty="0" smtClean="0">
                <a:solidFill>
                  <a:srgbClr val="000000"/>
                </a:solidFill>
              </a:rPr>
              <a:t>PRL117</a:t>
            </a:r>
            <a:r>
              <a:rPr lang="nb-NO" sz="1400" dirty="0">
                <a:solidFill>
                  <a:srgbClr val="000000"/>
                </a:solidFill>
              </a:rPr>
              <a:t>, 272501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532440" cy="5203587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3645367" y="6396306"/>
            <a:ext cx="5436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Dudouet</a:t>
            </a:r>
            <a:r>
              <a:rPr lang="en-US" sz="1400" dirty="0"/>
              <a:t> </a:t>
            </a:r>
            <a:r>
              <a:rPr lang="en-US" sz="1400" i="1" dirty="0"/>
              <a:t>et </a:t>
            </a:r>
            <a:r>
              <a:rPr lang="en-US" sz="1400" i="1" dirty="0" smtClean="0"/>
              <a:t>al.</a:t>
            </a:r>
            <a:r>
              <a:rPr lang="en-US" sz="1400" dirty="0" smtClean="0"/>
              <a:t> Phys</a:t>
            </a:r>
            <a:r>
              <a:rPr lang="en-US" sz="1400" dirty="0"/>
              <a:t>. Rev. C 100, 011301(R) – Published 12 July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06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" descr="_MG_5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603448"/>
            <a:ext cx="9434573" cy="748272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390410" y="1894658"/>
            <a:ext cx="4005148" cy="1938992"/>
          </a:xfrm>
          <a:prstGeom prst="rect">
            <a:avLst/>
          </a:prstGeom>
          <a:solidFill>
            <a:srgbClr val="4F6228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High-resolution gamma-ray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s</a:t>
            </a:r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pectroscopy is an optimum tool to study </a:t>
            </a:r>
            <a:r>
              <a:rPr lang="en-GB" sz="20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detailed nuclear structure properties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and </a:t>
            </a:r>
            <a:r>
              <a:rPr lang="en-GB" sz="2000" b="1" dirty="0" smtClean="0">
                <a:solidFill>
                  <a:srgbClr val="66FFFF"/>
                </a:solidFill>
                <a:latin typeface="Candara" panose="020E0502030303020204" pitchFamily="34" charset="0"/>
              </a:rPr>
              <a:t>investigate how </a:t>
            </a:r>
            <a:r>
              <a:rPr lang="en-GB" sz="2000" b="1" dirty="0">
                <a:solidFill>
                  <a:srgbClr val="66FFFF"/>
                </a:solidFill>
                <a:latin typeface="Candara" panose="020E0502030303020204" pitchFamily="34" charset="0"/>
              </a:rPr>
              <a:t>they emerge from fundamental interactions.</a:t>
            </a:r>
          </a:p>
        </p:txBody>
      </p:sp>
      <p:grpSp>
        <p:nvGrpSpPr>
          <p:cNvPr id="2" name="Gruppo 39"/>
          <p:cNvGrpSpPr/>
          <p:nvPr/>
        </p:nvGrpSpPr>
        <p:grpSpPr>
          <a:xfrm>
            <a:off x="36518" y="4346036"/>
            <a:ext cx="2331046" cy="2215312"/>
            <a:chOff x="0" y="4628622"/>
            <a:chExt cx="1852497" cy="1867221"/>
          </a:xfrm>
        </p:grpSpPr>
        <p:pic>
          <p:nvPicPr>
            <p:cNvPr id="10" name="Picture 19" descr="witek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917" y="5069572"/>
              <a:ext cx="1005874" cy="142627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CasellaDiTesto 15"/>
            <p:cNvSpPr txBox="1"/>
            <p:nvPr/>
          </p:nvSpPr>
          <p:spPr>
            <a:xfrm>
              <a:off x="0" y="4628622"/>
              <a:ext cx="1852497" cy="33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p-n pairing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o 4"/>
          <p:cNvGrpSpPr/>
          <p:nvPr/>
        </p:nvGrpSpPr>
        <p:grpSpPr>
          <a:xfrm>
            <a:off x="149822" y="116373"/>
            <a:ext cx="2188420" cy="2273155"/>
            <a:chOff x="113306" y="344397"/>
            <a:chExt cx="2188420" cy="2273155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290" y="1136992"/>
              <a:ext cx="1467404" cy="1480560"/>
            </a:xfrm>
            <a:prstGeom prst="rect">
              <a:avLst/>
            </a:prstGeom>
            <a:noFill/>
            <a:ln w="12700">
              <a:solidFill>
                <a:srgbClr val="6600FF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CasellaDiTesto 16"/>
            <p:cNvSpPr txBox="1"/>
            <p:nvPr/>
          </p:nvSpPr>
          <p:spPr>
            <a:xfrm>
              <a:off x="113306" y="344397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Shell evolution 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far from stability</a:t>
              </a:r>
            </a:p>
          </p:txBody>
        </p:sp>
      </p:grpSp>
      <p:grpSp>
        <p:nvGrpSpPr>
          <p:cNvPr id="5" name="Gruppo 34"/>
          <p:cNvGrpSpPr/>
          <p:nvPr/>
        </p:nvGrpSpPr>
        <p:grpSpPr>
          <a:xfrm>
            <a:off x="5392395" y="180616"/>
            <a:ext cx="2872071" cy="1664208"/>
            <a:chOff x="5355877" y="332656"/>
            <a:chExt cx="2872071" cy="1664207"/>
          </a:xfrm>
        </p:grpSpPr>
        <p:pic>
          <p:nvPicPr>
            <p:cNvPr id="9" name="Picture 16" descr="specchio"/>
            <p:cNvPicPr>
              <a:picLocks noChangeAspect="1" noChangeArrowheads="1"/>
            </p:cNvPicPr>
            <p:nvPr/>
          </p:nvPicPr>
          <p:blipFill>
            <a:blip r:embed="rId5" cstate="print"/>
            <a:srcRect l="15120" t="10115"/>
            <a:stretch>
              <a:fillRect/>
            </a:stretch>
          </p:blipFill>
          <p:spPr bwMode="auto">
            <a:xfrm>
              <a:off x="6831442" y="883951"/>
              <a:ext cx="1396506" cy="11129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5355877" y="332656"/>
              <a:ext cx="24336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Isospin symmetry 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breaking</a:t>
              </a:r>
            </a:p>
          </p:txBody>
        </p:sp>
      </p:grpSp>
      <p:grpSp>
        <p:nvGrpSpPr>
          <p:cNvPr id="15" name="Gruppo 37"/>
          <p:cNvGrpSpPr/>
          <p:nvPr/>
        </p:nvGrpSpPr>
        <p:grpSpPr>
          <a:xfrm>
            <a:off x="4707812" y="5022682"/>
            <a:ext cx="4175643" cy="1790694"/>
            <a:chOff x="4671294" y="5057334"/>
            <a:chExt cx="4175643" cy="179069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993" y="5057334"/>
              <a:ext cx="1542201" cy="139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4671294" y="6447919"/>
              <a:ext cx="417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Coupling to the continuum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o 36"/>
          <p:cNvGrpSpPr/>
          <p:nvPr/>
        </p:nvGrpSpPr>
        <p:grpSpPr>
          <a:xfrm>
            <a:off x="6628217" y="4595534"/>
            <a:ext cx="2951815" cy="1549801"/>
            <a:chOff x="6591700" y="4446097"/>
            <a:chExt cx="2951815" cy="15498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244" y="4993892"/>
              <a:ext cx="1695216" cy="100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>
              <a:off x="6591700" y="4446097"/>
              <a:ext cx="2951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Super heavy elements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uppo 14"/>
          <p:cNvGrpSpPr/>
          <p:nvPr/>
        </p:nvGrpSpPr>
        <p:grpSpPr>
          <a:xfrm>
            <a:off x="2692298" y="288861"/>
            <a:ext cx="2422458" cy="1448009"/>
            <a:chOff x="2655782" y="601442"/>
            <a:chExt cx="2422458" cy="128356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325" y="601442"/>
              <a:ext cx="1607164" cy="949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2655782" y="1599999"/>
              <a:ext cx="2422458" cy="285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Three-body forces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o 40"/>
          <p:cNvGrpSpPr/>
          <p:nvPr/>
        </p:nvGrpSpPr>
        <p:grpSpPr>
          <a:xfrm>
            <a:off x="141398" y="2480895"/>
            <a:ext cx="1835759" cy="1883699"/>
            <a:chOff x="104880" y="2823022"/>
            <a:chExt cx="1835759" cy="17565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90" y="3261794"/>
              <a:ext cx="1565207" cy="131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CasellaDiTesto 31"/>
            <p:cNvSpPr txBox="1"/>
            <p:nvPr/>
          </p:nvSpPr>
          <p:spPr>
            <a:xfrm>
              <a:off x="104880" y="2823022"/>
              <a:ext cx="1835759" cy="373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</a:rPr>
                <a:t>clusterization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po 38"/>
          <p:cNvGrpSpPr/>
          <p:nvPr/>
        </p:nvGrpSpPr>
        <p:grpSpPr>
          <a:xfrm>
            <a:off x="1872212" y="5111405"/>
            <a:ext cx="2812116" cy="1701971"/>
            <a:chOff x="1835696" y="5146053"/>
            <a:chExt cx="2812116" cy="1701971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41006" y="5146053"/>
              <a:ext cx="2058637" cy="13072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33" name="CasellaDiTesto 32"/>
            <p:cNvSpPr txBox="1"/>
            <p:nvPr/>
          </p:nvSpPr>
          <p:spPr>
            <a:xfrm>
              <a:off x="1835696" y="6447914"/>
              <a:ext cx="2812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Nuclear Astrophysics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po 35"/>
          <p:cNvGrpSpPr/>
          <p:nvPr/>
        </p:nvGrpSpPr>
        <p:grpSpPr>
          <a:xfrm>
            <a:off x="6790607" y="2066753"/>
            <a:ext cx="2461913" cy="1943299"/>
            <a:chOff x="6552220" y="2009281"/>
            <a:chExt cx="2461913" cy="1943298"/>
          </a:xfrm>
        </p:grpSpPr>
        <p:pic>
          <p:nvPicPr>
            <p:cNvPr id="7" name="Immagine 75" descr="exotic-shapes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52220" y="2871883"/>
              <a:ext cx="824578" cy="1080696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6629249" y="2009281"/>
              <a:ext cx="21804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Nuclear shapes</a:t>
              </a:r>
            </a:p>
            <a:p>
              <a:r>
                <a:rPr lang="en-GB" sz="2000" b="1" dirty="0" smtClean="0">
                  <a:solidFill>
                    <a:schemeClr val="bg1"/>
                  </a:solidFill>
                </a:rPr>
                <a:t>and coexistence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9" descr="shape_isomer"/>
            <p:cNvPicPr>
              <a:picLocks noChangeAspect="1" noChangeArrowheads="1"/>
            </p:cNvPicPr>
            <p:nvPr/>
          </p:nvPicPr>
          <p:blipFill>
            <a:blip r:embed="rId12" cstate="print"/>
            <a:srcRect l="2248" r="10373" b="16344"/>
            <a:stretch>
              <a:fillRect/>
            </a:stretch>
          </p:blipFill>
          <p:spPr bwMode="auto">
            <a:xfrm>
              <a:off x="7629491" y="2890321"/>
              <a:ext cx="1384642" cy="1030338"/>
            </a:xfrm>
            <a:prstGeom prst="rect">
              <a:avLst/>
            </a:prstGeom>
            <a:noFill/>
            <a:ln w="9525">
              <a:solidFill>
                <a:srgbClr val="003399"/>
              </a:solidFill>
              <a:miter lim="800000"/>
              <a:headEnd/>
              <a:tailEnd/>
            </a:ln>
          </p:spPr>
        </p:pic>
      </p:grpSp>
      <p:sp>
        <p:nvSpPr>
          <p:cNvPr id="35" name="Rettangolo 3"/>
          <p:cNvSpPr/>
          <p:nvPr/>
        </p:nvSpPr>
        <p:spPr>
          <a:xfrm>
            <a:off x="2401380" y="3875862"/>
            <a:ext cx="4005148" cy="923330"/>
          </a:xfrm>
          <a:prstGeom prst="rect">
            <a:avLst/>
          </a:prstGeom>
          <a:solidFill>
            <a:srgbClr val="4F6228">
              <a:alpha val="69804"/>
            </a:srgb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Measuring discrete </a:t>
            </a:r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-ray transitions from 20 </a:t>
            </a:r>
            <a:r>
              <a:rPr lang="en-GB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keV</a:t>
            </a:r>
            <a:r>
              <a:rPr lang="en-GB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to 20 MeV with 1‰ energy resolution and 30-40% P/T</a:t>
            </a:r>
          </a:p>
        </p:txBody>
      </p:sp>
    </p:spTree>
    <p:extLst>
      <p:ext uri="{BB962C8B-B14F-4D97-AF65-F5344CB8AC3E}">
        <p14:creationId xmlns:p14="http://schemas.microsoft.com/office/powerpoint/2010/main" val="2860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065510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Lifetime measurement in the non-</a:t>
            </a:r>
            <a:r>
              <a:rPr lang="en-US" dirty="0" err="1" smtClean="0"/>
              <a:t>yrast</a:t>
            </a:r>
            <a:r>
              <a:rPr lang="en-US" dirty="0" smtClean="0"/>
              <a:t> excited states of neutron rich C and O isotopes. Branching ratio and E2/M1 using the PARIS LaBr3 array</a:t>
            </a:r>
            <a:endParaRPr lang="en-US" baseline="300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7186"/>
            <a:ext cx="4896544" cy="28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865" y="4509120"/>
            <a:ext cx="425413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-36512" y="44624"/>
            <a:ext cx="4020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Lifetime</a:t>
            </a:r>
            <a:r>
              <a:rPr lang="fr-FR" sz="2800" dirty="0" smtClean="0"/>
              <a:t> in n-</a:t>
            </a:r>
            <a:r>
              <a:rPr lang="fr-FR" sz="2800" dirty="0" err="1" smtClean="0"/>
              <a:t>rich</a:t>
            </a:r>
            <a:r>
              <a:rPr lang="fr-FR" sz="2800" dirty="0" smtClean="0"/>
              <a:t> O and C</a:t>
            </a:r>
            <a:endParaRPr lang="fr-FR" sz="2800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608289"/>
            <a:ext cx="3499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M. </a:t>
            </a:r>
            <a:r>
              <a:rPr lang="en-GB" sz="1600" i="1" dirty="0" err="1"/>
              <a:t>Ciemala</a:t>
            </a:r>
            <a:r>
              <a:rPr lang="en-GB" sz="1600" i="1" dirty="0"/>
              <a:t> </a:t>
            </a:r>
            <a:r>
              <a:rPr lang="en-GB" sz="1600" i="1" dirty="0" smtClean="0"/>
              <a:t>, S</a:t>
            </a:r>
            <a:r>
              <a:rPr lang="en-GB" sz="1600" i="1" dirty="0"/>
              <a:t>. Leoni, B. </a:t>
            </a:r>
            <a:r>
              <a:rPr lang="en-GB" sz="1600" i="1" dirty="0" err="1"/>
              <a:t>Fornal</a:t>
            </a:r>
            <a:r>
              <a:rPr lang="en-GB" sz="1600" i="1" dirty="0"/>
              <a:t>, </a:t>
            </a:r>
            <a:r>
              <a:rPr lang="en-GB" sz="1600" i="1" dirty="0" smtClean="0"/>
              <a:t>et </a:t>
            </a:r>
            <a:r>
              <a:rPr lang="en-GB" sz="1600" i="1" dirty="0"/>
              <a:t>al., </a:t>
            </a:r>
            <a:endParaRPr lang="pl-PL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772167" y="2344586"/>
            <a:ext cx="349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C. R. </a:t>
            </a:r>
            <a:r>
              <a:rPr lang="en-US" sz="1400" dirty="0" err="1" smtClean="0"/>
              <a:t>Hoffmanu</a:t>
            </a:r>
            <a:r>
              <a:rPr lang="en-US" sz="1400" dirty="0" smtClean="0"/>
              <a:t> et al .PRC </a:t>
            </a:r>
            <a:r>
              <a:rPr lang="en-US" sz="1400" b="1" dirty="0"/>
              <a:t>85</a:t>
            </a:r>
            <a:r>
              <a:rPr lang="en-US" sz="1400" dirty="0"/>
              <a:t>, 054318 (2012)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2719874" y="2022551"/>
            <a:ext cx="6316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2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state corresponds to a neutron (d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(s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configuration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222" y="2512754"/>
            <a:ext cx="1604175" cy="192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7125" y="4150688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 smtClean="0"/>
              <a:t>198</a:t>
            </a:r>
            <a:r>
              <a:rPr lang="en-US" dirty="0" smtClean="0"/>
              <a:t>Pt/Tl(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r>
              <a:rPr lang="en-US" dirty="0"/>
              <a:t>, </a:t>
            </a:r>
            <a:r>
              <a:rPr lang="en-US" baseline="30000" dirty="0"/>
              <a:t>16,18</a:t>
            </a:r>
            <a:r>
              <a:rPr lang="en-US" dirty="0"/>
              <a:t>C, </a:t>
            </a:r>
            <a:r>
              <a:rPr lang="en-US" baseline="30000" dirty="0"/>
              <a:t>20</a:t>
            </a:r>
            <a:r>
              <a:rPr lang="en-US" dirty="0"/>
              <a:t>O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22268" y="3389675"/>
            <a:ext cx="2711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T. </a:t>
            </a:r>
            <a:r>
              <a:rPr lang="fr-FR" sz="1400" dirty="0" err="1"/>
              <a:t>Otsuka</a:t>
            </a:r>
            <a:r>
              <a:rPr lang="fr-FR" sz="1400" dirty="0"/>
              <a:t> </a:t>
            </a:r>
            <a:r>
              <a:rPr lang="fr-FR" sz="1400" dirty="0" smtClean="0">
                <a:solidFill>
                  <a:srgbClr val="231F20"/>
                </a:solidFill>
              </a:rPr>
              <a:t>PRL </a:t>
            </a:r>
            <a:r>
              <a:rPr lang="fr-FR" sz="1400" dirty="0">
                <a:solidFill>
                  <a:srgbClr val="231F20"/>
                </a:solidFill>
              </a:rPr>
              <a:t>105, 032501 (2010)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819237" y="48203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n(d</a:t>
            </a:r>
            <a:r>
              <a:rPr lang="fr-FR" baseline="-25000" dirty="0" smtClean="0"/>
              <a:t>5/2</a:t>
            </a:r>
            <a:r>
              <a:rPr lang="fr-FR" dirty="0" smtClean="0"/>
              <a:t>)</a:t>
            </a:r>
            <a:r>
              <a:rPr lang="fr-FR" baseline="30000" dirty="0" smtClean="0"/>
              <a:t>4</a:t>
            </a:r>
            <a:endParaRPr lang="fr-FR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468752" y="6044704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n(d</a:t>
            </a:r>
            <a:r>
              <a:rPr lang="fr-FR" baseline="-25000" dirty="0" smtClean="0"/>
              <a:t>5/2</a:t>
            </a:r>
            <a:r>
              <a:rPr lang="fr-FR" dirty="0" smtClean="0"/>
              <a:t>)</a:t>
            </a:r>
            <a:r>
              <a:rPr lang="fr-FR" baseline="30000" dirty="0" smtClean="0"/>
              <a:t>3</a:t>
            </a:r>
            <a:r>
              <a:rPr lang="fr-FR" dirty="0" smtClean="0"/>
              <a:t> (s</a:t>
            </a:r>
            <a:r>
              <a:rPr lang="fr-FR" baseline="-25000" dirty="0" smtClean="0"/>
              <a:t>1/2</a:t>
            </a:r>
            <a:r>
              <a:rPr lang="fr-FR" dirty="0" smtClean="0"/>
              <a:t>)</a:t>
            </a:r>
            <a:r>
              <a:rPr lang="fr-FR" baseline="30000" dirty="0" smtClean="0"/>
              <a:t>1</a:t>
            </a:r>
            <a:endParaRPr lang="fr-FR" baseline="30000" dirty="0"/>
          </a:p>
        </p:txBody>
      </p:sp>
      <p:pic>
        <p:nvPicPr>
          <p:cNvPr id="22" name="Picture 2" descr="Résultat de recherche d'images pour &quot;nuclear 3-body force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81" y="2115900"/>
            <a:ext cx="2382871" cy="1581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872827"/>
            <a:ext cx="85629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99592" y="1196752"/>
            <a:ext cx="318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EXOGAM-VAMOS (</a:t>
            </a:r>
            <a:r>
              <a:rPr lang="fr-FR" dirty="0" err="1" smtClean="0"/>
              <a:t>simulated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86677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305740" y="3751932"/>
            <a:ext cx="18165" cy="2413372"/>
          </a:xfrm>
          <a:prstGeom prst="line">
            <a:avLst/>
          </a:prstGeom>
          <a:ln w="57150">
            <a:solidFill>
              <a:srgbClr val="FF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087388" y="338039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+</a:t>
            </a:r>
            <a:r>
              <a:rPr lang="fr-FR" baseline="-25000" dirty="0" smtClean="0"/>
              <a:t>2</a:t>
            </a:r>
            <a:r>
              <a:rPr lang="fr-FR" dirty="0" smtClean="0">
                <a:sym typeface="Wingdings" pitchFamily="2" charset="2"/>
              </a:rPr>
              <a:t>2</a:t>
            </a:r>
            <a:r>
              <a:rPr lang="fr-FR" baseline="30000" dirty="0" smtClean="0">
                <a:sym typeface="Wingdings" pitchFamily="2" charset="2"/>
              </a:rPr>
              <a:t>+</a:t>
            </a:r>
            <a:r>
              <a:rPr lang="fr-FR" baseline="-25000" dirty="0" smtClean="0">
                <a:sym typeface="Wingdings" pitchFamily="2" charset="2"/>
              </a:rPr>
              <a:t>1</a:t>
            </a:r>
            <a:endParaRPr lang="fr-FR" baseline="-25000" dirty="0"/>
          </a:p>
        </p:txBody>
      </p:sp>
      <p:pic>
        <p:nvPicPr>
          <p:cNvPr id="20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882" y="884396"/>
            <a:ext cx="3198923" cy="59131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00" y="1164500"/>
            <a:ext cx="2884201" cy="3271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551" y="718188"/>
            <a:ext cx="491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M. </a:t>
            </a:r>
            <a:r>
              <a:rPr lang="fr-FR" dirty="0" err="1" smtClean="0"/>
              <a:t>Ciemala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ifj</a:t>
            </a:r>
            <a:r>
              <a:rPr lang="fr-FR" dirty="0" smtClean="0"/>
              <a:t>-PAN)et al ,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submitted</a:t>
            </a:r>
            <a:r>
              <a:rPr lang="fr-FR" dirty="0" smtClean="0"/>
              <a:t> to PRL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684766" y="1554383"/>
            <a:ext cx="24186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MBPT predicts that the </a:t>
            </a:r>
            <a:r>
              <a:rPr lang="fr-FR" sz="1600" dirty="0" err="1" smtClean="0"/>
              <a:t>lifetime</a:t>
            </a:r>
            <a:r>
              <a:rPr lang="fr-FR" sz="1600" dirty="0" smtClean="0"/>
              <a:t> </a:t>
            </a:r>
            <a:r>
              <a:rPr lang="en-US" sz="1600" dirty="0" smtClean="0"/>
              <a:t>is </a:t>
            </a:r>
            <a:r>
              <a:rPr lang="en-US" sz="1600" dirty="0"/>
              <a:t>dominated by the </a:t>
            </a:r>
            <a:r>
              <a:rPr lang="fr-FR" sz="1600" dirty="0" smtClean="0"/>
              <a:t>B(M1) </a:t>
            </a:r>
            <a:r>
              <a:rPr lang="fr-FR" sz="1600" dirty="0" err="1"/>
              <a:t>dipole</a:t>
            </a:r>
            <a:r>
              <a:rPr lang="fr-FR" sz="1600" dirty="0"/>
              <a:t> </a:t>
            </a:r>
            <a:r>
              <a:rPr lang="fr-FR" sz="1600" dirty="0" err="1" smtClean="0"/>
              <a:t>strength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592401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5496" y="125946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Nucleons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spectroscopy </a:t>
            </a:r>
            <a:r>
              <a:rPr lang="fr-FR" dirty="0" err="1" smtClean="0"/>
              <a:t>using</a:t>
            </a:r>
            <a:r>
              <a:rPr lang="fr-FR" dirty="0" smtClean="0"/>
              <a:t> the SPIRAL1 ISOL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Rettangolo 8"/>
          <p:cNvSpPr/>
          <p:nvPr/>
        </p:nvSpPr>
        <p:spPr>
          <a:xfrm>
            <a:off x="3563888" y="1778337"/>
            <a:ext cx="4807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Nuclear </a:t>
            </a:r>
            <a:r>
              <a:rPr lang="en-GB" sz="1600" dirty="0"/>
              <a:t>Astrophysics: </a:t>
            </a:r>
            <a:r>
              <a:rPr lang="en-GB" sz="1600" dirty="0" smtClean="0"/>
              <a:t>spectroscopic </a:t>
            </a:r>
            <a:r>
              <a:rPr lang="en-GB" sz="1600" dirty="0"/>
              <a:t>factors of relevant resonances </a:t>
            </a:r>
            <a:r>
              <a:rPr lang="en-GB" sz="1600" dirty="0" smtClean="0"/>
              <a:t>for </a:t>
            </a:r>
            <a:r>
              <a:rPr lang="en-GB" sz="1600" dirty="0"/>
              <a:t>nucleosynthesis studies in radiative capture reactions</a:t>
            </a:r>
            <a:r>
              <a:rPr lang="en-GB" sz="1600" dirty="0" smtClean="0"/>
              <a:t>: (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Li,d</a:t>
            </a:r>
            <a:r>
              <a:rPr lang="en-GB" sz="1600" dirty="0"/>
              <a:t>), (</a:t>
            </a:r>
            <a:r>
              <a:rPr lang="en-GB" sz="1600" baseline="30000" dirty="0"/>
              <a:t>3</a:t>
            </a:r>
            <a:r>
              <a:rPr lang="en-GB" sz="1600" dirty="0"/>
              <a:t>He,d), (</a:t>
            </a:r>
            <a:r>
              <a:rPr lang="en-GB" sz="1600" dirty="0" err="1"/>
              <a:t>d,p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17" name="Rettangolo 11"/>
          <p:cNvSpPr/>
          <p:nvPr/>
        </p:nvSpPr>
        <p:spPr>
          <a:xfrm>
            <a:off x="3563888" y="2650743"/>
            <a:ext cx="4932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Shell evolution: </a:t>
            </a:r>
          </a:p>
          <a:p>
            <a:r>
              <a:rPr lang="en-GB" sz="1600" dirty="0"/>
              <a:t>spectroscopic factors, </a:t>
            </a:r>
            <a:r>
              <a:rPr lang="en-GB" sz="1600" dirty="0" err="1"/>
              <a:t>s.p</a:t>
            </a:r>
            <a:r>
              <a:rPr lang="en-GB" sz="1600" dirty="0"/>
              <a:t>. energies (</a:t>
            </a:r>
            <a:r>
              <a:rPr lang="en-GB" sz="1600" dirty="0" err="1"/>
              <a:t>d,p</a:t>
            </a:r>
            <a:r>
              <a:rPr lang="en-GB" sz="1600" dirty="0"/>
              <a:t>), (</a:t>
            </a:r>
            <a:r>
              <a:rPr lang="en-GB" sz="1600" dirty="0" err="1"/>
              <a:t>t,p</a:t>
            </a:r>
            <a:r>
              <a:rPr lang="en-GB" sz="1600" dirty="0"/>
              <a:t>), </a:t>
            </a:r>
            <a:r>
              <a:rPr lang="en-GB" sz="1600" dirty="0" smtClean="0"/>
              <a:t>(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He,n) </a:t>
            </a:r>
          </a:p>
          <a:p>
            <a:r>
              <a:rPr lang="en-GB" sz="1600" dirty="0" smtClean="0"/>
              <a:t>n-p </a:t>
            </a:r>
            <a:r>
              <a:rPr lang="en-GB" sz="1600" dirty="0"/>
              <a:t>pairing, </a:t>
            </a:r>
            <a:r>
              <a:rPr lang="en-GB" sz="1600" dirty="0" err="1" smtClean="0"/>
              <a:t>clusterization</a:t>
            </a:r>
            <a:endParaRPr lang="en-GB" sz="16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3425" y="116632"/>
            <a:ext cx="539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2019-2020</a:t>
            </a:r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">
            <a:extLst>
              <a:ext uri="{FF2B5EF4-FFF2-40B4-BE49-F238E27FC236}">
                <a16:creationId xmlns:a16="http://schemas.microsoft.com/office/drawing/2014/main" id="{CF3A354F-6058-914F-A334-D91B2EE5D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593" b="4094"/>
          <a:stretch/>
        </p:blipFill>
        <p:spPr>
          <a:xfrm>
            <a:off x="-18053" y="1757870"/>
            <a:ext cx="3384376" cy="250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26" y="3481740"/>
            <a:ext cx="2040186" cy="306002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18053" y="4439878"/>
            <a:ext cx="6117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smtClean="0"/>
              <a:t>successful SPIRAL1 </a:t>
            </a:r>
            <a:r>
              <a:rPr lang="en-US" dirty="0" err="1" smtClean="0"/>
              <a:t>exp</a:t>
            </a:r>
            <a:r>
              <a:rPr lang="en-US" dirty="0" smtClean="0"/>
              <a:t> in </a:t>
            </a:r>
            <a:r>
              <a:rPr lang="en-US" dirty="0" smtClean="0"/>
              <a:t>2019 :</a:t>
            </a:r>
          </a:p>
          <a:p>
            <a:r>
              <a:rPr lang="en-US" dirty="0" smtClean="0"/>
              <a:t> “</a:t>
            </a:r>
            <a:r>
              <a:rPr lang="en-US" dirty="0" smtClean="0"/>
              <a:t>Resonant state in </a:t>
            </a:r>
            <a:r>
              <a:rPr lang="en-US" baseline="30000" dirty="0" smtClean="0"/>
              <a:t>15</a:t>
            </a:r>
            <a:r>
              <a:rPr lang="en-US" dirty="0" smtClean="0"/>
              <a:t>F</a:t>
            </a:r>
            <a:r>
              <a:rPr lang="en-US" dirty="0" smtClean="0"/>
              <a:t>” </a:t>
            </a:r>
            <a:r>
              <a:rPr lang="fr-FR" i="1" dirty="0" smtClean="0"/>
              <a:t>F. </a:t>
            </a:r>
            <a:r>
              <a:rPr lang="fr-FR" i="1" dirty="0"/>
              <a:t>De </a:t>
            </a:r>
            <a:r>
              <a:rPr lang="fr-FR" i="1" dirty="0" err="1" smtClean="0"/>
              <a:t>Oliveira’s</a:t>
            </a:r>
            <a:r>
              <a:rPr lang="fr-FR" i="1" dirty="0" smtClean="0"/>
              <a:t> et al</a:t>
            </a:r>
          </a:p>
          <a:p>
            <a:r>
              <a:rPr lang="fr-FR" i="1" dirty="0" smtClean="0"/>
              <a:t>« Proton state in 48K by the 46Ar(3He,d) </a:t>
            </a:r>
            <a:r>
              <a:rPr lang="fr-FR" i="1" dirty="0" err="1" smtClean="0"/>
              <a:t>reaction</a:t>
            </a:r>
            <a:endParaRPr lang="fr-FR" i="1" dirty="0" smtClean="0"/>
          </a:p>
          <a:p>
            <a:r>
              <a:rPr lang="fr-FR" i="1" dirty="0" smtClean="0"/>
              <a:t>« The </a:t>
            </a:r>
            <a:r>
              <a:rPr lang="fr-FR" i="1" baseline="30000" dirty="0" smtClean="0"/>
              <a:t>15</a:t>
            </a:r>
            <a:r>
              <a:rPr lang="fr-FR" i="1" dirty="0" smtClean="0"/>
              <a:t>0 + a </a:t>
            </a:r>
            <a:r>
              <a:rPr lang="fr-FR" i="1" dirty="0" err="1" smtClean="0"/>
              <a:t>astrophysical</a:t>
            </a:r>
            <a:r>
              <a:rPr lang="fr-FR" i="1" dirty="0" smtClean="0"/>
              <a:t> </a:t>
            </a:r>
            <a:r>
              <a:rPr lang="fr-FR" i="1" dirty="0" err="1" smtClean="0"/>
              <a:t>reaction</a:t>
            </a:r>
            <a:r>
              <a:rPr lang="fr-FR" i="1" dirty="0" smtClean="0"/>
              <a:t> in </a:t>
            </a:r>
            <a:r>
              <a:rPr lang="fr-FR" i="1" dirty="0" err="1" smtClean="0"/>
              <a:t>surrogate</a:t>
            </a:r>
            <a:r>
              <a:rPr lang="fr-FR" i="1" dirty="0" smtClean="0"/>
              <a:t> </a:t>
            </a:r>
            <a:r>
              <a:rPr lang="fr-FR" i="1" dirty="0" err="1" smtClean="0"/>
              <a:t>method</a:t>
            </a:r>
            <a:r>
              <a:rPr lang="fr-FR" i="1" dirty="0" smtClean="0"/>
              <a:t> by 15O (7Li,t) </a:t>
            </a:r>
            <a:r>
              <a:rPr lang="fr-FR" i="1" dirty="0" err="1" smtClean="0"/>
              <a:t>reaction</a:t>
            </a:r>
            <a:r>
              <a:rPr lang="fr-FR" i="1" dirty="0" smtClean="0"/>
              <a:t> </a:t>
            </a:r>
          </a:p>
          <a:p>
            <a:r>
              <a:rPr lang="fr-FR" i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1196752"/>
            <a:ext cx="2520279" cy="37801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19" y="1196752"/>
            <a:ext cx="6504009" cy="4437112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52935" y="5647049"/>
            <a:ext cx="59878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867 </a:t>
            </a:r>
            <a:r>
              <a:rPr kumimoji="0" lang="en-US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keV</a:t>
            </a:r>
            <a:r>
              <a:rPr lang="en-US" altLang="fr-FR" sz="1600" dirty="0" smtClean="0"/>
              <a:t>::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152Eu= 7.7(2)%. 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fr-FR" sz="1600" dirty="0" smtClean="0"/>
              <a:t>870 </a:t>
            </a:r>
            <a:r>
              <a:rPr lang="en-US" altLang="fr-FR" sz="1600" dirty="0" err="1" smtClean="0"/>
              <a:t>keV</a:t>
            </a:r>
            <a:r>
              <a:rPr lang="en-US" altLang="fr-FR" sz="1600" dirty="0" smtClean="0"/>
              <a:t> </a:t>
            </a:r>
            <a:r>
              <a:rPr kumimoji="0" lang="en-US" altLang="fr-FR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17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= </a:t>
            </a:r>
            <a:r>
              <a:rPr kumimoji="0" lang="en-US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7.8%.</a:t>
            </a:r>
            <a:r>
              <a:rPr kumimoji="0" lang="en-US" altLang="fr-F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fr-FR" sz="1600" dirty="0" smtClean="0"/>
              <a:t>Geant4 = ~8%</a:t>
            </a:r>
            <a:r>
              <a:rPr kumimoji="0" lang="en-US" altLang="fr-F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25" y="116632"/>
            <a:ext cx="539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2019-2020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701728" y="941065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16</a:t>
            </a:r>
            <a:r>
              <a:rPr lang="fr-FR" dirty="0" smtClean="0"/>
              <a:t>O(</a:t>
            </a:r>
            <a:r>
              <a:rPr lang="fr-FR" dirty="0" err="1" smtClean="0"/>
              <a:t>d,p</a:t>
            </a:r>
            <a:r>
              <a:rPr lang="fr-FR" dirty="0" smtClean="0"/>
              <a:t>)</a:t>
            </a:r>
            <a:r>
              <a:rPr lang="fr-FR" baseline="30000" dirty="0" smtClean="0"/>
              <a:t>17</a:t>
            </a:r>
            <a:r>
              <a:rPr lang="fr-FR" dirty="0" smtClean="0"/>
              <a:t>O </a:t>
            </a:r>
            <a:r>
              <a:rPr lang="fr-FR" dirty="0" err="1" smtClean="0"/>
              <a:t>commissionning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5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1196752"/>
            <a:ext cx="2520279" cy="37801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425" y="116632"/>
            <a:ext cx="539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2019-2020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690273"/>
            <a:ext cx="468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46</a:t>
            </a:r>
            <a:r>
              <a:rPr lang="fr-FR" dirty="0" smtClean="0"/>
              <a:t>Ar(</a:t>
            </a:r>
            <a:r>
              <a:rPr lang="fr-FR" baseline="30000" dirty="0" smtClean="0"/>
              <a:t>3</a:t>
            </a:r>
            <a:r>
              <a:rPr lang="fr-FR" dirty="0" smtClean="0"/>
              <a:t>He,d)</a:t>
            </a:r>
            <a:r>
              <a:rPr lang="fr-FR" baseline="30000" dirty="0" smtClean="0"/>
              <a:t>47</a:t>
            </a:r>
            <a:r>
              <a:rPr lang="fr-FR" dirty="0" smtClean="0"/>
              <a:t>K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Probing</a:t>
            </a:r>
            <a:r>
              <a:rPr lang="fr-FR" dirty="0" smtClean="0">
                <a:sym typeface="Wingdings" panose="05000000000000000000" pitchFamily="2" charset="2"/>
              </a:rPr>
              <a:t> proton states at N=28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21" y="1597118"/>
            <a:ext cx="3240360" cy="172436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78594" y="2171838"/>
            <a:ext cx="18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47</a:t>
            </a:r>
            <a:r>
              <a:rPr lang="fr-FR" dirty="0" smtClean="0"/>
              <a:t>K in VAMOS++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47864" y="3231764"/>
            <a:ext cx="415498" cy="4062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46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414717" y="3228820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47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488226" y="322599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48</a:t>
            </a:r>
            <a:endParaRPr lang="fr-FR" dirty="0"/>
          </a:p>
        </p:txBody>
      </p:sp>
      <p:sp>
        <p:nvSpPr>
          <p:cNvPr id="16" name="Flèche courbée vers la gauche 15"/>
          <p:cNvSpPr/>
          <p:nvPr/>
        </p:nvSpPr>
        <p:spPr>
          <a:xfrm>
            <a:off x="6897463" y="3971681"/>
            <a:ext cx="432048" cy="10081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452320" y="4221088"/>
            <a:ext cx="94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AGATA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28" y="4130534"/>
            <a:ext cx="4030512" cy="2275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935322" y="3492188"/>
            <a:ext cx="623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 masses isotopes in </a:t>
            </a:r>
            <a:r>
              <a:rPr lang="fr-FR" dirty="0" err="1" smtClean="0"/>
              <a:t>coincidence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particle</a:t>
            </a:r>
            <a:r>
              <a:rPr lang="fr-FR" dirty="0" smtClean="0"/>
              <a:t> at </a:t>
            </a:r>
            <a:r>
              <a:rPr lang="fr-FR" dirty="0" err="1" smtClean="0"/>
              <a:t>backward</a:t>
            </a:r>
            <a:r>
              <a:rPr lang="fr-FR" dirty="0" smtClean="0"/>
              <a:t> angle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462212" y="424248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1/2</a:t>
            </a:r>
            <a:r>
              <a:rPr lang="fr-FR" dirty="0" smtClean="0"/>
              <a:t> state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830215" y="429044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r>
              <a:rPr lang="fr-FR" baseline="-25000" dirty="0"/>
              <a:t>5</a:t>
            </a:r>
            <a:r>
              <a:rPr lang="fr-FR" baseline="-25000" dirty="0" smtClean="0"/>
              <a:t>/2</a:t>
            </a:r>
            <a:r>
              <a:rPr lang="fr-FR" dirty="0" smtClean="0"/>
              <a:t> state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004049" y="4659776"/>
            <a:ext cx="328261" cy="290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332310" y="4659776"/>
            <a:ext cx="155916" cy="425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804" y="188640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Conclusions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508" y="1095365"/>
            <a:ext cx="884798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AGATA array is operated since 2014 at GANIL and will be transferred in summer 2021 to LNL – </a:t>
            </a:r>
            <a:r>
              <a:rPr lang="en-US" dirty="0" err="1" smtClean="0"/>
              <a:t>Legnaro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AGATA at GANIL is used to performed high resolution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-ray spectroscopy in exotic nuclei produced in heavy-ions collision at the Coulomb barrier</a:t>
            </a:r>
          </a:p>
          <a:p>
            <a:endParaRPr lang="en-US" dirty="0" smtClean="0"/>
          </a:p>
          <a:p>
            <a:r>
              <a:rPr lang="en-US" dirty="0" smtClean="0"/>
              <a:t>Unpublished results in </a:t>
            </a:r>
            <a:r>
              <a:rPr lang="en-US" baseline="30000" dirty="0" smtClean="0"/>
              <a:t>52,54</a:t>
            </a:r>
            <a:r>
              <a:rPr lang="en-US" dirty="0" smtClean="0"/>
              <a:t>Ti, </a:t>
            </a:r>
            <a:r>
              <a:rPr lang="en-US" baseline="30000" dirty="0" smtClean="0"/>
              <a:t>106,108</a:t>
            </a:r>
            <a:r>
              <a:rPr lang="en-US" dirty="0" smtClean="0"/>
              <a:t>Sn, </a:t>
            </a:r>
            <a:r>
              <a:rPr lang="en-US" baseline="30000" dirty="0" smtClean="0"/>
              <a:t>112</a:t>
            </a:r>
            <a:r>
              <a:rPr lang="en-US" dirty="0" smtClean="0"/>
              <a:t>Xe, </a:t>
            </a:r>
            <a:r>
              <a:rPr lang="en-US" baseline="30000" dirty="0" smtClean="0"/>
              <a:t>20</a:t>
            </a:r>
            <a:r>
              <a:rPr lang="en-US" dirty="0" smtClean="0"/>
              <a:t>O have been presented with a specific focus on lifetime measurements</a:t>
            </a:r>
          </a:p>
          <a:p>
            <a:endParaRPr lang="en-US" dirty="0" smtClean="0"/>
          </a:p>
          <a:p>
            <a:r>
              <a:rPr lang="en-US" dirty="0" smtClean="0"/>
              <a:t>The new lifetime measurements result for states with J&gt;2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+</a:t>
            </a:r>
            <a:r>
              <a:rPr lang="en-US" dirty="0" smtClean="0"/>
              <a:t> are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values for </a:t>
            </a:r>
            <a:r>
              <a:rPr lang="en-US" baseline="30000" dirty="0" smtClean="0"/>
              <a:t>52</a:t>
            </a:r>
            <a:r>
              <a:rPr lang="en-US" dirty="0" smtClean="0"/>
              <a:t>Ti presenting now bell shape compatible with SM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B(E2) up to the 6</a:t>
            </a:r>
            <a:r>
              <a:rPr lang="en-US" baseline="30000" dirty="0" smtClean="0"/>
              <a:t>+</a:t>
            </a:r>
            <a:r>
              <a:rPr lang="en-US" dirty="0" smtClean="0"/>
              <a:t> state in </a:t>
            </a:r>
            <a:r>
              <a:rPr lang="en-US" baseline="30000" dirty="0" smtClean="0"/>
              <a:t>54</a:t>
            </a:r>
            <a:r>
              <a:rPr lang="en-US" dirty="0" smtClean="0"/>
              <a:t>Ti at the N=32 shell closure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precision measurements in </a:t>
            </a:r>
            <a:r>
              <a:rPr lang="en-US" baseline="30000" dirty="0" smtClean="0"/>
              <a:t>108</a:t>
            </a:r>
            <a:r>
              <a:rPr lang="en-US" dirty="0" smtClean="0"/>
              <a:t>Sn underline the role of proton excitation above Z=50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reduced transition probabilities in </a:t>
            </a:r>
            <a:r>
              <a:rPr lang="en-US" baseline="30000" dirty="0" smtClean="0"/>
              <a:t>112</a:t>
            </a:r>
            <a:r>
              <a:rPr lang="en-US" dirty="0" smtClean="0"/>
              <a:t>Xe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indication that the 3-body term of the nuclear interaction plays a major role in the structure of n-rich Oxygen isotopes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US" dirty="0" smtClean="0"/>
              <a:t>Successful </a:t>
            </a:r>
            <a:r>
              <a:rPr lang="en-US" dirty="0"/>
              <a:t>SPIRAL1-MUGAST experiment performed in </a:t>
            </a:r>
            <a:r>
              <a:rPr lang="fr-FR" dirty="0" smtClean="0"/>
              <a:t>2019</a:t>
            </a:r>
            <a:endParaRPr lang="fr-FR" dirty="0"/>
          </a:p>
          <a:p>
            <a:pPr lvl="2"/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2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96484"/>
            <a:ext cx="2843436" cy="277653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36512" y="-27384"/>
            <a:ext cx="3390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/>
              <a:t>Double Gamma decay</a:t>
            </a:r>
            <a:endParaRPr lang="en-ZA" sz="2800" dirty="0"/>
          </a:p>
        </p:txBody>
      </p:sp>
      <p:sp>
        <p:nvSpPr>
          <p:cNvPr id="5" name="Ellipse 4"/>
          <p:cNvSpPr/>
          <p:nvPr/>
        </p:nvSpPr>
        <p:spPr>
          <a:xfrm>
            <a:off x="3635896" y="980728"/>
            <a:ext cx="4320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646417" y="1330127"/>
            <a:ext cx="92764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185" y="1330127"/>
            <a:ext cx="26642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/>
              <a:t>Can decay as a cascade of two gamma (P ∞ 2 10</a:t>
            </a:r>
            <a:r>
              <a:rPr lang="en-ZA" sz="1600" baseline="30000" dirty="0" smtClean="0"/>
              <a:t>-6 </a:t>
            </a:r>
            <a:r>
              <a:rPr lang="en-ZA" sz="1600" dirty="0" smtClean="0"/>
              <a:t>) with</a:t>
            </a:r>
            <a:r>
              <a:rPr lang="en-ZA" sz="1600" baseline="30000" dirty="0" smtClean="0"/>
              <a:t> </a:t>
            </a:r>
            <a:r>
              <a:rPr lang="en-ZA" sz="1600" dirty="0" smtClean="0"/>
              <a:t>a</a:t>
            </a:r>
            <a:r>
              <a:rPr lang="en-ZA" sz="1600" baseline="30000" dirty="0" smtClean="0"/>
              <a:t> </a:t>
            </a:r>
            <a:r>
              <a:rPr lang="en-ZA" sz="1600" dirty="0" smtClean="0"/>
              <a:t>dominant M2-E2 and a minor E3-M1 contribution</a:t>
            </a:r>
          </a:p>
          <a:p>
            <a:endParaRPr lang="en-ZA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-58029" y="2449947"/>
            <a:ext cx="3131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600" dirty="0" smtClean="0"/>
              <a:t>C. </a:t>
            </a:r>
            <a:r>
              <a:rPr lang="en-ZA" sz="1600" dirty="0" err="1" smtClean="0"/>
              <a:t>Walz</a:t>
            </a:r>
            <a:r>
              <a:rPr lang="en-ZA" sz="1600" dirty="0" smtClean="0"/>
              <a:t> et al., </a:t>
            </a:r>
            <a:r>
              <a:rPr lang="en-ZA" sz="1600" i="1" dirty="0" smtClean="0"/>
              <a:t>Nature</a:t>
            </a:r>
            <a:r>
              <a:rPr lang="en-ZA" sz="1600" dirty="0" smtClean="0"/>
              <a:t> </a:t>
            </a:r>
            <a:r>
              <a:rPr lang="en-ZA" sz="1600" b="1" dirty="0" smtClean="0"/>
              <a:t>volume 526</a:t>
            </a:r>
            <a:r>
              <a:rPr lang="en-ZA" sz="1600" dirty="0" smtClean="0"/>
              <a:t>, pages 406–409 (2015)</a:t>
            </a:r>
            <a:endParaRPr lang="en-ZA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79132" y="1202658"/>
            <a:ext cx="4357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The main point is to discriminate the real double gamma event candidates on top of the “background” of the Compton scattering.</a:t>
            </a:r>
          </a:p>
          <a:p>
            <a:endParaRPr lang="en-ZA" dirty="0"/>
          </a:p>
          <a:p>
            <a:r>
              <a:rPr lang="en-ZA" dirty="0" smtClean="0"/>
              <a:t>“Tracking”  should be able to reconstruct the Compton scattering and leave only candidate for the double events … Proof of principle ?</a:t>
            </a:r>
            <a:endParaRPr lang="en-ZA" dirty="0"/>
          </a:p>
        </p:txBody>
      </p:sp>
      <p:grpSp>
        <p:nvGrpSpPr>
          <p:cNvPr id="38" name="Groupe 37"/>
          <p:cNvGrpSpPr/>
          <p:nvPr/>
        </p:nvGrpSpPr>
        <p:grpSpPr>
          <a:xfrm>
            <a:off x="-36512" y="3284984"/>
            <a:ext cx="6548641" cy="3208309"/>
            <a:chOff x="-36512" y="3284984"/>
            <a:chExt cx="6548641" cy="3208309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093" y="3587443"/>
              <a:ext cx="4091037" cy="290585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3851920" y="5496654"/>
              <a:ext cx="1582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&lt; 0.007% of events</a:t>
              </a:r>
              <a:endParaRPr lang="en-ZA" sz="14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6512" y="3284984"/>
              <a:ext cx="3143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30-31 May 2018 : 49h of Continues Data</a:t>
              </a:r>
              <a:endParaRPr lang="en-ZA" sz="14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51920" y="3873664"/>
              <a:ext cx="26336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 smtClean="0"/>
                <a:t>After Tracking – OFT </a:t>
              </a:r>
              <a:r>
                <a:rPr lang="en-ZA" sz="1400" dirty="0" err="1" smtClean="0"/>
                <a:t>Std</a:t>
              </a:r>
              <a:endParaRPr lang="en-ZA" sz="1400" dirty="0" smtClean="0"/>
            </a:p>
            <a:p>
              <a:r>
                <a:rPr lang="en-ZA" sz="1400" dirty="0" smtClean="0"/>
                <a:t>Prompt Track1+Track2 = </a:t>
              </a:r>
            </a:p>
            <a:p>
              <a:r>
                <a:rPr lang="en-ZA" sz="1400" dirty="0" smtClean="0"/>
                <a:t>661 ± 1.5 </a:t>
              </a:r>
              <a:r>
                <a:rPr lang="en-ZA" sz="1400" dirty="0" err="1" smtClean="0"/>
                <a:t>keV</a:t>
              </a:r>
              <a:r>
                <a:rPr lang="en-ZA" sz="1400" dirty="0" smtClean="0"/>
                <a:t>, </a:t>
              </a:r>
              <a:r>
                <a:rPr lang="en-ZA" sz="1400" dirty="0" err="1" smtClean="0"/>
                <a:t>nbTrack</a:t>
              </a:r>
              <a:r>
                <a:rPr lang="en-ZA" sz="1400" dirty="0" smtClean="0"/>
                <a:t>=2</a:t>
              </a:r>
            </a:p>
            <a:p>
              <a:r>
                <a:rPr lang="en-ZA" sz="1400" dirty="0" smtClean="0"/>
                <a:t>Compton Angle (Track1,Track2)</a:t>
              </a:r>
            </a:p>
            <a:p>
              <a:r>
                <a:rPr lang="en-ZA" sz="1400" dirty="0" smtClean="0"/>
                <a:t>Vs Diff (ETrack1, ETrack2)</a:t>
              </a:r>
              <a:endParaRPr lang="en-ZA" sz="1400" dirty="0"/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H="1">
              <a:off x="1115616" y="3879660"/>
              <a:ext cx="792088" cy="10615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1864327" y="3618048"/>
              <a:ext cx="214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/>
                <a:t>Compton not reconstructed</a:t>
              </a:r>
              <a:endParaRPr lang="en-ZA" sz="1400" dirty="0"/>
            </a:p>
          </p:txBody>
        </p:sp>
        <p:cxnSp>
          <p:nvCxnSpPr>
            <p:cNvPr id="32" name="Connecteur droit avec flèche 31"/>
            <p:cNvCxnSpPr>
              <a:stCxn id="33" idx="1"/>
            </p:cNvCxnSpPr>
            <p:nvPr/>
          </p:nvCxnSpPr>
          <p:spPr>
            <a:xfrm flipH="1" flipV="1">
              <a:off x="2114824" y="4924968"/>
              <a:ext cx="1665088" cy="510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779912" y="5281463"/>
              <a:ext cx="2732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 smtClean="0"/>
                <a:t>Remain to be understood in details</a:t>
              </a:r>
              <a:endParaRPr lang="en-ZA" sz="1400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39" name="Groupe 38"/>
          <p:cNvGrpSpPr/>
          <p:nvPr/>
        </p:nvGrpSpPr>
        <p:grpSpPr>
          <a:xfrm>
            <a:off x="6625528" y="3717032"/>
            <a:ext cx="2266952" cy="3134787"/>
            <a:chOff x="6625528" y="3717032"/>
            <a:chExt cx="2266952" cy="313478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536" y="3717032"/>
              <a:ext cx="2194944" cy="2765455"/>
            </a:xfrm>
            <a:prstGeom prst="rect">
              <a:avLst/>
            </a:prstGeom>
          </p:spPr>
        </p:pic>
        <p:cxnSp>
          <p:nvCxnSpPr>
            <p:cNvPr id="18" name="Connecteur droit avec flèche 17"/>
            <p:cNvCxnSpPr/>
            <p:nvPr/>
          </p:nvCxnSpPr>
          <p:spPr>
            <a:xfrm flipH="1" flipV="1">
              <a:off x="6841552" y="5438314"/>
              <a:ext cx="72008" cy="99641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6913560" y="5269038"/>
              <a:ext cx="953456" cy="116568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6877556" y="5269037"/>
              <a:ext cx="917452" cy="16927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6625528" y="648248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aseline="30000" dirty="0" smtClean="0"/>
                <a:t>137</a:t>
              </a:r>
              <a:r>
                <a:rPr lang="en-ZA" dirty="0" smtClean="0"/>
                <a:t>Cs</a:t>
              </a:r>
              <a:endParaRPr lang="en-ZA" dirty="0"/>
            </a:p>
          </p:txBody>
        </p:sp>
      </p:grpSp>
      <p:pic>
        <p:nvPicPr>
          <p:cNvPr id="29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3143" y="455188"/>
            <a:ext cx="3841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D. </a:t>
            </a:r>
            <a:r>
              <a:rPr lang="fr-FR" sz="1400" dirty="0" err="1" smtClean="0"/>
              <a:t>Brugnara</a:t>
            </a:r>
            <a:r>
              <a:rPr lang="fr-FR" sz="1400" dirty="0" smtClean="0"/>
              <a:t>, A. </a:t>
            </a:r>
            <a:r>
              <a:rPr lang="fr-FR" sz="1400" dirty="0" err="1" smtClean="0"/>
              <a:t>Goasduff</a:t>
            </a:r>
            <a:r>
              <a:rPr lang="fr-FR" sz="1400" dirty="0" smtClean="0"/>
              <a:t>, JJ </a:t>
            </a:r>
            <a:r>
              <a:rPr lang="fr-FR" sz="1400" dirty="0" err="1" smtClean="0"/>
              <a:t>Vailente-Dobon</a:t>
            </a:r>
            <a:r>
              <a:rPr lang="fr-FR" sz="1400" dirty="0" smtClean="0"/>
              <a:t> et al.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791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52" y="1484784"/>
            <a:ext cx="2627233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50" y="3765487"/>
            <a:ext cx="2808312" cy="17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734018" y="5481228"/>
            <a:ext cx="3272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D. </a:t>
            </a:r>
            <a:r>
              <a:rPr lang="fr-FR" sz="1350" dirty="0" err="1"/>
              <a:t>Ralet</a:t>
            </a:r>
            <a:r>
              <a:rPr lang="fr-FR" sz="1350" dirty="0"/>
              <a:t>, E. Clément et al, </a:t>
            </a:r>
            <a:r>
              <a:rPr lang="fr-FR" sz="1350" dirty="0" err="1"/>
              <a:t>submitted</a:t>
            </a:r>
            <a:r>
              <a:rPr lang="fr-FR" sz="1350" dirty="0"/>
              <a:t> to PLB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4019" y="5697252"/>
            <a:ext cx="31999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/>
              <a:t>D. </a:t>
            </a:r>
            <a:r>
              <a:rPr lang="fr-FR" sz="1350" dirty="0" err="1"/>
              <a:t>Ralet</a:t>
            </a:r>
            <a:r>
              <a:rPr lang="fr-FR" sz="1350" dirty="0"/>
              <a:t> et al., </a:t>
            </a:r>
            <a:r>
              <a:rPr lang="fr-FR" sz="1350" dirty="0" err="1"/>
              <a:t>Phys.Scr</a:t>
            </a:r>
            <a:r>
              <a:rPr lang="fr-FR" sz="1350" dirty="0"/>
              <a:t>. 92, 054004 (2017)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1312" y="1429906"/>
            <a:ext cx="49788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Case of the </a:t>
            </a:r>
            <a:r>
              <a:rPr lang="en-US" sz="1350" baseline="30000" dirty="0"/>
              <a:t>207</a:t>
            </a:r>
            <a:r>
              <a:rPr lang="en-US" sz="1350" dirty="0"/>
              <a:t>Pb : 1 neutron hole in </a:t>
            </a:r>
            <a:r>
              <a:rPr lang="en-US" sz="1350" baseline="30000" dirty="0"/>
              <a:t>208</a:t>
            </a:r>
            <a:r>
              <a:rPr lang="en-US" sz="1350" dirty="0"/>
              <a:t>Pb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The first excited states of </a:t>
            </a:r>
            <a:r>
              <a:rPr lang="en-US" sz="1350" baseline="30000" dirty="0"/>
              <a:t>207</a:t>
            </a:r>
            <a:r>
              <a:rPr lang="en-US" sz="1350" dirty="0"/>
              <a:t>Pb are part of the </a:t>
            </a:r>
            <a:r>
              <a:rPr lang="en-US" sz="1350" dirty="0">
                <a:latin typeface="Symbol" panose="05050102010706020507" pitchFamily="18" charset="2"/>
              </a:rPr>
              <a:t>n</a:t>
            </a:r>
            <a:r>
              <a:rPr lang="en-US" sz="1350" dirty="0"/>
              <a:t>p</a:t>
            </a:r>
            <a:r>
              <a:rPr lang="en-US" sz="1350" baseline="30000" dirty="0"/>
              <a:t>-1</a:t>
            </a:r>
            <a:r>
              <a:rPr lang="en-US" sz="1350" dirty="0"/>
              <a:t> </a:t>
            </a:r>
            <a:r>
              <a:rPr lang="en-US" sz="1350" baseline="-25000" dirty="0"/>
              <a:t>1/2 </a:t>
            </a:r>
            <a:r>
              <a:rPr lang="en-US" sz="1350" dirty="0"/>
              <a:t>X 3</a:t>
            </a:r>
            <a:r>
              <a:rPr lang="en-US" sz="1350" baseline="30000" dirty="0"/>
              <a:t>- </a:t>
            </a:r>
            <a:r>
              <a:rPr lang="en-US" sz="1350" dirty="0" err="1"/>
              <a:t>multiplet</a:t>
            </a:r>
            <a:r>
              <a:rPr lang="en-US" sz="1350" dirty="0"/>
              <a:t> with slightly reduced B(E3) with respect to </a:t>
            </a:r>
            <a:r>
              <a:rPr lang="en-US" sz="1350" baseline="30000" dirty="0"/>
              <a:t>208</a:t>
            </a:r>
            <a:r>
              <a:rPr lang="en-US" sz="1350" dirty="0"/>
              <a:t>Pb due to the p</a:t>
            </a:r>
            <a:r>
              <a:rPr lang="en-US" sz="1350" baseline="-25000" dirty="0"/>
              <a:t>1/2</a:t>
            </a:r>
            <a:r>
              <a:rPr lang="en-US" sz="1350" dirty="0"/>
              <a:t> blocking effect</a:t>
            </a:r>
            <a:r>
              <a:rPr lang="en-US" sz="1350" baseline="-25000" dirty="0"/>
              <a:t> </a:t>
            </a:r>
            <a:r>
              <a:rPr lang="en-US" sz="1350" dirty="0"/>
              <a:t>  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The </a:t>
            </a:r>
            <a:r>
              <a:rPr lang="en-US" sz="1350" dirty="0">
                <a:latin typeface="Symbol" pitchFamily="18" charset="2"/>
              </a:rPr>
              <a:t>n</a:t>
            </a:r>
            <a:r>
              <a:rPr lang="en-US" sz="1350" dirty="0"/>
              <a:t>(i</a:t>
            </a:r>
            <a:r>
              <a:rPr lang="en-US" sz="1350" baseline="-25000" dirty="0"/>
              <a:t>13/2</a:t>
            </a:r>
            <a:r>
              <a:rPr lang="en-US" sz="1350" dirty="0"/>
              <a:t>)</a:t>
            </a:r>
            <a:r>
              <a:rPr lang="en-US" sz="1350" baseline="30000" dirty="0"/>
              <a:t>-1</a:t>
            </a:r>
            <a:r>
              <a:rPr lang="en-US" sz="1350" dirty="0"/>
              <a:t> state band structure : strong coupling effect of the i</a:t>
            </a:r>
            <a:r>
              <a:rPr lang="en-US" sz="1350" baseline="-25000" dirty="0"/>
              <a:t>13/2 </a:t>
            </a:r>
            <a:r>
              <a:rPr lang="en-US" sz="1350" dirty="0"/>
              <a:t>and f</a:t>
            </a:r>
            <a:r>
              <a:rPr lang="en-US" sz="1350" baseline="-25000" dirty="0"/>
              <a:t>7/2 </a:t>
            </a:r>
            <a:r>
              <a:rPr lang="en-US" sz="1350" dirty="0"/>
              <a:t>: enhanced B(E3) with respect to </a:t>
            </a:r>
            <a:r>
              <a:rPr lang="en-US" sz="1350" baseline="30000" dirty="0"/>
              <a:t>208</a:t>
            </a:r>
            <a:r>
              <a:rPr lang="en-US" sz="1350" dirty="0"/>
              <a:t>Pb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87724" y="3948283"/>
            <a:ext cx="1026114" cy="1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11"/>
          <p:cNvSpPr/>
          <p:nvPr/>
        </p:nvSpPr>
        <p:spPr>
          <a:xfrm>
            <a:off x="2141730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1709682" y="1484784"/>
            <a:ext cx="1998222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14" name="19 Grupo"/>
          <p:cNvGrpSpPr>
            <a:grpSpLocks/>
          </p:cNvGrpSpPr>
          <p:nvPr/>
        </p:nvGrpSpPr>
        <p:grpSpPr bwMode="auto">
          <a:xfrm>
            <a:off x="1478009" y="5382456"/>
            <a:ext cx="594066" cy="593246"/>
            <a:chOff x="330201" y="1411135"/>
            <a:chExt cx="990599" cy="1027265"/>
          </a:xfrm>
        </p:grpSpPr>
        <p:pic>
          <p:nvPicPr>
            <p:cNvPr id="15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9128" y="957243"/>
            <a:ext cx="75472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MR12"/>
              </a:rPr>
              <a:t>Evidence of </a:t>
            </a:r>
            <a:r>
              <a:rPr lang="en-US" sz="1350" dirty="0" err="1">
                <a:solidFill>
                  <a:srgbClr val="000000"/>
                </a:solidFill>
                <a:latin typeface="CMR12"/>
              </a:rPr>
              <a:t>octupole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-phonon </a:t>
            </a:r>
            <a:r>
              <a:rPr lang="en-US" sz="1350" dirty="0">
                <a:solidFill>
                  <a:srgbClr val="0000FF"/>
                </a:solidFill>
                <a:latin typeface="CMR12"/>
              </a:rPr>
              <a:t>at high spin 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in </a:t>
            </a:r>
            <a:r>
              <a:rPr lang="en-US" sz="1350" baseline="30000" dirty="0">
                <a:solidFill>
                  <a:srgbClr val="000000"/>
                </a:solidFill>
                <a:latin typeface="CMR12"/>
              </a:rPr>
              <a:t>207</a:t>
            </a:r>
            <a:r>
              <a:rPr lang="en-US" sz="1350" dirty="0">
                <a:solidFill>
                  <a:srgbClr val="000000"/>
                </a:solidFill>
                <a:latin typeface="CMR12"/>
              </a:rPr>
              <a:t>Pb : </a:t>
            </a:r>
            <a:r>
              <a:rPr lang="en-US" sz="1350" dirty="0"/>
              <a:t>Study of the </a:t>
            </a:r>
            <a:r>
              <a:rPr lang="en-US" sz="1350" dirty="0" err="1"/>
              <a:t>octupole</a:t>
            </a:r>
            <a:r>
              <a:rPr lang="en-US" sz="1350" dirty="0"/>
              <a:t> phonon in the </a:t>
            </a:r>
            <a:r>
              <a:rPr lang="en-US" sz="1350" baseline="30000" dirty="0"/>
              <a:t>208</a:t>
            </a:r>
            <a:r>
              <a:rPr lang="en-US" sz="1350" dirty="0"/>
              <a:t>Pb region.</a:t>
            </a:r>
          </a:p>
          <a:p>
            <a:endParaRPr lang="fr-FR" sz="135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312" y="2745650"/>
            <a:ext cx="4597496" cy="17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F9C673-26FF-4A74-8883-5F4FD44C91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84784"/>
            <a:ext cx="6912768" cy="491796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A8187AA-B4E3-4A62-8099-54B473A5DB88}"/>
              </a:ext>
            </a:extLst>
          </p:cNvPr>
          <p:cNvSpPr/>
          <p:nvPr/>
        </p:nvSpPr>
        <p:spPr>
          <a:xfrm>
            <a:off x="971600" y="1484784"/>
            <a:ext cx="1755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baseline="30000" dirty="0"/>
              <a:t>52</a:t>
            </a:r>
            <a:r>
              <a:rPr lang="de-DE" sz="1350" dirty="0"/>
              <a:t>Ti </a:t>
            </a:r>
            <a:r>
              <a:rPr lang="de-DE" sz="1350" dirty="0" err="1"/>
              <a:t>summed</a:t>
            </a:r>
            <a:r>
              <a:rPr lang="de-DE" sz="1350" dirty="0"/>
              <a:t> </a:t>
            </a:r>
            <a:r>
              <a:rPr lang="de-DE" sz="1350" dirty="0" err="1"/>
              <a:t>spectrum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41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052736" y="-99392"/>
            <a:ext cx="8229600" cy="114300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The AGATA project</a:t>
            </a:r>
            <a:endParaRPr lang="en-GB" sz="4000" dirty="0"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>
          <a:xfrm>
            <a:off x="2249533" y="1091448"/>
            <a:ext cx="3672408" cy="18726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180 (60 triple-clusters)  36-fold     	segmented crystals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Amount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of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germanium: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362 kg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Solid angle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coverage: 82 %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Singles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rate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&gt;50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kHz</a:t>
            </a:r>
            <a:endParaRPr lang="en-U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Efficiency:   43% (M</a:t>
            </a:r>
            <a:r>
              <a:rPr lang="el-GR" altLang="en-US" sz="1400" baseline="-25000" dirty="0" smtClean="0">
                <a:latin typeface="Times New Roman"/>
                <a:cs typeface="Times New Roman"/>
              </a:rPr>
              <a:t>γ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 , 28%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Peak/Total: 58%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=1), 49%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Angular Resolution: ~1º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46312" y="3846263"/>
            <a:ext cx="2460790" cy="181588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u="sng" dirty="0">
                <a:solidFill>
                  <a:schemeClr val="tx1"/>
                </a:solidFill>
              </a:rPr>
              <a:t>Combination of: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segmented detector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pulse-shape </a:t>
            </a:r>
            <a:r>
              <a:rPr lang="en-US" altLang="en-US" sz="1600" dirty="0">
                <a:solidFill>
                  <a:schemeClr val="tx1"/>
                </a:solidFill>
              </a:rPr>
              <a:t>analysis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tracking the </a:t>
            </a:r>
            <a:r>
              <a:rPr lang="en-US" altLang="en-US" sz="1600" dirty="0" smtClean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US" altLang="en-US" sz="1600" dirty="0" smtClean="0">
                <a:solidFill>
                  <a:schemeClr val="tx1"/>
                </a:solidFill>
              </a:rPr>
              <a:t>rays</a:t>
            </a:r>
            <a:endParaRPr lang="en-US" altLang="en-US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digital </a:t>
            </a:r>
            <a:r>
              <a:rPr lang="en-US" altLang="en-US" sz="1600" dirty="0" smtClean="0">
                <a:solidFill>
                  <a:schemeClr val="tx1"/>
                </a:solidFill>
              </a:rPr>
              <a:t>electronics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46312" y="5889811"/>
            <a:ext cx="7661714" cy="432048"/>
            <a:chOff x="251520" y="960180"/>
            <a:chExt cx="8784976" cy="432048"/>
          </a:xfrm>
        </p:grpSpPr>
        <p:sp>
          <p:nvSpPr>
            <p:cNvPr id="8" name="Rectangle 39"/>
            <p:cNvSpPr/>
            <p:nvPr/>
          </p:nvSpPr>
          <p:spPr>
            <a:xfrm>
              <a:off x="251520" y="960180"/>
              <a:ext cx="8784976" cy="4320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4" descr="Bulgaria_s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enmark_s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Finland_sh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4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France_s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7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Germany_sh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32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Italy_sh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053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Poland_sh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7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Romania_sh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9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Sweden_sh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13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Union_Jack_sh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855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 descr="hu-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5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 descr="tu-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308" y="1020336"/>
              <a:ext cx="468252" cy="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5" descr="JS-agata240805-b"/>
          <p:cNvPicPr>
            <a:picLocks noChangeAspect="1" noChangeArrowheads="1"/>
          </p:cNvPicPr>
          <p:nvPr/>
        </p:nvPicPr>
        <p:blipFill>
          <a:blip r:embed="rId16" cstate="print"/>
          <a:srcRect l="16162" t="4288" r="19193" b="4257"/>
          <a:stretch>
            <a:fillRect/>
          </a:stretch>
        </p:blipFill>
        <p:spPr bwMode="auto">
          <a:xfrm>
            <a:off x="123924" y="721312"/>
            <a:ext cx="2016740" cy="206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 descr="_STR793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72200" y="1656184"/>
            <a:ext cx="2665708" cy="400506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948264" y="5610726"/>
            <a:ext cx="15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AGATA@GANIL</a:t>
            </a:r>
            <a:endParaRPr lang="fr-FR" sz="1600" i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4994" y="3189771"/>
            <a:ext cx="1758337" cy="248743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6302100" y="1274011"/>
            <a:ext cx="284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41 detectors on-line in 2019</a:t>
            </a:r>
          </a:p>
        </p:txBody>
      </p:sp>
      <p:pic>
        <p:nvPicPr>
          <p:cNvPr id="33" name="Picture 4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30" y="2708920"/>
            <a:ext cx="1903726" cy="1800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155" y="3199932"/>
            <a:ext cx="305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timeline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complete</a:t>
            </a:r>
            <a:r>
              <a:rPr lang="fr-FR" dirty="0" smtClean="0"/>
              <a:t> the 4</a:t>
            </a:r>
            <a:r>
              <a:rPr lang="fr-FR" dirty="0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 by 2030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413226" y="6352203"/>
            <a:ext cx="11737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S. </a:t>
            </a:r>
            <a:r>
              <a:rPr lang="fr-FR" sz="1400" dirty="0" err="1"/>
              <a:t>Akkoyun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, </a:t>
            </a:r>
            <a:r>
              <a:rPr lang="fr-FR" sz="1400" dirty="0" err="1"/>
              <a:t>Nucl</a:t>
            </a:r>
            <a:r>
              <a:rPr lang="fr-FR" sz="1400" dirty="0"/>
              <a:t>. </a:t>
            </a:r>
            <a:r>
              <a:rPr lang="fr-FR" sz="1400" dirty="0" err="1"/>
              <a:t>Instrum</a:t>
            </a:r>
            <a:r>
              <a:rPr lang="fr-FR" sz="1400" dirty="0"/>
              <a:t>. </a:t>
            </a:r>
            <a:r>
              <a:rPr lang="fr-FR" sz="1400" dirty="0" err="1"/>
              <a:t>Methods</a:t>
            </a:r>
            <a:r>
              <a:rPr lang="fr-FR" sz="1400" dirty="0"/>
              <a:t> Phys. </a:t>
            </a:r>
            <a:r>
              <a:rPr lang="fr-FR" sz="1400" dirty="0" err="1"/>
              <a:t>Res</a:t>
            </a:r>
            <a:r>
              <a:rPr lang="fr-FR" sz="1400" dirty="0"/>
              <a:t>., Sect. </a:t>
            </a:r>
            <a:r>
              <a:rPr lang="fr-FR" sz="1400" dirty="0" smtClean="0"/>
              <a:t>A 668</a:t>
            </a:r>
            <a:r>
              <a:rPr lang="fr-FR" sz="1400" dirty="0"/>
              <a:t>, 26 (2012).</a:t>
            </a:r>
            <a:endParaRPr lang="fr-FR" sz="1400" dirty="0" smtClean="0"/>
          </a:p>
          <a:p>
            <a:r>
              <a:rPr lang="fr-FR" sz="1400" dirty="0" smtClean="0"/>
              <a:t>E</a:t>
            </a:r>
            <a:r>
              <a:rPr lang="fr-FR" sz="1400" dirty="0"/>
              <a:t>. Clément </a:t>
            </a:r>
            <a:r>
              <a:rPr lang="fr-FR" sz="1400" i="1" dirty="0"/>
              <a:t>et al.</a:t>
            </a:r>
            <a:r>
              <a:rPr lang="fr-FR" sz="1400" dirty="0"/>
              <a:t>, </a:t>
            </a:r>
            <a:r>
              <a:rPr lang="fr-FR" sz="1400" dirty="0" err="1"/>
              <a:t>Nucl</a:t>
            </a:r>
            <a:r>
              <a:rPr lang="fr-FR" sz="1400" dirty="0"/>
              <a:t>. </a:t>
            </a:r>
            <a:r>
              <a:rPr lang="fr-FR" sz="1400" dirty="0" err="1"/>
              <a:t>Instrum</a:t>
            </a:r>
            <a:r>
              <a:rPr lang="fr-FR" sz="1400" dirty="0"/>
              <a:t>. </a:t>
            </a:r>
            <a:r>
              <a:rPr lang="fr-FR" sz="1400" dirty="0" err="1"/>
              <a:t>Methods</a:t>
            </a:r>
            <a:r>
              <a:rPr lang="fr-FR" sz="1400" dirty="0"/>
              <a:t> Phys. </a:t>
            </a:r>
            <a:r>
              <a:rPr lang="fr-FR" sz="1400" dirty="0" err="1"/>
              <a:t>Res</a:t>
            </a:r>
            <a:r>
              <a:rPr lang="fr-FR" sz="1400" dirty="0"/>
              <a:t>., Sect. </a:t>
            </a:r>
            <a:r>
              <a:rPr lang="fr-FR" sz="1400" dirty="0" smtClean="0"/>
              <a:t>A 855</a:t>
            </a:r>
            <a:r>
              <a:rPr lang="fr-FR" sz="1400" dirty="0"/>
              <a:t>, 1 (2017).</a:t>
            </a:r>
          </a:p>
        </p:txBody>
      </p:sp>
    </p:spTree>
    <p:extLst>
      <p:ext uri="{BB962C8B-B14F-4D97-AF65-F5344CB8AC3E}">
        <p14:creationId xmlns:p14="http://schemas.microsoft.com/office/powerpoint/2010/main" val="35027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845A3E-BC81-458E-8B7A-265E12283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293092"/>
            <a:ext cx="8881353" cy="480020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99D1E1-EA6E-4404-BC42-49DF66CA3C05}"/>
              </a:ext>
            </a:extLst>
          </p:cNvPr>
          <p:cNvSpPr txBox="1"/>
          <p:nvPr/>
        </p:nvSpPr>
        <p:spPr>
          <a:xfrm>
            <a:off x="1722268" y="4812253"/>
            <a:ext cx="104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Feeding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correction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34FBCDD-513C-4992-8534-E2FA9C964C27}"/>
              </a:ext>
            </a:extLst>
          </p:cNvPr>
          <p:cNvSpPr/>
          <p:nvPr/>
        </p:nvSpPr>
        <p:spPr>
          <a:xfrm>
            <a:off x="7997191" y="1771580"/>
            <a:ext cx="34289" cy="3765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A3B51F-E292-4CBF-82F2-A635C28B690E}"/>
              </a:ext>
            </a:extLst>
          </p:cNvPr>
          <p:cNvSpPr txBox="1"/>
          <p:nvPr/>
        </p:nvSpPr>
        <p:spPr>
          <a:xfrm>
            <a:off x="1638920" y="3429001"/>
            <a:ext cx="1068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Flight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0D9005-3B6E-47A9-ABC6-1A722EAA7EC2}"/>
              </a:ext>
            </a:extLst>
          </p:cNvPr>
          <p:cNvSpPr/>
          <p:nvPr/>
        </p:nvSpPr>
        <p:spPr>
          <a:xfrm>
            <a:off x="2859052" y="4408765"/>
            <a:ext cx="10502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/>
              <a:t>Degrader</a:t>
            </a:r>
            <a:r>
              <a:rPr lang="de-DE" sz="1050" dirty="0"/>
              <a:t>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1D807D-F0B8-4FC5-A636-F4C09922F822}"/>
              </a:ext>
            </a:extLst>
          </p:cNvPr>
          <p:cNvSpPr txBox="1"/>
          <p:nvPr/>
        </p:nvSpPr>
        <p:spPr>
          <a:xfrm>
            <a:off x="1722269" y="1494581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52</a:t>
            </a:r>
            <a:r>
              <a:rPr lang="de-DE" sz="1350" u="sng" dirty="0"/>
              <a:t>Ti</a:t>
            </a:r>
          </a:p>
        </p:txBody>
      </p:sp>
    </p:spTree>
    <p:extLst>
      <p:ext uri="{BB962C8B-B14F-4D97-AF65-F5344CB8AC3E}">
        <p14:creationId xmlns:p14="http://schemas.microsoft.com/office/powerpoint/2010/main" val="24592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2F623B-5EEB-4955-9EB2-27451997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953019" cy="504807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239D1E4-C6A2-44B3-9AE5-92D7006DF91E}"/>
              </a:ext>
            </a:extLst>
          </p:cNvPr>
          <p:cNvSpPr/>
          <p:nvPr/>
        </p:nvSpPr>
        <p:spPr>
          <a:xfrm>
            <a:off x="1230377" y="1230611"/>
            <a:ext cx="14926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ifferential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ecay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urve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de-DE" sz="1050" b="1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</a:t>
            </a:r>
            <a:r>
              <a:rPr lang="de-DE" sz="105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ethod</a:t>
            </a:r>
            <a:r>
              <a:rPr lang="de-DE" sz="105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(DDCM)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124AB40-E251-43FB-88F8-366471102545}"/>
              </a:ext>
            </a:extLst>
          </p:cNvPr>
          <p:cNvSpPr/>
          <p:nvPr/>
        </p:nvSpPr>
        <p:spPr>
          <a:xfrm>
            <a:off x="7983856" y="1881118"/>
            <a:ext cx="34289" cy="3765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E3138F-598F-4E32-92A2-232938A08252}"/>
              </a:ext>
            </a:extLst>
          </p:cNvPr>
          <p:cNvSpPr txBox="1"/>
          <p:nvPr/>
        </p:nvSpPr>
        <p:spPr>
          <a:xfrm>
            <a:off x="1005552" y="2901426"/>
            <a:ext cx="1068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Flight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DEF4D6-5524-44A1-B375-C4C667B0695F}"/>
              </a:ext>
            </a:extLst>
          </p:cNvPr>
          <p:cNvSpPr/>
          <p:nvPr/>
        </p:nvSpPr>
        <p:spPr>
          <a:xfrm>
            <a:off x="2899001" y="4353834"/>
            <a:ext cx="10502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/>
              <a:t>Degrader</a:t>
            </a:r>
            <a:r>
              <a:rPr lang="de-DE" sz="1050" dirty="0"/>
              <a:t> </a:t>
            </a:r>
            <a:r>
              <a:rPr lang="de-DE" sz="1050" dirty="0" err="1"/>
              <a:t>comp.</a:t>
            </a:r>
            <a:endParaRPr lang="de-DE" sz="10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6D15EC-74C8-4122-9DE9-F125F0CF3A9C}"/>
              </a:ext>
            </a:extLst>
          </p:cNvPr>
          <p:cNvSpPr txBox="1"/>
          <p:nvPr/>
        </p:nvSpPr>
        <p:spPr>
          <a:xfrm>
            <a:off x="1048429" y="4398351"/>
            <a:ext cx="104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Feeding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correction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7A3D14-C4B8-43DD-B6CA-BDCD61D41C7A}"/>
              </a:ext>
            </a:extLst>
          </p:cNvPr>
          <p:cNvSpPr txBox="1"/>
          <p:nvPr/>
        </p:nvSpPr>
        <p:spPr>
          <a:xfrm>
            <a:off x="611560" y="888150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54</a:t>
            </a:r>
            <a:r>
              <a:rPr lang="de-DE" sz="1350" u="sng" dirty="0"/>
              <a:t>Ti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95899AD-F8AE-4E06-97A7-F9A4CE1B165F}"/>
              </a:ext>
            </a:extLst>
          </p:cNvPr>
          <p:cNvSpPr txBox="1"/>
          <p:nvPr/>
        </p:nvSpPr>
        <p:spPr>
          <a:xfrm>
            <a:off x="1617218" y="1639113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54</a:t>
            </a:r>
            <a:r>
              <a:rPr lang="de-DE" sz="1350" u="sng" dirty="0"/>
              <a:t>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Inhaltsplatzhalter 3">
                <a:extLst>
                  <a:ext uri="{FF2B5EF4-FFF2-40B4-BE49-F238E27FC236}">
                    <a16:creationId xmlns:a16="http://schemas.microsoft.com/office/drawing/2014/main" id="{31EA8827-E133-4A9D-93E3-BC7B9DD36CF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1916113"/>
              <a:ext cx="6041230" cy="172574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78416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B(E2) [</a:t>
                          </a:r>
                          <a:r>
                            <a:rPr lang="de-DE" sz="1400" b="1" i="1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²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𝐟𝐦</m:t>
                                  </m:r>
                                </m:e>
                                <m:sup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de-DE" sz="1400" b="1" dirty="0" smtClean="0">
                                  <a:solidFill>
                                    <a:schemeClr val="bg1"/>
                                  </a:solidFill>
                                </a:rPr>
                                <m:t>]</m:t>
                              </m:r>
                            </m:oMath>
                          </a14:m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−2)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2947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1.4(7)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1.53(27)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+82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72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−11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+15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826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5.9(9)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139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−18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+25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-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≥380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≤132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≤1.4</m:t>
                                </m:r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40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de-DE" sz="1400" dirty="0"/>
                            <a:t> 5.7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6881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Inhaltsplatzhalter 3">
                <a:extLst>
                  <a:ext uri="{FF2B5EF4-FFF2-40B4-BE49-F238E27FC236}">
                    <a16:creationId xmlns:a16="http://schemas.microsoft.com/office/drawing/2014/main" id="{31EA8827-E133-4A9D-93E3-BC7B9DD36CF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1916113"/>
              <a:ext cx="6041230" cy="172574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86131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49874" t="-6383" b="-529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108696" r="-401010" b="-44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[1]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30321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192000" r="-401010" b="-3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1.4(7)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1.53(27)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192000" r="-99497" b="-3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401010" t="-192000" b="-30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905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304167" r="-401010" b="-2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5.9(9)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304167" r="-99497" b="-2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-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412766" r="-401010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99497" t="-412766" r="-298995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412766" r="-99497" b="-1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523913" r="-40101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99497" t="-523913" r="-298995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298995" t="-523913" r="-99497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-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6881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Inhaltsplatzhalter 3">
                <a:extLst>
                  <a:ext uri="{FF2B5EF4-FFF2-40B4-BE49-F238E27FC236}">
                    <a16:creationId xmlns:a16="http://schemas.microsoft.com/office/drawing/2014/main" id="{76C62952-03DB-4396-9231-B4EC12AC4A0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4030061"/>
              <a:ext cx="6041230" cy="144596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78416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B(E2) [</a:t>
                          </a:r>
                          <a:r>
                            <a:rPr lang="de-DE" sz="1400" b="1" i="1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²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𝐟𝐦</m:t>
                                  </m:r>
                                </m:e>
                                <m:sup>
                                  <m:r>
                                    <a:rPr lang="de-DE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−2)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2947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10.1(4)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5.19(20)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63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124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−5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795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2.3(1)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4.76(58)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111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53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−6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795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45(1)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36.07(577)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+9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+mn-lt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125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−17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MU Sans Serif" panose="02000603000000000000" pitchFamily="2" charset="0"/>
                                        <a:cs typeface="CMU Sans Serif" panose="02000603000000000000" pitchFamily="2" charset="0"/>
                                      </a:rPr>
                                      <m:t>+24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Inhaltsplatzhalter 3">
                <a:extLst>
                  <a:ext uri="{FF2B5EF4-FFF2-40B4-BE49-F238E27FC236}">
                    <a16:creationId xmlns:a16="http://schemas.microsoft.com/office/drawing/2014/main" id="{76C62952-03DB-4396-9231-B4EC12AC4A03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1617218" y="4030061"/>
              <a:ext cx="6041230" cy="1445960"/>
            </p:xfrm>
            <a:graphic>
              <a:graphicData uri="http://schemas.openxmlformats.org/drawingml/2006/table">
                <a:tbl>
                  <a:tblPr bandRow="1">
                    <a:tableStyleId>{91EBBBCC-DAD2-459C-BE2E-F6DE35CF9A28}</a:tableStyleId>
                  </a:tblPr>
                  <a:tblGrid>
                    <a:gridCol w="1208246">
                      <a:extLst>
                        <a:ext uri="{9D8B030D-6E8A-4147-A177-3AD203B41FA5}">
                          <a16:colId xmlns:a16="http://schemas.microsoft.com/office/drawing/2014/main" val="17341514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82283806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2536943721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865167803"/>
                        </a:ext>
                      </a:extLst>
                    </a:gridCol>
                    <a:gridCol w="1208246">
                      <a:extLst>
                        <a:ext uri="{9D8B030D-6E8A-4147-A177-3AD203B41FA5}">
                          <a16:colId xmlns:a16="http://schemas.microsoft.com/office/drawing/2014/main" val="373334378"/>
                        </a:ext>
                      </a:extLst>
                    </a:gridCol>
                  </a:tblGrid>
                  <a:tr h="286131">
                    <a:tc>
                      <a:txBody>
                        <a:bodyPr/>
                        <a:lstStyle/>
                        <a:p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Lifetime [</a:t>
                          </a:r>
                          <a:r>
                            <a:rPr lang="de-DE" sz="1400" b="1" dirty="0" err="1">
                              <a:solidFill>
                                <a:schemeClr val="bg1"/>
                              </a:solidFill>
                            </a:rPr>
                            <a:t>ps</a:t>
                          </a:r>
                          <a:r>
                            <a:rPr lang="de-DE" sz="1400" b="1" dirty="0">
                              <a:solidFill>
                                <a:schemeClr val="bg1"/>
                              </a:solidFill>
                            </a:rPr>
                            <a:t>]</a:t>
                          </a:r>
                          <a:endParaRPr lang="de-DE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49874" t="-8511" b="-429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93600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108511" r="-401010" b="-329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Present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/>
                            <a:t>Previous</a:t>
                          </a:r>
                          <a:r>
                            <a:rPr lang="de-DE" sz="1400" dirty="0"/>
                            <a:t> [2]</a:t>
                          </a:r>
                          <a:endParaRPr lang="de-DE" sz="140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404030"/>
                      </a:ext>
                    </a:extLst>
                  </a:tr>
                  <a:tr h="30321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200000" r="-401010" b="-216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10.1(4)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5.19(20)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200000" r="-99497" b="-216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200000" b="-2163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609411"/>
                      </a:ext>
                    </a:extLst>
                  </a:tr>
                  <a:tr h="28733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306250" r="-401010" b="-1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2.3(1)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4.76(58)</a:t>
                          </a:r>
                        </a:p>
                      </a:txBody>
                      <a:tcPr marL="68580" marR="68580" marT="34290" marB="34290">
                        <a:solidFill>
                          <a:srgbClr val="FCEC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306250" r="-99497" b="-1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306250" b="-1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4682328"/>
                      </a:ext>
                    </a:extLst>
                  </a:tr>
                  <a:tr h="28733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t="-414894" r="-401010" b="-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45(1)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+mn-lt"/>
                            </a:rPr>
                            <a:t>36.07(577)</a:t>
                          </a:r>
                        </a:p>
                      </a:txBody>
                      <a:tcPr marL="68580" marR="68580" marT="34290" marB="34290">
                        <a:solidFill>
                          <a:srgbClr val="F8D7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98995" t="-414894" r="-99497" b="-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01010" t="-414894" b="-234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10315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77934622-66FF-4599-8D9B-B3C6F66DF52E}"/>
              </a:ext>
            </a:extLst>
          </p:cNvPr>
          <p:cNvSpPr txBox="1"/>
          <p:nvPr/>
        </p:nvSpPr>
        <p:spPr>
          <a:xfrm>
            <a:off x="1617218" y="3741299"/>
            <a:ext cx="674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baseline="30000" dirty="0"/>
              <a:t>52</a:t>
            </a:r>
            <a:r>
              <a:rPr lang="de-DE" sz="1350" u="sng" dirty="0"/>
              <a:t>Ti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19370D-659E-42F0-80AE-BCD322C29C41}"/>
              </a:ext>
            </a:extLst>
          </p:cNvPr>
          <p:cNvSpPr/>
          <p:nvPr/>
        </p:nvSpPr>
        <p:spPr>
          <a:xfrm>
            <a:off x="4282156" y="5462511"/>
            <a:ext cx="4014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/>
              <a:t>[2] K.-H. Speidel </a:t>
            </a:r>
            <a:r>
              <a:rPr lang="de-DE" sz="1050" i="1" dirty="0"/>
              <a:t>et al. </a:t>
            </a:r>
            <a:r>
              <a:rPr lang="de-DE" sz="1050" dirty="0"/>
              <a:t>Phys. </a:t>
            </a:r>
            <a:r>
              <a:rPr lang="de-DE" sz="1050" dirty="0" err="1"/>
              <a:t>Lett</a:t>
            </a:r>
            <a:r>
              <a:rPr lang="de-DE" sz="1050" dirty="0"/>
              <a:t>. B </a:t>
            </a:r>
            <a:r>
              <a:rPr lang="de-DE" sz="1050" b="1" dirty="0"/>
              <a:t>633</a:t>
            </a:r>
            <a:r>
              <a:rPr lang="de-DE" sz="1050" dirty="0"/>
              <a:t>, 219 (2006).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369B72F-DD69-41AA-8CCD-6F78DF7C1F9B}"/>
              </a:ext>
            </a:extLst>
          </p:cNvPr>
          <p:cNvSpPr/>
          <p:nvPr/>
        </p:nvSpPr>
        <p:spPr>
          <a:xfrm>
            <a:off x="4282156" y="3634013"/>
            <a:ext cx="4014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/>
              <a:t>[1] D.-C. </a:t>
            </a:r>
            <a:r>
              <a:rPr lang="de-DE" sz="1050" dirty="0" err="1"/>
              <a:t>Dinca</a:t>
            </a:r>
            <a:r>
              <a:rPr lang="de-DE" sz="1050" dirty="0"/>
              <a:t> </a:t>
            </a:r>
            <a:r>
              <a:rPr lang="de-DE" sz="1050" i="1" dirty="0"/>
              <a:t>et al.,</a:t>
            </a:r>
            <a:r>
              <a:rPr lang="en-US" sz="1050" dirty="0"/>
              <a:t> </a:t>
            </a:r>
            <a:r>
              <a:rPr lang="de-DE" sz="1050" dirty="0"/>
              <a:t>Phys. Rev. C 71, 041302 (2005).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6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1" y="4149080"/>
            <a:ext cx="2871788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357298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435" name="Object 27"/>
          <p:cNvGraphicFramePr>
            <a:graphicFrameLocks noChangeAspect="1"/>
          </p:cNvGraphicFramePr>
          <p:nvPr/>
        </p:nvGraphicFramePr>
        <p:xfrm>
          <a:off x="5441826" y="1054803"/>
          <a:ext cx="4242742" cy="2446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Worksheet" r:id="rId6" imgW="9448800" imgH="5448390" progId="Excel.Sheet.8">
                  <p:embed/>
                </p:oleObj>
              </mc:Choice>
              <mc:Fallback>
                <p:oleObj name="Worksheet" r:id="rId6" imgW="9448800" imgH="5448390" progId="Excel.Sheet.8">
                  <p:embed/>
                  <p:pic>
                    <p:nvPicPr>
                      <p:cNvPr id="174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826" y="1054803"/>
                        <a:ext cx="4242742" cy="2446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70687" y="4221088"/>
          <a:ext cx="3997257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Graphique" r:id="rId8" imgW="9534525" imgH="5495925" progId="Excel.Sheet.8">
                  <p:embed/>
                </p:oleObj>
              </mc:Choice>
              <mc:Fallback>
                <p:oleObj name="Graphique" r:id="rId8" imgW="9534525" imgH="5495925" progId="Excel.Sheet.8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7" y="4221088"/>
                        <a:ext cx="3997257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699792" y="5085184"/>
            <a:ext cx="188118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11/2</a:t>
            </a:r>
            <a:r>
              <a:rPr lang="en-US" dirty="0">
                <a:solidFill>
                  <a:srgbClr val="FF0000"/>
                </a:solidFill>
              </a:rPr>
              <a:t> occupancy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868144" y="5013176"/>
            <a:ext cx="338437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/>
              <a:t>[M. P. </a:t>
            </a:r>
            <a:r>
              <a:rPr lang="en-US" sz="1400" i="1" dirty="0" err="1"/>
              <a:t>Metlay</a:t>
            </a:r>
            <a:r>
              <a:rPr lang="en-US" sz="1400" i="1" dirty="0"/>
              <a:t> Phys. Rev. C </a:t>
            </a:r>
            <a:r>
              <a:rPr lang="en-US" sz="1400" b="1" i="1" dirty="0"/>
              <a:t>52</a:t>
            </a:r>
            <a:r>
              <a:rPr lang="en-US" sz="1400" i="1" dirty="0"/>
              <a:t>, 1801 (1995)]</a:t>
            </a:r>
          </a:p>
        </p:txBody>
      </p:sp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4365104"/>
            <a:ext cx="3744416" cy="7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6068040" y="2542870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275856" y="4509120"/>
            <a:ext cx="864096" cy="36004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454841" y="5229200"/>
            <a:ext cx="277399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940152" y="3441774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Collective </a:t>
            </a:r>
            <a:r>
              <a:rPr lang="en-US" sz="1600" dirty="0" err="1"/>
              <a:t>octupole</a:t>
            </a:r>
            <a:r>
              <a:rPr lang="en-US" sz="1600" dirty="0"/>
              <a:t> motion in such nuclei is strongly influenced by quadrupole softness </a:t>
            </a:r>
            <a:endParaRPr lang="en-US" sz="1600" dirty="0" smtClean="0"/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1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357298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435" name="Object 27"/>
          <p:cNvGraphicFramePr>
            <a:graphicFrameLocks noChangeAspect="1"/>
          </p:cNvGraphicFramePr>
          <p:nvPr/>
        </p:nvGraphicFramePr>
        <p:xfrm>
          <a:off x="5508104" y="1124744"/>
          <a:ext cx="4248472" cy="244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name="Worksheet" r:id="rId5" imgW="9448800" imgH="5448390" progId="Excel.Sheet.8">
                  <p:embed/>
                </p:oleObj>
              </mc:Choice>
              <mc:Fallback>
                <p:oleObj name="Worksheet" r:id="rId5" imgW="9448800" imgH="5448390" progId="Excel.Sheet.8">
                  <p:embed/>
                  <p:pic>
                    <p:nvPicPr>
                      <p:cNvPr id="174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124744"/>
                        <a:ext cx="4248472" cy="2449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70687" y="4221088"/>
          <a:ext cx="3997257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Graphique" r:id="rId7" imgW="9534525" imgH="5495925" progId="Excel.Sheet.8">
                  <p:embed/>
                </p:oleObj>
              </mc:Choice>
              <mc:Fallback>
                <p:oleObj name="Graphique" r:id="rId7" imgW="9534525" imgH="5495925" progId="Excel.Sheet.8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7" y="4221088"/>
                        <a:ext cx="3997257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5492295" y="3645024"/>
            <a:ext cx="365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G. de </a:t>
            </a:r>
            <a:r>
              <a:rPr lang="fr-FR" sz="1400" i="1" dirty="0" err="1" smtClean="0">
                <a:latin typeface="Times New Roman" pitchFamily="18" charset="0"/>
                <a:cs typeface="Times New Roman" pitchFamily="18" charset="0"/>
              </a:rPr>
              <a:t>Angelis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 et al., Phys. </a:t>
            </a:r>
            <a:r>
              <a:rPr lang="fr-FR" sz="1400" i="1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. B 535 (2002) 93</a:t>
            </a:r>
          </a:p>
          <a:p>
            <a:r>
              <a:rPr lang="nb-NO" sz="1400" i="1" dirty="0" smtClean="0">
                <a:latin typeface="Times New Roman" pitchFamily="18" charset="0"/>
                <a:cs typeface="Times New Roman" pitchFamily="18" charset="0"/>
              </a:rPr>
              <a:t>J.F. Smith et al., Phys. Lett. B 523 (2001) 13.</a:t>
            </a:r>
            <a:r>
              <a:rPr lang="fr-FR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6012160" y="2500670"/>
            <a:ext cx="576064" cy="576064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/>
          <p:cNvSpPr/>
          <p:nvPr/>
        </p:nvSpPr>
        <p:spPr>
          <a:xfrm>
            <a:off x="683568" y="4221088"/>
            <a:ext cx="576064" cy="576064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CasellaDiTesto 7"/>
          <p:cNvSpPr txBox="1"/>
          <p:nvPr/>
        </p:nvSpPr>
        <p:spPr>
          <a:xfrm>
            <a:off x="4283968" y="5877272"/>
            <a:ext cx="309634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aseline="30000" dirty="0" smtClean="0"/>
              <a:t>114</a:t>
            </a:r>
            <a:r>
              <a:rPr lang="it-IT" sz="1600" dirty="0" smtClean="0"/>
              <a:t>Xe : B(E3:3</a:t>
            </a:r>
            <a:r>
              <a:rPr lang="it-IT" sz="1600" baseline="30000" dirty="0" smtClean="0"/>
              <a:t>-</a:t>
            </a:r>
            <a:r>
              <a:rPr lang="it-IT" sz="1600" dirty="0" smtClean="0"/>
              <a:t> </a:t>
            </a:r>
            <a:r>
              <a:rPr lang="it-IT" sz="1600" dirty="0" smtClean="0">
                <a:sym typeface="Wingdings"/>
              </a:rPr>
              <a:t> 0</a:t>
            </a:r>
            <a:r>
              <a:rPr lang="it-IT" sz="1600" baseline="30000" dirty="0" smtClean="0">
                <a:sym typeface="Wingdings"/>
              </a:rPr>
              <a:t>+</a:t>
            </a:r>
            <a:r>
              <a:rPr lang="it-IT" sz="1600" dirty="0" smtClean="0">
                <a:sym typeface="Wingdings"/>
              </a:rPr>
              <a:t>) = 77(27) W.u </a:t>
            </a:r>
            <a:endParaRPr lang="it-IT" sz="1600" dirty="0"/>
          </a:p>
        </p:txBody>
      </p:sp>
      <p:sp>
        <p:nvSpPr>
          <p:cNvPr id="19" name="Rectangle 18"/>
          <p:cNvSpPr/>
          <p:nvPr/>
        </p:nvSpPr>
        <p:spPr>
          <a:xfrm>
            <a:off x="3059832" y="2420888"/>
            <a:ext cx="1008112" cy="360040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6" descr="logoAga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6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83" y="1821359"/>
            <a:ext cx="1384425" cy="3341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50817" y="5141461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Exp</a:t>
            </a:r>
            <a:endParaRPr lang="en-US" sz="13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63" y="2681953"/>
            <a:ext cx="3402317" cy="263923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38425" y="965968"/>
            <a:ext cx="27590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Non –</a:t>
            </a:r>
            <a:r>
              <a:rPr lang="en-US" sz="2100" dirty="0" err="1"/>
              <a:t>yrast</a:t>
            </a:r>
            <a:r>
              <a:rPr lang="en-US" sz="2100" dirty="0"/>
              <a:t> states in </a:t>
            </a:r>
            <a:r>
              <a:rPr lang="en-US" sz="2100" baseline="30000" dirty="0"/>
              <a:t>20</a:t>
            </a:r>
            <a:r>
              <a:rPr lang="en-US" sz="2100" dirty="0"/>
              <a:t>O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064418" y="1644844"/>
            <a:ext cx="4714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Neutron transfer reaction by </a:t>
            </a:r>
            <a:r>
              <a:rPr lang="en-US" sz="1200" i="1" dirty="0"/>
              <a:t>C. R. Hoffman et al .PRC </a:t>
            </a:r>
            <a:r>
              <a:rPr lang="en-US" sz="1200" b="1" i="1" dirty="0"/>
              <a:t>85</a:t>
            </a:r>
            <a:r>
              <a:rPr lang="en-US" sz="1200" i="1" dirty="0"/>
              <a:t>, 054318 (2012)</a:t>
            </a:r>
          </a:p>
          <a:p>
            <a:r>
              <a:rPr lang="en-US" sz="1200" dirty="0"/>
              <a:t>has shown that :</a:t>
            </a:r>
          </a:p>
          <a:p>
            <a:endParaRPr lang="en-US" sz="1200" dirty="0"/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grpSp>
        <p:nvGrpSpPr>
          <p:cNvPr id="7" name="Groupe 6"/>
          <p:cNvGrpSpPr/>
          <p:nvPr/>
        </p:nvGrpSpPr>
        <p:grpSpPr>
          <a:xfrm>
            <a:off x="449161" y="1708016"/>
            <a:ext cx="3538347" cy="3466845"/>
            <a:chOff x="598881" y="1134355"/>
            <a:chExt cx="4717795" cy="4622460"/>
          </a:xfrm>
        </p:grpSpPr>
        <p:sp>
          <p:nvSpPr>
            <p:cNvPr id="10" name="ZoneTexte 9"/>
            <p:cNvSpPr txBox="1"/>
            <p:nvPr/>
          </p:nvSpPr>
          <p:spPr>
            <a:xfrm>
              <a:off x="3837211" y="2126219"/>
              <a:ext cx="1479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3</a:t>
              </a:r>
              <a:r>
                <a:rPr lang="en-US" sz="1350" dirty="0"/>
                <a:t> (s</a:t>
              </a:r>
              <a:r>
                <a:rPr lang="en-US" sz="1350" baseline="-25000" dirty="0"/>
                <a:t>1/2</a:t>
              </a:r>
              <a:r>
                <a:rPr lang="en-US" sz="1350" dirty="0"/>
                <a:t>)</a:t>
              </a:r>
              <a:r>
                <a:rPr lang="en-US" sz="1350" baseline="30000" dirty="0"/>
                <a:t>1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837211" y="1151851"/>
              <a:ext cx="1479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3</a:t>
              </a:r>
              <a:r>
                <a:rPr lang="en-US" sz="1350" dirty="0"/>
                <a:t> (s</a:t>
              </a:r>
              <a:r>
                <a:rPr lang="en-US" sz="1350" baseline="-25000" dirty="0"/>
                <a:t>1/2</a:t>
              </a:r>
              <a:r>
                <a:rPr lang="en-US" sz="1350" dirty="0"/>
                <a:t>)</a:t>
              </a:r>
              <a:r>
                <a:rPr lang="en-US" sz="1350" baseline="30000" dirty="0"/>
                <a:t>1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837211" y="4072610"/>
              <a:ext cx="9045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n(d</a:t>
              </a:r>
              <a:r>
                <a:rPr lang="en-US" sz="1350" baseline="-25000" dirty="0"/>
                <a:t>5/2</a:t>
              </a:r>
              <a:r>
                <a:rPr lang="en-US" sz="1350" dirty="0"/>
                <a:t>)</a:t>
              </a:r>
              <a:r>
                <a:rPr lang="en-US" sz="1350" baseline="30000" dirty="0"/>
                <a:t>4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98881" y="1134355"/>
              <a:ext cx="18492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S</a:t>
              </a:r>
              <a:r>
                <a:rPr lang="en-US" sz="1350" baseline="-25000" dirty="0" err="1"/>
                <a:t>cal</a:t>
              </a:r>
              <a:r>
                <a:rPr lang="en-US" sz="1350" dirty="0"/>
                <a:t> (d</a:t>
              </a:r>
              <a:r>
                <a:rPr lang="en-US" sz="1350" baseline="-25000" dirty="0"/>
                <a:t>5/2</a:t>
              </a:r>
              <a:r>
                <a:rPr lang="en-US" sz="1350" dirty="0"/>
                <a:t>, s</a:t>
              </a:r>
              <a:r>
                <a:rPr lang="en-US" sz="1350" baseline="-25000" dirty="0"/>
                <a:t>1/2</a:t>
              </a:r>
              <a:r>
                <a:rPr lang="en-US" sz="1350" dirty="0"/>
                <a:t>,d</a:t>
              </a:r>
              <a:r>
                <a:rPr lang="en-US" sz="1350" baseline="-25000" dirty="0"/>
                <a:t>3/2</a:t>
              </a:r>
              <a:r>
                <a:rPr lang="en-US" sz="1350" dirty="0"/>
                <a:t>)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92101" y="5356706"/>
              <a:ext cx="10349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(1.8,0,0)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16452" y="4045310"/>
              <a:ext cx="13811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(0.8,0.3,0.2)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97326" y="2490092"/>
              <a:ext cx="11503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(1.0,0.,0.)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78376" y="1586267"/>
              <a:ext cx="13811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(0.2,</a:t>
              </a:r>
              <a:r>
                <a:rPr lang="en-US" sz="1350" b="1" dirty="0">
                  <a:solidFill>
                    <a:srgbClr val="FF0000"/>
                  </a:solidFill>
                </a:rPr>
                <a:t>0.7</a:t>
              </a:r>
              <a:r>
                <a:rPr lang="en-US" sz="1350" dirty="0"/>
                <a:t>,0.0)</a:t>
              </a:r>
            </a:p>
          </p:txBody>
        </p:sp>
      </p:grpSp>
      <p:sp>
        <p:nvSpPr>
          <p:cNvPr id="3" name="Flèche droite 2"/>
          <p:cNvSpPr/>
          <p:nvPr/>
        </p:nvSpPr>
        <p:spPr>
          <a:xfrm>
            <a:off x="125361" y="5412244"/>
            <a:ext cx="323800" cy="246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ZoneTexte 5"/>
          <p:cNvSpPr txBox="1"/>
          <p:nvPr/>
        </p:nvSpPr>
        <p:spPr>
          <a:xfrm>
            <a:off x="449161" y="5396819"/>
            <a:ext cx="64315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Theoretical S factors from SM calculations are in good agreement with the measured ones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4062121" y="2167737"/>
            <a:ext cx="5081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 err="1">
                <a:solidFill>
                  <a:prstClr val="black"/>
                </a:solidFill>
              </a:rPr>
              <a:t>Yrast</a:t>
            </a:r>
            <a:r>
              <a:rPr lang="en-US" sz="1200" dirty="0">
                <a:solidFill>
                  <a:prstClr val="black"/>
                </a:solidFill>
              </a:rPr>
              <a:t> 2</a:t>
            </a:r>
            <a:r>
              <a:rPr lang="en-US" sz="1200" baseline="30000" dirty="0">
                <a:solidFill>
                  <a:prstClr val="black"/>
                </a:solidFill>
              </a:rPr>
              <a:t>+</a:t>
            </a:r>
            <a:r>
              <a:rPr lang="en-US" sz="1200" dirty="0">
                <a:solidFill>
                  <a:prstClr val="black"/>
                </a:solidFill>
              </a:rPr>
              <a:t> and 4</a:t>
            </a:r>
            <a:r>
              <a:rPr lang="en-US" sz="1200" baseline="30000" dirty="0">
                <a:solidFill>
                  <a:prstClr val="black"/>
                </a:solidFill>
              </a:rPr>
              <a:t>+</a:t>
            </a:r>
            <a:r>
              <a:rPr lang="en-US" sz="1200" dirty="0">
                <a:solidFill>
                  <a:prstClr val="black"/>
                </a:solidFill>
              </a:rPr>
              <a:t> states are dominated by the natural n(d</a:t>
            </a:r>
            <a:r>
              <a:rPr lang="en-US" sz="1200" baseline="-25000" dirty="0">
                <a:solidFill>
                  <a:prstClr val="black"/>
                </a:solidFill>
              </a:rPr>
              <a:t>5/2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r>
              <a:rPr lang="en-US" sz="1200" baseline="30000" dirty="0">
                <a:solidFill>
                  <a:prstClr val="black"/>
                </a:solidFill>
              </a:rPr>
              <a:t>4 </a:t>
            </a:r>
            <a:r>
              <a:rPr lang="en-US" sz="1200" dirty="0">
                <a:solidFill>
                  <a:prstClr val="black"/>
                </a:solidFill>
              </a:rPr>
              <a:t>configuration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The 2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+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2 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and 3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+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 states are dominated by the n(d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5/2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)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3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(s</a:t>
            </a:r>
            <a:r>
              <a:rPr lang="en-US" sz="1200" baseline="-25000" dirty="0">
                <a:solidFill>
                  <a:prstClr val="black"/>
                </a:solidFill>
                <a:ea typeface="Calibri" panose="020F0502020204030204" pitchFamily="34" charset="0"/>
              </a:rPr>
              <a:t>1/2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)</a:t>
            </a:r>
            <a:r>
              <a:rPr lang="en-US" sz="1200" baseline="30000" dirty="0">
                <a:solidFill>
                  <a:prstClr val="black"/>
                </a:solidFill>
                <a:ea typeface="Calibri" panose="020F0502020204030204" pitchFamily="34" charset="0"/>
              </a:rPr>
              <a:t>1</a:t>
            </a:r>
            <a:r>
              <a:rPr lang="en-US" sz="1200" dirty="0">
                <a:solidFill>
                  <a:prstClr val="black"/>
                </a:solidFill>
                <a:ea typeface="Calibri" panose="020F0502020204030204" pitchFamily="34" charset="0"/>
              </a:rPr>
              <a:t>configuration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95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861896" y="2381186"/>
            <a:ext cx="1230961" cy="22708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à coins arrondis 1"/>
          <p:cNvSpPr/>
          <p:nvPr/>
        </p:nvSpPr>
        <p:spPr>
          <a:xfrm>
            <a:off x="3042020" y="1771707"/>
            <a:ext cx="1509198" cy="3169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83" y="1821359"/>
            <a:ext cx="1384425" cy="3341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50817" y="5141461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Exp</a:t>
            </a:r>
            <a:endParaRPr lang="fr-FR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4" y="1812586"/>
            <a:ext cx="1466831" cy="33288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0909" y="5133003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USDB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65193" y="3926890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69356" y="2952947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93173" y="2052018"/>
            <a:ext cx="11095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3</a:t>
            </a:r>
            <a:r>
              <a:rPr lang="fr-FR" sz="1350" dirty="0"/>
              <a:t> (s</a:t>
            </a:r>
            <a:r>
              <a:rPr lang="fr-FR" sz="1350" baseline="-25000" dirty="0"/>
              <a:t>1/2</a:t>
            </a:r>
            <a:r>
              <a:rPr lang="fr-FR" sz="1350" dirty="0"/>
              <a:t>)</a:t>
            </a:r>
            <a:r>
              <a:rPr lang="fr-FR" sz="1350" baseline="30000" dirty="0"/>
              <a:t>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1148" y="4894384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n(d</a:t>
            </a:r>
            <a:r>
              <a:rPr lang="fr-FR" sz="1350" baseline="-25000" dirty="0"/>
              <a:t>5/2</a:t>
            </a:r>
            <a:r>
              <a:rPr lang="fr-FR" sz="1350" dirty="0"/>
              <a:t>)</a:t>
            </a:r>
            <a:r>
              <a:rPr lang="fr-FR" sz="1350" baseline="30000" dirty="0"/>
              <a:t>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97597" y="2439376"/>
            <a:ext cx="10390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</a:t>
            </a:r>
            <a:r>
              <a:rPr lang="fr-FR" sz="1350" dirty="0"/>
              <a:t> = 320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18" name="ZoneTexte 17"/>
          <p:cNvSpPr txBox="1"/>
          <p:nvPr/>
        </p:nvSpPr>
        <p:spPr>
          <a:xfrm>
            <a:off x="4897735" y="2692588"/>
            <a:ext cx="1122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NNN</a:t>
            </a:r>
            <a:r>
              <a:rPr lang="fr-FR" sz="1350" dirty="0"/>
              <a:t> = 200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19" name="Rectangle 18"/>
          <p:cNvSpPr/>
          <p:nvPr/>
        </p:nvSpPr>
        <p:spPr>
          <a:xfrm>
            <a:off x="4715331" y="1705891"/>
            <a:ext cx="157485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i="1" dirty="0" err="1">
                <a:cs typeface="Arial" panose="020B0604020202020204" pitchFamily="34" charset="0"/>
              </a:rPr>
              <a:t>Abinitio</a:t>
            </a:r>
            <a:r>
              <a:rPr lang="fr-FR" sz="1050" i="1" dirty="0">
                <a:cs typeface="Arial" panose="020B0604020202020204" pitchFamily="34" charset="0"/>
              </a:rPr>
              <a:t> </a:t>
            </a:r>
          </a:p>
          <a:p>
            <a:r>
              <a:rPr lang="nb-NO" sz="1050" i="1" dirty="0">
                <a:cs typeface="Arial" panose="020B0604020202020204" pitchFamily="34" charset="0"/>
              </a:rPr>
              <a:t>G. Hagen et al., PRL 108, 242501 (2012)</a:t>
            </a:r>
            <a:endParaRPr lang="fr-FR" sz="1050" i="1" dirty="0"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89272" y="4078989"/>
            <a:ext cx="1111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</a:t>
            </a:r>
            <a:r>
              <a:rPr lang="fr-FR" sz="1350" dirty="0"/>
              <a:t> = 10.5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71668" y="4323641"/>
            <a:ext cx="1188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latin typeface="Symbol" panose="05050102010706020507" pitchFamily="18" charset="2"/>
              </a:rPr>
              <a:t>t</a:t>
            </a:r>
            <a:r>
              <a:rPr lang="fr-FR" sz="1350" baseline="-25000" dirty="0" err="1"/>
              <a:t>NNN</a:t>
            </a:r>
            <a:r>
              <a:rPr lang="fr-FR" sz="1350" dirty="0"/>
              <a:t> = 11.7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2" name="Rectangle 21"/>
          <p:cNvSpPr/>
          <p:nvPr/>
        </p:nvSpPr>
        <p:spPr>
          <a:xfrm>
            <a:off x="2808601" y="5054279"/>
            <a:ext cx="198576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50" i="1" dirty="0">
                <a:cs typeface="Arial" panose="020B0604020202020204" pitchFamily="34" charset="0"/>
              </a:rPr>
              <a:t>SM :M. </a:t>
            </a:r>
            <a:r>
              <a:rPr lang="fr-FR" sz="1050" i="1" dirty="0" err="1">
                <a:cs typeface="Arial" panose="020B0604020202020204" pitchFamily="34" charset="0"/>
              </a:rPr>
              <a:t>Rejmund</a:t>
            </a:r>
            <a:r>
              <a:rPr lang="fr-FR" sz="1050" i="1" dirty="0">
                <a:cs typeface="Arial" panose="020B0604020202020204" pitchFamily="34" charset="0"/>
              </a:rPr>
              <a:t>, </a:t>
            </a:r>
            <a:r>
              <a:rPr lang="fr-FR" sz="1050" i="1" dirty="0" err="1">
                <a:cs typeface="Arial" panose="020B0604020202020204" pitchFamily="34" charset="0"/>
              </a:rPr>
              <a:t>Private</a:t>
            </a:r>
            <a:endParaRPr lang="fr-FR" sz="1050" i="1" dirty="0">
              <a:cs typeface="Arial" panose="020B0604020202020204" pitchFamily="34" charset="0"/>
            </a:endParaRPr>
          </a:p>
          <a:p>
            <a:pPr algn="just"/>
            <a:r>
              <a:rPr lang="fr-FR" sz="1050" i="1" dirty="0">
                <a:cs typeface="Arial" panose="020B0604020202020204" pitchFamily="34" charset="0"/>
              </a:rPr>
              <a:t> communication </a:t>
            </a:r>
            <a:r>
              <a:rPr lang="en-US" sz="1050" i="1" dirty="0">
                <a:ea typeface="Calibri" panose="020F0502020204030204" pitchFamily="34" charset="0"/>
                <a:cs typeface="Arial" panose="020B0604020202020204" pitchFamily="34" charset="0"/>
              </a:rPr>
              <a:t>USDB, A. Brown et al PRC, 74(3), 034315 (2006). </a:t>
            </a:r>
            <a:endParaRPr lang="en-US" sz="1050" i="1" u="sng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13055" y="4046642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=12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4" name="ZoneTexte 23"/>
          <p:cNvSpPr txBox="1"/>
          <p:nvPr/>
        </p:nvSpPr>
        <p:spPr>
          <a:xfrm>
            <a:off x="3042021" y="4409636"/>
            <a:ext cx="15593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lowered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by 2 MeV</a:t>
            </a:r>
            <a:r>
              <a:rPr lang="fr-FR" sz="1050" dirty="0">
                <a:latin typeface="Symbol" panose="05050102010706020507" pitchFamily="18" charset="2"/>
              </a:rPr>
              <a:t> </a:t>
            </a:r>
          </a:p>
          <a:p>
            <a:r>
              <a:rPr lang="fr-FR" sz="1350" dirty="0">
                <a:latin typeface="Symbol" panose="05050102010706020507" pitchFamily="18" charset="2"/>
              </a:rPr>
              <a:t>      t</a:t>
            </a:r>
            <a:r>
              <a:rPr lang="fr-FR" sz="1350" dirty="0"/>
              <a:t>=11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25" name="ZoneTexte 24"/>
          <p:cNvSpPr txBox="1"/>
          <p:nvPr/>
        </p:nvSpPr>
        <p:spPr>
          <a:xfrm>
            <a:off x="3330245" y="2439376"/>
            <a:ext cx="785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=180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26" name="ZoneTexte 25"/>
          <p:cNvSpPr txBox="1"/>
          <p:nvPr/>
        </p:nvSpPr>
        <p:spPr>
          <a:xfrm>
            <a:off x="3092510" y="2670560"/>
            <a:ext cx="16033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lowered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 by 2 MeV</a:t>
            </a:r>
            <a:r>
              <a:rPr lang="fr-FR" sz="1050" dirty="0">
                <a:latin typeface="Symbol" panose="05050102010706020507" pitchFamily="18" charset="2"/>
              </a:rPr>
              <a:t> </a:t>
            </a:r>
          </a:p>
          <a:p>
            <a:r>
              <a:rPr lang="fr-FR" sz="1350" dirty="0">
                <a:latin typeface="Symbol" panose="05050102010706020507" pitchFamily="18" charset="2"/>
              </a:rPr>
              <a:t>      t</a:t>
            </a:r>
            <a:r>
              <a:rPr lang="fr-FR" sz="1350" dirty="0"/>
              <a:t>=240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27" name="ZoneTexte 26"/>
          <p:cNvSpPr txBox="1"/>
          <p:nvPr/>
        </p:nvSpPr>
        <p:spPr>
          <a:xfrm>
            <a:off x="3330245" y="1763208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 t</a:t>
            </a:r>
            <a:r>
              <a:rPr lang="fr-FR" sz="1350" dirty="0"/>
              <a:t>=27 </a:t>
            </a:r>
            <a:r>
              <a:rPr lang="fr-FR" sz="1350" dirty="0" err="1"/>
              <a:t>fs</a:t>
            </a:r>
            <a:endParaRPr lang="fr-FR" sz="1350" dirty="0"/>
          </a:p>
        </p:txBody>
      </p:sp>
      <p:sp>
        <p:nvSpPr>
          <p:cNvPr id="33" name="ZoneTexte 32"/>
          <p:cNvSpPr txBox="1"/>
          <p:nvPr/>
        </p:nvSpPr>
        <p:spPr>
          <a:xfrm>
            <a:off x="138425" y="903620"/>
            <a:ext cx="27590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Non –</a:t>
            </a:r>
            <a:r>
              <a:rPr lang="fr-FR" sz="2100" dirty="0" err="1"/>
              <a:t>yrast</a:t>
            </a:r>
            <a:r>
              <a:rPr lang="fr-FR" sz="2100" dirty="0"/>
              <a:t> states in </a:t>
            </a:r>
            <a:r>
              <a:rPr lang="fr-FR" sz="2100" baseline="30000" dirty="0"/>
              <a:t>20</a:t>
            </a:r>
            <a:r>
              <a:rPr lang="fr-FR" sz="2100" dirty="0"/>
              <a:t>O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951136" y="4078989"/>
            <a:ext cx="10599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=10.4(4) </a:t>
            </a:r>
            <a:r>
              <a:rPr lang="fr-FR" sz="1350" dirty="0" err="1"/>
              <a:t>ps</a:t>
            </a:r>
            <a:endParaRPr lang="fr-FR" sz="1350" dirty="0"/>
          </a:p>
        </p:txBody>
      </p:sp>
      <p:sp>
        <p:nvSpPr>
          <p:cNvPr id="11" name="ZoneTexte 10"/>
          <p:cNvSpPr txBox="1"/>
          <p:nvPr/>
        </p:nvSpPr>
        <p:spPr>
          <a:xfrm>
            <a:off x="6248722" y="1726776"/>
            <a:ext cx="289527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2</a:t>
            </a:r>
            <a:r>
              <a:rPr lang="en-US" sz="1350" baseline="30000" dirty="0"/>
              <a:t>+</a:t>
            </a:r>
            <a:r>
              <a:rPr lang="en-US" sz="1350" baseline="-25000" dirty="0"/>
              <a:t>1</a:t>
            </a:r>
            <a:r>
              <a:rPr lang="en-US" sz="1350" dirty="0"/>
              <a:t> lifetime is not sensitive to the d</a:t>
            </a:r>
            <a:r>
              <a:rPr lang="en-US" sz="1350" baseline="-25000" dirty="0"/>
              <a:t>3/2</a:t>
            </a:r>
            <a:r>
              <a:rPr lang="en-US" sz="1350" dirty="0"/>
              <a:t> position</a:t>
            </a:r>
          </a:p>
          <a:p>
            <a:endParaRPr lang="en-US" sz="1350" dirty="0"/>
          </a:p>
          <a:p>
            <a:r>
              <a:rPr lang="en-US" sz="1350" dirty="0"/>
              <a:t>The 2</a:t>
            </a:r>
            <a:r>
              <a:rPr lang="en-US" sz="1350" baseline="30000" dirty="0"/>
              <a:t>+</a:t>
            </a:r>
            <a:r>
              <a:rPr lang="en-US" sz="1350" baseline="-25000" dirty="0"/>
              <a:t>2</a:t>
            </a:r>
            <a:r>
              <a:rPr lang="en-US" sz="1350" dirty="0"/>
              <a:t> and 3</a:t>
            </a:r>
            <a:r>
              <a:rPr lang="en-US" sz="1350" baseline="30000" dirty="0"/>
              <a:t>+</a:t>
            </a:r>
            <a:r>
              <a:rPr lang="en-US" sz="1350" dirty="0"/>
              <a:t> states lifetimes are sensitive to the d</a:t>
            </a:r>
            <a:r>
              <a:rPr lang="en-US" sz="1350" baseline="-25000" dirty="0"/>
              <a:t>3/2</a:t>
            </a:r>
            <a:r>
              <a:rPr lang="en-US" sz="1350" dirty="0"/>
              <a:t> contribution </a:t>
            </a:r>
          </a:p>
          <a:p>
            <a:endParaRPr lang="en-US" sz="1350" dirty="0"/>
          </a:p>
          <a:p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Placed phenomenological in SM calculations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3-body interaction create repulsion in the ab-initio model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 reduced splitting of the s</a:t>
            </a:r>
            <a:r>
              <a:rPr lang="en-US" sz="1350" baseline="-25000" dirty="0"/>
              <a:t>1/2</a:t>
            </a:r>
            <a:r>
              <a:rPr lang="en-US" sz="1350" dirty="0"/>
              <a:t>d</a:t>
            </a:r>
            <a:r>
              <a:rPr lang="en-US" sz="1350" baseline="-25000" dirty="0"/>
              <a:t>3/2,5/2</a:t>
            </a:r>
            <a:r>
              <a:rPr lang="en-US" sz="1350" dirty="0"/>
              <a:t> increases the lifetime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As an increased repulsion between the orbits reduces the lifetime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35" name="Rectangle 34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ZoneTexte 12"/>
          <p:cNvSpPr txBox="1"/>
          <p:nvPr/>
        </p:nvSpPr>
        <p:spPr>
          <a:xfrm>
            <a:off x="5431191" y="5303976"/>
            <a:ext cx="36213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The </a:t>
            </a:r>
            <a:r>
              <a:rPr lang="fr-FR" sz="1350" dirty="0" err="1">
                <a:solidFill>
                  <a:srgbClr val="FF0000"/>
                </a:solidFill>
              </a:rPr>
              <a:t>lifetime</a:t>
            </a:r>
            <a:r>
              <a:rPr lang="fr-FR" sz="1350" dirty="0">
                <a:solidFill>
                  <a:srgbClr val="FF0000"/>
                </a:solidFill>
              </a:rPr>
              <a:t> of the 2</a:t>
            </a:r>
            <a:r>
              <a:rPr lang="fr-FR" sz="1350" baseline="30000" dirty="0">
                <a:solidFill>
                  <a:srgbClr val="FF0000"/>
                </a:solidFill>
              </a:rPr>
              <a:t>+</a:t>
            </a:r>
            <a:r>
              <a:rPr lang="fr-FR" sz="1350" baseline="-25000" dirty="0">
                <a:solidFill>
                  <a:srgbClr val="FF0000"/>
                </a:solidFill>
              </a:rPr>
              <a:t>2</a:t>
            </a:r>
            <a:r>
              <a:rPr lang="fr-FR" sz="1350" dirty="0">
                <a:solidFill>
                  <a:srgbClr val="FF0000"/>
                </a:solidFill>
              </a:rPr>
              <a:t> state </a:t>
            </a:r>
            <a:r>
              <a:rPr lang="fr-FR" sz="1350" dirty="0" err="1">
                <a:solidFill>
                  <a:srgbClr val="FF0000"/>
                </a:solidFill>
              </a:rPr>
              <a:t>is</a:t>
            </a:r>
            <a:r>
              <a:rPr lang="fr-FR" sz="1350" dirty="0">
                <a:solidFill>
                  <a:srgbClr val="FF0000"/>
                </a:solidFill>
              </a:rPr>
              <a:t> a sensitive probe for the </a:t>
            </a:r>
            <a:r>
              <a:rPr lang="en-US" sz="1350" dirty="0">
                <a:solidFill>
                  <a:srgbClr val="FF0000"/>
                </a:solidFill>
              </a:rPr>
              <a:t>s</a:t>
            </a:r>
            <a:r>
              <a:rPr lang="en-US" sz="1350" baseline="-25000" dirty="0">
                <a:solidFill>
                  <a:srgbClr val="FF0000"/>
                </a:solidFill>
              </a:rPr>
              <a:t>1/2</a:t>
            </a:r>
            <a:r>
              <a:rPr lang="en-US" sz="1350" dirty="0">
                <a:solidFill>
                  <a:srgbClr val="FF0000"/>
                </a:solidFill>
              </a:rPr>
              <a:t>d</a:t>
            </a:r>
            <a:r>
              <a:rPr lang="en-US" sz="1350" baseline="-25000" dirty="0">
                <a:solidFill>
                  <a:srgbClr val="FF0000"/>
                </a:solidFill>
              </a:rPr>
              <a:t>3/2,5/2 </a:t>
            </a:r>
            <a:r>
              <a:rPr lang="en-US" sz="1350" dirty="0">
                <a:solidFill>
                  <a:srgbClr val="FF0000"/>
                </a:solidFill>
              </a:rPr>
              <a:t>decomposition in neutron-rich O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75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4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705"/>
            <a:ext cx="5309629" cy="1703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2276" y="5805264"/>
            <a:ext cx="918102" cy="14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ZoneTexte 2"/>
          <p:cNvSpPr txBox="1"/>
          <p:nvPr/>
        </p:nvSpPr>
        <p:spPr>
          <a:xfrm>
            <a:off x="0" y="1705598"/>
            <a:ext cx="5309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Populating the relevant neutron states by the selective </a:t>
            </a:r>
            <a:r>
              <a:rPr lang="en-US" sz="1200" baseline="30000" dirty="0"/>
              <a:t>19</a:t>
            </a:r>
            <a:r>
              <a:rPr lang="en-US" sz="1200" dirty="0"/>
              <a:t>O(</a:t>
            </a:r>
            <a:r>
              <a:rPr lang="en-US" sz="1200" dirty="0" err="1"/>
              <a:t>d,p</a:t>
            </a:r>
            <a:r>
              <a:rPr lang="en-US" sz="1200" dirty="0"/>
              <a:t>)</a:t>
            </a:r>
            <a:r>
              <a:rPr lang="en-US" sz="1200" baseline="30000" dirty="0"/>
              <a:t>20</a:t>
            </a:r>
            <a:r>
              <a:rPr lang="en-US" sz="1200" dirty="0"/>
              <a:t>O reaction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baseline="30000" dirty="0"/>
              <a:t>19</a:t>
            </a:r>
            <a:r>
              <a:rPr lang="en-US" sz="1200" dirty="0"/>
              <a:t>O beam from SPIRAL1 at 6.6 MeV/ and at 7. 10</a:t>
            </a:r>
            <a:r>
              <a:rPr lang="en-US" sz="1200" baseline="30000" dirty="0"/>
              <a:t>4</a:t>
            </a:r>
            <a:r>
              <a:rPr lang="en-US" sz="1200" dirty="0"/>
              <a:t> </a:t>
            </a:r>
            <a:r>
              <a:rPr lang="en-US" sz="1200" dirty="0" err="1"/>
              <a:t>pps</a:t>
            </a:r>
            <a:r>
              <a:rPr lang="en-US" sz="1200" dirty="0"/>
              <a:t>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 DSAM dedicated target CD2 (0.3mg/cm²) + Au (20mg/cm²)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baseline="30000" dirty="0"/>
              <a:t>20</a:t>
            </a:r>
            <a:r>
              <a:rPr lang="en-US" sz="1200" dirty="0"/>
              <a:t>O to be identified in VAMOS  and </a:t>
            </a:r>
            <a:r>
              <a:rPr lang="en-US" sz="1200" dirty="0">
                <a:latin typeface="Symbol" panose="05050102010706020507" pitchFamily="18" charset="2"/>
              </a:rPr>
              <a:t>g</a:t>
            </a:r>
            <a:r>
              <a:rPr lang="en-US" sz="1200" dirty="0"/>
              <a:t>-ray in AGATA placed at backward angles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FF0000"/>
                </a:solidFill>
              </a:rPr>
              <a:t>The entry point is constrained </a:t>
            </a:r>
            <a:r>
              <a:rPr lang="en-US" sz="1200" dirty="0"/>
              <a:t>by the proton spectroscopy in MUGAST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Lifetime measurement of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2</a:t>
            </a:r>
            <a:r>
              <a:rPr lang="en-US" sz="1200" dirty="0"/>
              <a:t> and 3</a:t>
            </a:r>
            <a:r>
              <a:rPr lang="en-US" sz="1200" baseline="30000" dirty="0"/>
              <a:t>+</a:t>
            </a:r>
            <a:r>
              <a:rPr lang="en-US" sz="1200" dirty="0"/>
              <a:t> state, feeding free, by DSAM </a:t>
            </a:r>
          </a:p>
          <a:p>
            <a:endParaRPr lang="en-US" sz="12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Cross section from </a:t>
            </a:r>
            <a:r>
              <a:rPr lang="en-US" sz="900" i="1" dirty="0"/>
              <a:t>C. R. Hoffman et al .PRC </a:t>
            </a:r>
            <a:r>
              <a:rPr lang="en-US" sz="900" b="1" i="1" dirty="0"/>
              <a:t>85</a:t>
            </a:r>
            <a:r>
              <a:rPr lang="en-US" sz="900" i="1" dirty="0"/>
              <a:t>, 054318 (2012)</a:t>
            </a:r>
            <a:endParaRPr lang="fr-FR" sz="900" i="1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400 (1000) counts respectively in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2</a:t>
            </a:r>
            <a:r>
              <a:rPr lang="en-US" sz="1200" dirty="0"/>
              <a:t> (3</a:t>
            </a:r>
            <a:r>
              <a:rPr lang="en-US" sz="1200" baseline="30000" dirty="0"/>
              <a:t>+</a:t>
            </a:r>
            <a:r>
              <a:rPr lang="en-US" sz="1200" dirty="0"/>
              <a:t>) decay to the 2</a:t>
            </a:r>
            <a:r>
              <a:rPr lang="en-US" sz="1200" baseline="30000" dirty="0"/>
              <a:t>+</a:t>
            </a:r>
            <a:r>
              <a:rPr lang="en-US" sz="1200" baseline="-25000" dirty="0"/>
              <a:t>1</a:t>
            </a:r>
            <a:r>
              <a:rPr lang="en-US" sz="1200" dirty="0"/>
              <a:t> state in 30 UT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Make the best use of the present setup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Response function studied using the GEANT4 AGATA package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200" dirty="0"/>
              <a:t>Risk is the quality of the target preparation and its thickness measurement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8424" y="903620"/>
            <a:ext cx="24689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 err="1"/>
              <a:t>Proposed</a:t>
            </a:r>
            <a:r>
              <a:rPr lang="fr-FR" sz="2100" dirty="0"/>
              <a:t> </a:t>
            </a:r>
            <a:r>
              <a:rPr lang="fr-FR" sz="2100" dirty="0" err="1"/>
              <a:t>experiment</a:t>
            </a:r>
            <a:endParaRPr lang="fr-FR" sz="21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81" y="4126339"/>
            <a:ext cx="3472642" cy="1615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92635" y="1705598"/>
            <a:ext cx="3549765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We do not probe directly the 3-body term (because it is impossible)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We do not directly measure the relative position of the s</a:t>
            </a:r>
            <a:r>
              <a:rPr lang="en-US" sz="1200" baseline="-25000" dirty="0"/>
              <a:t>1/2</a:t>
            </a:r>
            <a:r>
              <a:rPr lang="en-US" sz="1200" dirty="0"/>
              <a:t> – d</a:t>
            </a:r>
            <a:r>
              <a:rPr lang="en-US" sz="1200" baseline="-25000" dirty="0"/>
              <a:t>3/2,5/2</a:t>
            </a:r>
            <a:r>
              <a:rPr lang="en-US" sz="1200" dirty="0"/>
              <a:t>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But we measure an accurate and relevant quantity (T</a:t>
            </a:r>
            <a:r>
              <a:rPr lang="en-US" sz="1200" baseline="-25000" dirty="0"/>
              <a:t>1/2</a:t>
            </a:r>
            <a:r>
              <a:rPr lang="en-US" sz="1200" dirty="0"/>
              <a:t>) which is sensitive to their relative spacing independently if it is the consequence of the 3-body term or a phenomenological approach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Within an ab-initio framework it can be related to the 3-body contribution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Within the SM approach, it can be related to the position of the single particle orbit</a:t>
            </a:r>
          </a:p>
        </p:txBody>
      </p:sp>
      <p:sp>
        <p:nvSpPr>
          <p:cNvPr id="2" name="Rectangle 1"/>
          <p:cNvSpPr/>
          <p:nvPr/>
        </p:nvSpPr>
        <p:spPr>
          <a:xfrm>
            <a:off x="81049" y="3014404"/>
            <a:ext cx="5049983" cy="92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14280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37"/>
          <p:cNvGrpSpPr>
            <a:grpSpLocks/>
          </p:cNvGrpSpPr>
          <p:nvPr/>
        </p:nvGrpSpPr>
        <p:grpSpPr bwMode="auto">
          <a:xfrm>
            <a:off x="0" y="44624"/>
            <a:ext cx="9144000" cy="6721475"/>
            <a:chOff x="0" y="136525"/>
            <a:chExt cx="9144000" cy="6721475"/>
          </a:xfrm>
        </p:grpSpPr>
        <p:grpSp>
          <p:nvGrpSpPr>
            <p:cNvPr id="183332" name="Group 54"/>
            <p:cNvGrpSpPr>
              <a:grpSpLocks/>
            </p:cNvGrpSpPr>
            <p:nvPr/>
          </p:nvGrpSpPr>
          <p:grpSpPr bwMode="auto">
            <a:xfrm>
              <a:off x="0" y="136525"/>
              <a:ext cx="9144000" cy="6721475"/>
              <a:chOff x="0" y="86"/>
              <a:chExt cx="5760" cy="4234"/>
            </a:xfrm>
          </p:grpSpPr>
          <p:grpSp>
            <p:nvGrpSpPr>
              <p:cNvPr id="183334" name="Group 2"/>
              <p:cNvGrpSpPr>
                <a:grpSpLocks/>
              </p:cNvGrpSpPr>
              <p:nvPr/>
            </p:nvGrpSpPr>
            <p:grpSpPr bwMode="auto">
              <a:xfrm>
                <a:off x="0" y="86"/>
                <a:ext cx="5760" cy="4234"/>
                <a:chOff x="256" y="56"/>
                <a:chExt cx="5768" cy="4178"/>
              </a:xfrm>
            </p:grpSpPr>
            <p:pic>
              <p:nvPicPr>
                <p:cNvPr id="183336" name="Picture 3" descr="Table_blue-red"/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56"/>
                  <a:ext cx="5768" cy="4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66" name="Rectangle 4"/>
                <p:cNvSpPr>
                  <a:spLocks noChangeArrowheads="1"/>
                </p:cNvSpPr>
                <p:nvPr/>
              </p:nvSpPr>
              <p:spPr bwMode="auto">
                <a:xfrm>
                  <a:off x="1872" y="3736"/>
                  <a:ext cx="1520" cy="4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6367" name="Rectangle 5"/>
                <p:cNvSpPr>
                  <a:spLocks noChangeArrowheads="1"/>
                </p:cNvSpPr>
                <p:nvPr/>
              </p:nvSpPr>
              <p:spPr bwMode="auto">
                <a:xfrm>
                  <a:off x="367" y="1696"/>
                  <a:ext cx="309" cy="9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6364" name="Rectangle 31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816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83333" name="Rectangle 36"/>
            <p:cNvSpPr>
              <a:spLocks noChangeArrowheads="1"/>
            </p:cNvSpPr>
            <p:nvPr/>
          </p:nvSpPr>
          <p:spPr bwMode="auto">
            <a:xfrm>
              <a:off x="5436096" y="764704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324" name="Line 7"/>
          <p:cNvSpPr>
            <a:spLocks noChangeShapeType="1"/>
          </p:cNvSpPr>
          <p:nvPr/>
        </p:nvSpPr>
        <p:spPr bwMode="auto">
          <a:xfrm flipV="1">
            <a:off x="457200" y="3505200"/>
            <a:ext cx="2514600" cy="2743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2196678" y="421441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N=Z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26" name="Rectangle 9"/>
          <p:cNvSpPr>
            <a:spLocks noChangeArrowheads="1"/>
          </p:cNvSpPr>
          <p:nvPr/>
        </p:nvSpPr>
        <p:spPr bwMode="auto">
          <a:xfrm>
            <a:off x="228600" y="3124200"/>
            <a:ext cx="762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83301" name="Group 10"/>
          <p:cNvGrpSpPr>
            <a:grpSpLocks/>
          </p:cNvGrpSpPr>
          <p:nvPr/>
        </p:nvGrpSpPr>
        <p:grpSpPr bwMode="auto">
          <a:xfrm>
            <a:off x="76200" y="3581400"/>
            <a:ext cx="457200" cy="1562100"/>
            <a:chOff x="4175" y="3138"/>
            <a:chExt cx="312" cy="984"/>
          </a:xfrm>
        </p:grpSpPr>
        <p:sp>
          <p:nvSpPr>
            <p:cNvPr id="183330" name="Text Box 11"/>
            <p:cNvSpPr txBox="1">
              <a:spLocks noChangeArrowheads="1"/>
            </p:cNvSpPr>
            <p:nvPr/>
          </p:nvSpPr>
          <p:spPr bwMode="auto">
            <a:xfrm rot="-5400000">
              <a:off x="3865" y="3500"/>
              <a:ext cx="932" cy="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 protons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2" name="Line 12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3302" name="Group 23"/>
          <p:cNvGrpSpPr>
            <a:grpSpLocks/>
          </p:cNvGrpSpPr>
          <p:nvPr/>
        </p:nvGrpSpPr>
        <p:grpSpPr bwMode="auto">
          <a:xfrm>
            <a:off x="1371600" y="6400800"/>
            <a:ext cx="1536700" cy="457200"/>
            <a:chOff x="2185" y="169"/>
            <a:chExt cx="984" cy="288"/>
          </a:xfrm>
        </p:grpSpPr>
        <p:sp>
          <p:nvSpPr>
            <p:cNvPr id="183328" name="Text Box 24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neutrons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3317" name="Oval 80"/>
          <p:cNvSpPr>
            <a:spLocks noChangeArrowheads="1"/>
          </p:cNvSpPr>
          <p:nvPr/>
        </p:nvSpPr>
        <p:spPr bwMode="auto">
          <a:xfrm>
            <a:off x="2320322" y="3442654"/>
            <a:ext cx="739510" cy="508124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048" y="2852936"/>
            <a:ext cx="381744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Due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optimum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Q-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value condition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stable beams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mostly p-stripping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n-pick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occur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MNT processes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sym typeface="Wingdings"/>
              </a:rPr>
              <a:t>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populates n-rich nuclei.</a:t>
            </a:r>
          </a:p>
        </p:txBody>
      </p:sp>
      <p:pic>
        <p:nvPicPr>
          <p:cNvPr id="4" name="Picture 3" descr="Pages from Phys. Rev. C 1994 Broda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2390"/>
            <a:ext cx="3479924" cy="25656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923928" y="4581128"/>
            <a:ext cx="936104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6228600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R.Broda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al., PRC 49, R575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9558" y="4292390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With p-rich beam and target possible to populate p-rich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ejectiles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 with 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charset="0"/>
              <a:buChar char="s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= few to ~1mb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</a:rPr>
              <a:t>n +2p pick-up reactions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142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61" y="296438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ESSA30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43" y="3265144"/>
            <a:ext cx="164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30 </a:t>
            </a:r>
            <a:r>
              <a:rPr lang="en-US" sz="1400" dirty="0" err="1" smtClean="0"/>
              <a:t>Detec</a:t>
            </a:r>
            <a:r>
              <a:rPr lang="en-US" sz="1400" dirty="0" smtClean="0"/>
              <a:t>. </a:t>
            </a:r>
            <a:r>
              <a:rPr lang="en-US" sz="1400" dirty="0"/>
              <a:t>a</a:t>
            </a:r>
            <a:r>
              <a:rPr lang="en-US" sz="1400" dirty="0" smtClean="0"/>
              <a:t>t Daresbury - 1987</a:t>
            </a:r>
            <a:endParaRPr lang="en-US" sz="14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082" y="4719046"/>
            <a:ext cx="2567834" cy="176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31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" y="1370700"/>
            <a:ext cx="1832128" cy="161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303" y="77730"/>
            <a:ext cx="578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 arrays for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 spectroscopy in Europe by European collaborations</a:t>
            </a:r>
            <a:endParaRPr lang="en-US" sz="24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3195779" y="1428193"/>
            <a:ext cx="3258349" cy="4329077"/>
            <a:chOff x="3195779" y="1428193"/>
            <a:chExt cx="3258349" cy="432907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5856" y="1428193"/>
              <a:ext cx="3103627" cy="232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5779" y="4719045"/>
              <a:ext cx="2952750" cy="103822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960143" y="3736304"/>
              <a:ext cx="19367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Euroball</a:t>
              </a:r>
              <a:r>
                <a:rPr lang="en-US" sz="1600" dirty="0" smtClean="0"/>
                <a:t> 100.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 </a:t>
              </a:r>
            </a:p>
            <a:p>
              <a:r>
                <a:rPr lang="en-US" sz="1600" dirty="0" smtClean="0"/>
                <a:t>90’-2000</a:t>
              </a:r>
              <a:endParaRPr lang="en-US" sz="16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201209" y="4184662"/>
              <a:ext cx="3252919" cy="60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ym typeface="Wingdings" pitchFamily="2" charset="2"/>
                </a:rPr>
                <a:t> Composite detector </a:t>
              </a:r>
              <a:r>
                <a:rPr lang="en-US" sz="1600" dirty="0" smtClean="0"/>
                <a:t>to increase the </a:t>
              </a:r>
              <a:r>
                <a:rPr lang="en-US" sz="1600" dirty="0" err="1" smtClean="0"/>
                <a:t>photopeak</a:t>
              </a:r>
              <a:r>
                <a:rPr lang="en-US" sz="1600" dirty="0" smtClean="0"/>
                <a:t> efficiency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881755" y="1388763"/>
            <a:ext cx="1584176" cy="2529728"/>
            <a:chOff x="1881755" y="1388763"/>
            <a:chExt cx="1584176" cy="2529728"/>
          </a:xfrm>
        </p:grpSpPr>
        <p:sp>
          <p:nvSpPr>
            <p:cNvPr id="4" name="Rectangle 3"/>
            <p:cNvSpPr/>
            <p:nvPr/>
          </p:nvSpPr>
          <p:spPr>
            <a:xfrm>
              <a:off x="2208382" y="2970337"/>
              <a:ext cx="10770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Eurogam</a:t>
              </a:r>
              <a:endParaRPr lang="en-US" dirty="0"/>
            </a:p>
          </p:txBody>
        </p:sp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1755" y="1388763"/>
              <a:ext cx="1584176" cy="159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1902217" y="3333716"/>
              <a:ext cx="12458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40-50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90’</a:t>
              </a:r>
              <a:endParaRPr lang="en-US" sz="1600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643973" y="1075040"/>
            <a:ext cx="6386426" cy="5745797"/>
            <a:chOff x="2643973" y="1075040"/>
            <a:chExt cx="6386426" cy="574579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8147" y="4926317"/>
              <a:ext cx="2102252" cy="189452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28147" y="1075040"/>
              <a:ext cx="2075061" cy="3393904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2643973" y="5981971"/>
              <a:ext cx="4367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Segmentation of detectors</a:t>
              </a:r>
            </a:p>
            <a:p>
              <a:r>
                <a:rPr lang="en-US" sz="1600" dirty="0" smtClean="0"/>
                <a:t>Improve granularity (reduce Doppler broadening)</a:t>
              </a:r>
              <a:endParaRPr lang="en-US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70576" y="4426658"/>
              <a:ext cx="12458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20-40 </a:t>
              </a:r>
              <a:r>
                <a:rPr lang="en-US" sz="1600" dirty="0" err="1" smtClean="0"/>
                <a:t>Detec</a:t>
              </a:r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2000-</a:t>
              </a:r>
              <a:endParaRPr lang="en-US" sz="16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355589" y="6546830"/>
            <a:ext cx="1824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+ Digital electronic</a:t>
            </a:r>
            <a:endParaRPr lang="en-US" sz="16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28775" y="4166372"/>
            <a:ext cx="206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Strong collaboration with industry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9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logoAgat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2" descr="tr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29855"/>
            <a:ext cx="3159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2" descr="tr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98280"/>
            <a:ext cx="27178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8"/>
          <p:cNvSpPr txBox="1">
            <a:spLocks noChangeArrowheads="1"/>
          </p:cNvSpPr>
          <p:nvPr/>
        </p:nvSpPr>
        <p:spPr bwMode="auto">
          <a:xfrm>
            <a:off x="6659563" y="2329855"/>
            <a:ext cx="23134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333399"/>
                </a:solidFill>
              </a:rPr>
              <a:t>Compton Suppressed</a:t>
            </a:r>
            <a:endParaRPr lang="en-GB" sz="1600" b="1" dirty="0">
              <a:solidFill>
                <a:srgbClr val="333399"/>
              </a:solidFill>
            </a:endParaRPr>
          </a:p>
        </p:txBody>
      </p:sp>
      <p:sp>
        <p:nvSpPr>
          <p:cNvPr id="113671" name="Text Box 12"/>
          <p:cNvSpPr txBox="1">
            <a:spLocks noChangeArrowheads="1"/>
          </p:cNvSpPr>
          <p:nvPr/>
        </p:nvSpPr>
        <p:spPr bwMode="auto">
          <a:xfrm>
            <a:off x="4104630" y="2590205"/>
            <a:ext cx="1087157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0000"/>
                </a:solidFill>
                <a:latin typeface="Symbol" charset="0"/>
                <a:cs typeface="Arial" charset="0"/>
                <a:sym typeface="Symbol" charset="0"/>
              </a:rPr>
              <a:t>W</a:t>
            </a:r>
            <a:r>
              <a:rPr lang="en-GB" sz="1800">
                <a:solidFill>
                  <a:srgbClr val="FF0000"/>
                </a:solidFill>
                <a:cs typeface="Arial" charset="0"/>
                <a:sym typeface="Symbol" charset="0"/>
              </a:rPr>
              <a:t> ~ 40%</a:t>
            </a:r>
            <a:br>
              <a:rPr lang="en-GB" sz="180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10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10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800" b="1">
                <a:solidFill>
                  <a:srgbClr val="000000"/>
                </a:solidFill>
                <a:latin typeface="Symbol" charset="0"/>
                <a:cs typeface="Arial" charset="0"/>
              </a:rPr>
              <a:t>e</a:t>
            </a:r>
            <a:r>
              <a:rPr lang="en-GB" sz="1800" b="1" baseline="-25000">
                <a:solidFill>
                  <a:srgbClr val="000000"/>
                </a:solidFill>
                <a:cs typeface="Arial" charset="0"/>
              </a:rPr>
              <a:t>ph</a:t>
            </a:r>
            <a:r>
              <a:rPr lang="en-GB" sz="1800" b="1">
                <a:solidFill>
                  <a:srgbClr val="000000"/>
                </a:solidFill>
                <a:latin typeface="Symbol" charset="0"/>
                <a:cs typeface="Arial" charset="0"/>
              </a:rPr>
              <a:t>~ 10%</a:t>
            </a:r>
          </a:p>
        </p:txBody>
      </p:sp>
      <p:sp>
        <p:nvSpPr>
          <p:cNvPr id="113672" name="Text Box 12"/>
          <p:cNvSpPr txBox="1">
            <a:spLocks noChangeArrowheads="1"/>
          </p:cNvSpPr>
          <p:nvPr/>
        </p:nvSpPr>
        <p:spPr bwMode="auto">
          <a:xfrm>
            <a:off x="4259044" y="3914031"/>
            <a:ext cx="1191352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Symbol" charset="0"/>
              <a:buChar char="W"/>
            </a:pPr>
            <a:r>
              <a:rPr lang="en-GB" sz="180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~ </a:t>
            </a:r>
            <a: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  <a:t>80</a:t>
            </a:r>
            <a:r>
              <a:rPr lang="en-GB" sz="180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%</a:t>
            </a:r>
          </a:p>
          <a:p>
            <a:pPr eaLnBrk="1" hangingPunct="1"/>
            <a: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800" dirty="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100" dirty="0">
                <a:solidFill>
                  <a:srgbClr val="FF0000"/>
                </a:solidFill>
                <a:cs typeface="Arial" charset="0"/>
                <a:sym typeface="Symbol" charset="0"/>
              </a:rPr>
              <a:t/>
            </a:r>
            <a:br>
              <a:rPr lang="en-GB" sz="1100" dirty="0">
                <a:solidFill>
                  <a:srgbClr val="FF0000"/>
                </a:solidFill>
                <a:cs typeface="Arial" charset="0"/>
                <a:sym typeface="Symbol" charset="0"/>
              </a:rPr>
            </a:br>
            <a:r>
              <a:rPr lang="en-GB" sz="1800" b="1" dirty="0" err="1">
                <a:solidFill>
                  <a:srgbClr val="000000"/>
                </a:solidFill>
                <a:latin typeface="Symbol" charset="0"/>
                <a:cs typeface="Arial" charset="0"/>
              </a:rPr>
              <a:t>e</a:t>
            </a:r>
            <a:r>
              <a:rPr lang="en-GB" sz="1800" b="1" baseline="-25000" dirty="0" err="1">
                <a:solidFill>
                  <a:srgbClr val="000000"/>
                </a:solidFill>
                <a:cs typeface="Arial" charset="0"/>
              </a:rPr>
              <a:t>ph</a:t>
            </a:r>
            <a:r>
              <a:rPr lang="en-GB" sz="1800" b="1" dirty="0">
                <a:solidFill>
                  <a:srgbClr val="000000"/>
                </a:solidFill>
                <a:latin typeface="Symbol" charset="0"/>
                <a:cs typeface="Arial" charset="0"/>
              </a:rPr>
              <a:t>~ 40</a:t>
            </a:r>
            <a:r>
              <a:rPr lang="en-GB" sz="1800" b="1" dirty="0" smtClean="0">
                <a:solidFill>
                  <a:srgbClr val="000000"/>
                </a:solidFill>
                <a:latin typeface="Symbol" charset="0"/>
                <a:cs typeface="Arial" charset="0"/>
              </a:rPr>
              <a:t>%</a:t>
            </a:r>
          </a:p>
        </p:txBody>
      </p:sp>
      <p:sp>
        <p:nvSpPr>
          <p:cNvPr id="113673" name="Rectangle 7"/>
          <p:cNvSpPr>
            <a:spLocks noChangeArrowheads="1"/>
          </p:cNvSpPr>
          <p:nvPr/>
        </p:nvSpPr>
        <p:spPr bwMode="auto">
          <a:xfrm>
            <a:off x="6804248" y="2617887"/>
            <a:ext cx="3294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4138" indent="-84138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solid angle taken by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 the AC shields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large opening angle </a:t>
            </a:r>
            <a:r>
              <a:rPr lang="en-US" sz="1400" dirty="0">
                <a:solidFill>
                  <a:srgbClr val="000000"/>
                </a:solidFill>
                <a:sym typeface="Wingdings" charset="0"/>
              </a:rPr>
              <a:t></a:t>
            </a:r>
            <a:br>
              <a:rPr lang="en-US" sz="1400" dirty="0">
                <a:solidFill>
                  <a:srgbClr val="000000"/>
                </a:solidFill>
                <a:sym typeface="Wingdings" charset="0"/>
              </a:rPr>
            </a:br>
            <a:r>
              <a:rPr lang="en-US" sz="1400" dirty="0">
                <a:solidFill>
                  <a:srgbClr val="000000"/>
                </a:solidFill>
              </a:rPr>
              <a:t>poor energy resolution</a:t>
            </a:r>
          </a:p>
        </p:txBody>
      </p:sp>
      <p:sp>
        <p:nvSpPr>
          <p:cNvPr id="113674" name="Text Box 8"/>
          <p:cNvSpPr txBox="1">
            <a:spLocks noChangeArrowheads="1"/>
          </p:cNvSpPr>
          <p:nvPr/>
        </p:nvSpPr>
        <p:spPr bwMode="auto">
          <a:xfrm>
            <a:off x="7092950" y="3626842"/>
            <a:ext cx="15871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333399"/>
                </a:solidFill>
              </a:rPr>
              <a:t>Tracking array</a:t>
            </a:r>
            <a:endParaRPr lang="en-GB" sz="1600" b="1">
              <a:solidFill>
                <a:srgbClr val="333399"/>
              </a:solidFill>
            </a:endParaRPr>
          </a:p>
        </p:txBody>
      </p:sp>
      <p:sp>
        <p:nvSpPr>
          <p:cNvPr id="113675" name="Rectangle 61"/>
          <p:cNvSpPr>
            <a:spLocks noChangeArrowheads="1"/>
          </p:cNvSpPr>
          <p:nvPr/>
        </p:nvSpPr>
        <p:spPr bwMode="auto">
          <a:xfrm>
            <a:off x="6750050" y="3914180"/>
            <a:ext cx="25019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Large solid angle 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Position sensitive mode using PSA</a:t>
            </a:r>
          </a:p>
          <a:p>
            <a:pPr marL="84138" indent="-84138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Large P/T using tracking for </a:t>
            </a:r>
            <a:r>
              <a:rPr lang="en-US" sz="1400">
                <a:solidFill>
                  <a:srgbClr val="000000"/>
                </a:solidFill>
                <a:latin typeface="Symbol" charset="0"/>
                <a:cs typeface="Symbol" charset="0"/>
              </a:rPr>
              <a:t>g</a:t>
            </a:r>
            <a:r>
              <a:rPr lang="en-US" sz="1400">
                <a:solidFill>
                  <a:srgbClr val="000000"/>
                </a:solidFill>
              </a:rPr>
              <a:t>-ray reconstruction</a:t>
            </a:r>
          </a:p>
        </p:txBody>
      </p:sp>
      <p:sp>
        <p:nvSpPr>
          <p:cNvPr id="113687" name="TextBox 1"/>
          <p:cNvSpPr txBox="1">
            <a:spLocks noChangeArrowheads="1"/>
          </p:cNvSpPr>
          <p:nvPr/>
        </p:nvSpPr>
        <p:spPr bwMode="auto">
          <a:xfrm>
            <a:off x="2267744" y="1306890"/>
            <a:ext cx="4155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FF0000"/>
                </a:solidFill>
              </a:rPr>
              <a:t>Primarily design to maximize Efficiency and P/T of the high resolution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sz="1200" b="1" dirty="0" smtClean="0">
                <a:solidFill>
                  <a:srgbClr val="FF0000"/>
                </a:solidFill>
              </a:rPr>
              <a:t>-ray </a:t>
            </a:r>
            <a:r>
              <a:rPr lang="en-US" sz="1200" b="1" dirty="0">
                <a:solidFill>
                  <a:srgbClr val="FF0000"/>
                </a:solidFill>
              </a:rPr>
              <a:t>detector arrays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2329855"/>
            <a:ext cx="3762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Maximizing the active solid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angle without loosing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signal/noise ratio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Improving the Energy resolution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on all experimental conditions,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even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at high emission velocities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</a:rPr>
              <a:t>Maximizing the performance of the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detectors, even in conditions of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heavy duty with radiation damage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  <p:sp>
        <p:nvSpPr>
          <p:cNvPr id="30" name="Rectangle 29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23787" b="19141"/>
          <a:stretch/>
        </p:blipFill>
        <p:spPr bwMode="auto">
          <a:xfrm rot="5400000">
            <a:off x="143004" y="2745428"/>
            <a:ext cx="1872208" cy="17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39752" y="3501008"/>
            <a:ext cx="252028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Lifetime measurements</a:t>
            </a:r>
            <a:endParaRPr lang="en-GB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" y="1124744"/>
            <a:ext cx="177710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http://irfu.cea.fr/Images/astImg/4023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358" y="3861048"/>
            <a:ext cx="3490642" cy="2328112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083152" y="6211669"/>
            <a:ext cx="306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FATIMA-PARIS</a:t>
            </a:r>
            <a:r>
              <a:rPr lang="en-US" dirty="0" smtClean="0"/>
              <a:t> detectors coupled to AGATA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3131840" y="4005064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979712" y="457736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2015-2017: 93% of performed experiments are lifetime measurements from fs to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4" y="4725144"/>
            <a:ext cx="1475656" cy="15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35696" y="594928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[2015-2021]</a:t>
            </a:r>
            <a:endParaRPr lang="en-US" sz="2800" dirty="0"/>
          </a:p>
        </p:txBody>
      </p:sp>
      <p:pic>
        <p:nvPicPr>
          <p:cNvPr id="23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230" y="1407895"/>
            <a:ext cx="2265205" cy="169890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40432"/>
            <a:ext cx="2636942" cy="23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88632" cy="3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11561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5597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/>
          <p:cNvSpPr txBox="1"/>
          <p:nvPr/>
        </p:nvSpPr>
        <p:spPr>
          <a:xfrm>
            <a:off x="5724128" y="3140968"/>
            <a:ext cx="3131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Lifetimes of the 4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states in </a:t>
            </a:r>
            <a:r>
              <a:rPr lang="en-US" sz="1600" baseline="30000" dirty="0" smtClean="0"/>
              <a:t>62;64</a:t>
            </a:r>
            <a:r>
              <a:rPr lang="en-US" sz="1600" dirty="0" smtClean="0"/>
              <a:t>Fe and the 11/2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in </a:t>
            </a:r>
            <a:r>
              <a:rPr lang="en-US" sz="1600" baseline="30000" dirty="0" smtClean="0"/>
              <a:t>61;63</a:t>
            </a:r>
            <a:r>
              <a:rPr lang="en-US" sz="1600" dirty="0" smtClean="0"/>
              <a:t>Co and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Mn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710" y="4005064"/>
            <a:ext cx="298777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796136" y="3140968"/>
            <a:ext cx="3347864" cy="371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0" y="3717032"/>
            <a:ext cx="2771800" cy="252028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25643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Shell evolution below </a:t>
            </a:r>
            <a:r>
              <a:rPr lang="en-US" sz="2800" baseline="30000" dirty="0" smtClean="0"/>
              <a:t>68</a:t>
            </a:r>
            <a:r>
              <a:rPr lang="en-US" sz="2800" dirty="0" smtClean="0"/>
              <a:t>Ni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940152" y="6237312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M. Klintefjord et al.,  PRC 95, 024312 (2017)</a:t>
            </a:r>
            <a:endParaRPr lang="da-DK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7504" y="177281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Collecting spectroscopic data like transition probability constraining the theoretical description of the Island of inversion from N=28 to N=40 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279774"/>
            <a:ext cx="572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g9/2 and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d5/2 orbits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proton excitations across Z=28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How collectivity  change when decreasing the number of  proton in the f7/2 orbital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magine 13" descr="Screen Shot 2015-02-12 at 08.56.0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179512" y="1052737"/>
            <a:ext cx="5189161" cy="324036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395536" y="1196752"/>
            <a:ext cx="2870200" cy="2859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619551" y="1124744"/>
            <a:ext cx="1263334" cy="1120045"/>
            <a:chOff x="330201" y="1411135"/>
            <a:chExt cx="990599" cy="1027265"/>
          </a:xfrm>
        </p:grpSpPr>
        <p:pic>
          <p:nvPicPr>
            <p:cNvPr id="20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4341" y="1266058"/>
            <a:ext cx="2989659" cy="5572244"/>
          </a:xfrm>
          <a:prstGeom prst="rect">
            <a:avLst/>
          </a:prstGeom>
        </p:spPr>
      </p:pic>
      <p:sp>
        <p:nvSpPr>
          <p:cNvPr id="26" name="Rettangolo arrotondato 11"/>
          <p:cNvSpPr/>
          <p:nvPr/>
        </p:nvSpPr>
        <p:spPr>
          <a:xfrm>
            <a:off x="6545093" y="3956069"/>
            <a:ext cx="2065507" cy="1025647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18"/>
          <p:cNvSpPr txBox="1"/>
          <p:nvPr/>
        </p:nvSpPr>
        <p:spPr>
          <a:xfrm>
            <a:off x="35496" y="465313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Enhanced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due to the interaction of ΔL=3, ΔJ=3, inverse parity : 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5/2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and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0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baseline="30000" dirty="0" smtClean="0">
                <a:latin typeface="Times New Roman" pitchFamily="18" charset="0"/>
                <a:cs typeface="Times New Roman" pitchFamily="18" charset="0"/>
              </a:rPr>
              <a:t> 112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Ba should corresponds to the best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N=Z=56 for p and n </a:t>
            </a:r>
          </a:p>
        </p:txBody>
      </p:sp>
      <p:cxnSp>
        <p:nvCxnSpPr>
          <p:cNvPr id="15" name="Connecteur droit avec flèche 14"/>
          <p:cNvCxnSpPr>
            <a:stCxn id="13" idx="2"/>
          </p:cNvCxnSpPr>
          <p:nvPr/>
        </p:nvCxnSpPr>
        <p:spPr>
          <a:xfrm>
            <a:off x="2231740" y="646331"/>
            <a:ext cx="324036" cy="105447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/>
          <p:cNvGrpSpPr/>
          <p:nvPr/>
        </p:nvGrpSpPr>
        <p:grpSpPr>
          <a:xfrm>
            <a:off x="539552" y="1988840"/>
            <a:ext cx="3327928" cy="2673588"/>
            <a:chOff x="539552" y="1988840"/>
            <a:chExt cx="3327928" cy="2673588"/>
          </a:xfrm>
        </p:grpSpPr>
        <p:cxnSp>
          <p:nvCxnSpPr>
            <p:cNvPr id="25" name="Connecteur droit avec flèche 24"/>
            <p:cNvCxnSpPr/>
            <p:nvPr/>
          </p:nvCxnSpPr>
          <p:spPr>
            <a:xfrm flipV="1">
              <a:off x="539552" y="1988840"/>
              <a:ext cx="0" cy="172819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589510" y="198884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</a:t>
              </a:r>
              <a:r>
                <a:rPr lang="fr-FR" dirty="0" smtClean="0">
                  <a:latin typeface="Script MT Bold" pitchFamily="66" charset="0"/>
                </a:rPr>
                <a:t> g</a:t>
              </a:r>
              <a:r>
                <a:rPr lang="fr-FR" baseline="-25000" dirty="0" smtClean="0">
                  <a:latin typeface="Script MT Bold" pitchFamily="66" charset="0"/>
                </a:rPr>
                <a:t>7/2,</a:t>
              </a:r>
              <a:r>
                <a:rPr lang="fr-FR" dirty="0" smtClean="0">
                  <a:latin typeface="Script MT Bold" pitchFamily="66" charset="0"/>
                </a:rPr>
                <a:t> 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483768" y="4293096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cript MT Bold" pitchFamily="66" charset="0"/>
                </a:rPr>
                <a:t>d</a:t>
              </a:r>
              <a:r>
                <a:rPr lang="fr-FR" baseline="-25000" dirty="0" smtClean="0">
                  <a:latin typeface="Script MT Bold" pitchFamily="66" charset="0"/>
                </a:rPr>
                <a:t>5/2, </a:t>
              </a:r>
              <a:r>
                <a:rPr lang="fr-FR" dirty="0" smtClean="0">
                  <a:latin typeface="Script MT Bold" pitchFamily="66" charset="0"/>
                </a:rPr>
                <a:t>g</a:t>
              </a:r>
              <a:r>
                <a:rPr lang="fr-FR" baseline="-25000" dirty="0" smtClean="0">
                  <a:latin typeface="Script MT Bold" pitchFamily="66" charset="0"/>
                </a:rPr>
                <a:t>7/2, </a:t>
              </a:r>
              <a:r>
                <a:rPr lang="fr-FR" dirty="0" smtClean="0">
                  <a:latin typeface="Script MT Bold" pitchFamily="66" charset="0"/>
                </a:rPr>
                <a:t>h</a:t>
              </a:r>
              <a:r>
                <a:rPr lang="fr-FR" baseline="-25000" dirty="0" smtClean="0">
                  <a:latin typeface="Script MT Bold" pitchFamily="66" charset="0"/>
                </a:rPr>
                <a:t>11/2</a:t>
              </a:r>
              <a:endParaRPr lang="fr-FR" baseline="-25000" dirty="0">
                <a:latin typeface="Script MT Bold" pitchFamily="66" charset="0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539552" y="4365104"/>
              <a:ext cx="1935832" cy="8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0" y="5733256"/>
            <a:ext cx="5653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Removing neutron from the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orbital gradually decreases the 3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excitation energy and enhances the B(E3) value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0" y="5301208"/>
            <a:ext cx="51125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states dominate by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5/2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11/2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orbital configuration</a:t>
            </a:r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>
            <p:extLst/>
          </p:nvPr>
        </p:nvGraphicFramePr>
        <p:xfrm>
          <a:off x="838200" y="1533000"/>
          <a:ext cx="69753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Xe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Xe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Ba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 (3-)</a:t>
                      </a:r>
                      <a:r>
                        <a:rPr lang="it-IT" baseline="-25000" dirty="0" smtClean="0"/>
                        <a:t>theo </a:t>
                      </a:r>
                      <a:r>
                        <a:rPr lang="it-IT" baseline="0" dirty="0" smtClean="0"/>
                        <a:t>(MeV) / Exp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1.84 /1.62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1.99/1.65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2.11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B(E3: 3- </a:t>
                      </a:r>
                      <a:r>
                        <a:rPr lang="it-IT" dirty="0" smtClean="0">
                          <a:sym typeface="Wingdings"/>
                        </a:rPr>
                        <a:t> 0+</a:t>
                      </a:r>
                      <a:r>
                        <a:rPr lang="it-IT" dirty="0" smtClean="0"/>
                        <a:t>)</a:t>
                      </a:r>
                      <a:r>
                        <a:rPr lang="it-IT" baseline="-25000" dirty="0" err="1" smtClean="0"/>
                        <a:t>theo</a:t>
                      </a:r>
                      <a:r>
                        <a:rPr lang="it-IT" baseline="-25000" dirty="0" smtClean="0"/>
                        <a:t>  </a:t>
                      </a:r>
                      <a:r>
                        <a:rPr lang="it-IT" baseline="0" dirty="0" err="1" smtClean="0"/>
                        <a:t>W.u</a:t>
                      </a:r>
                      <a:r>
                        <a:rPr lang="it-IT" baseline="0" dirty="0" smtClean="0"/>
                        <a:t>.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18.7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B(E3: 3- </a:t>
                      </a:r>
                      <a:r>
                        <a:rPr lang="it-IT" dirty="0" smtClean="0">
                          <a:sym typeface="Wingdings"/>
                        </a:rPr>
                        <a:t> 0+</a:t>
                      </a:r>
                      <a:r>
                        <a:rPr lang="it-IT" dirty="0" smtClean="0"/>
                        <a:t>)</a:t>
                      </a:r>
                      <a:r>
                        <a:rPr lang="it-IT" baseline="-25000" dirty="0" err="1" smtClean="0"/>
                        <a:t>exp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W.u</a:t>
                      </a:r>
                      <a:r>
                        <a:rPr lang="it-IT" baseline="0" dirty="0" smtClean="0"/>
                        <a:t>.</a:t>
                      </a:r>
                      <a:endParaRPr lang="it-IT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77(27)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79512" y="342900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The 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11/2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-d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5/2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146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Gd for protons is  37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W.u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reproduced by the same GCM HFB calculations  </a:t>
            </a:r>
            <a:endParaRPr 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3520942" y="2137976"/>
            <a:ext cx="1205803" cy="106095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>
            <a:stCxn id="9" idx="6"/>
          </p:cNvCxnSpPr>
          <p:nvPr/>
        </p:nvCxnSpPr>
        <p:spPr>
          <a:xfrm>
            <a:off x="4726745" y="2668451"/>
            <a:ext cx="916409" cy="707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755698" y="3215001"/>
            <a:ext cx="128618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Factor 4.5</a:t>
            </a:r>
            <a:endParaRPr lang="en-US"/>
          </a:p>
        </p:txBody>
      </p:sp>
      <p:pic>
        <p:nvPicPr>
          <p:cNvPr id="5" name="Immagine 4" descr="E_Q2Q3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64850" r="19159" b="5382"/>
          <a:stretch/>
        </p:blipFill>
        <p:spPr>
          <a:xfrm>
            <a:off x="6133522" y="4259878"/>
            <a:ext cx="2911900" cy="17039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50558" y="4002677"/>
            <a:ext cx="2694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L.M. </a:t>
            </a:r>
            <a:r>
              <a:rPr lang="en-US" sz="1200" dirty="0" err="1" smtClean="0"/>
              <a:t>Robledo</a:t>
            </a:r>
            <a:r>
              <a:rPr lang="en-US" sz="1200" dirty="0" smtClean="0"/>
              <a:t> private communication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9"/>
          <p:cNvSpPr txBox="1"/>
          <p:nvPr/>
        </p:nvSpPr>
        <p:spPr>
          <a:xfrm>
            <a:off x="179512" y="5733256"/>
            <a:ext cx="31683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The large B(E3) might be due to the presence of an </a:t>
            </a:r>
            <a:r>
              <a:rPr lang="en-US" sz="1200" b="1" dirty="0" err="1" smtClean="0"/>
              <a:t>isoscalar</a:t>
            </a:r>
            <a:r>
              <a:rPr lang="en-US" sz="1200" b="1" dirty="0" smtClean="0"/>
              <a:t> the proton-neutron </a:t>
            </a:r>
          </a:p>
          <a:p>
            <a:pPr algn="ctr"/>
            <a:r>
              <a:rPr lang="en-US" sz="1200" b="1" dirty="0" smtClean="0"/>
              <a:t>π(ν) d</a:t>
            </a:r>
            <a:r>
              <a:rPr lang="en-US" sz="1200" b="1" baseline="-25000" dirty="0" smtClean="0"/>
              <a:t>5/2 </a:t>
            </a:r>
            <a:r>
              <a:rPr lang="en-US" sz="1200" b="1" dirty="0" smtClean="0"/>
              <a:t>- ν (π) h</a:t>
            </a:r>
            <a:r>
              <a:rPr lang="en-US" sz="1200" b="1" baseline="-25000" dirty="0" smtClean="0"/>
              <a:t>11/2  </a:t>
            </a:r>
            <a:r>
              <a:rPr lang="en-US" sz="1200" b="1" dirty="0" smtClean="0"/>
              <a:t>term</a:t>
            </a:r>
            <a:endParaRPr lang="en-US" sz="1200" b="1" dirty="0"/>
          </a:p>
        </p:txBody>
      </p:sp>
      <p:sp>
        <p:nvSpPr>
          <p:cNvPr id="16" name="CasellaDiTesto 7"/>
          <p:cNvSpPr txBox="1"/>
          <p:nvPr/>
        </p:nvSpPr>
        <p:spPr>
          <a:xfrm>
            <a:off x="6516216" y="5949280"/>
            <a:ext cx="158417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112</a:t>
            </a:r>
            <a:r>
              <a:rPr lang="en-US" sz="1600" dirty="0" smtClean="0"/>
              <a:t>Xe : B(E3</a:t>
            </a:r>
            <a:r>
              <a:rPr lang="en-US" sz="1600" dirty="0" smtClean="0">
                <a:sym typeface="Wingdings"/>
              </a:rPr>
              <a:t>) = ?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79512" y="4149080"/>
            <a:ext cx="5524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Quadrupole-octupole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coupling is a key contribution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 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eproduces the Ra-Rn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octupole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transition strength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9632" y="4653136"/>
            <a:ext cx="4314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L.M.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Robledo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and P.A. Butler, PRC 88 051302 (R) (2013)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5034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Q2-Q3 does not change the B(E3)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491880" y="5949280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toward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N=Z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6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4"/>
            <a:ext cx="594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proton </a:t>
            </a:r>
            <a:r>
              <a:rPr lang="fr-FR" sz="2800" dirty="0" err="1" smtClean="0"/>
              <a:t>shell</a:t>
            </a:r>
            <a:r>
              <a:rPr lang="fr-FR" sz="2800" dirty="0" smtClean="0"/>
              <a:t> </a:t>
            </a:r>
            <a:r>
              <a:rPr lang="fr-FR" sz="2800" dirty="0" err="1" smtClean="0"/>
              <a:t>closure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1916832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0" y="31409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 Characterizing the islands of inversion, formed near the magic numbers.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Collectivity development with valence particle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These are new regions of deformation with configurations involving intruder orbitals from the above main shell.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While a signature of collective properties is given by the energy of the first excited states, their lifetimes allow a better understanding of their properties by comparison with LSSM calculations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51712" y="1560070"/>
            <a:ext cx="50081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cyclotrons </a:t>
            </a:r>
            <a:r>
              <a:rPr lang="en-US" sz="1600" b="1" dirty="0" smtClean="0">
                <a:solidFill>
                  <a:srgbClr val="FF0000"/>
                </a:solidFill>
              </a:rPr>
              <a:t>will continue </a:t>
            </a:r>
            <a:r>
              <a:rPr lang="en-US" sz="1600" dirty="0" smtClean="0"/>
              <a:t>to deliver </a:t>
            </a:r>
            <a:r>
              <a:rPr lang="en-US" sz="1600" b="1" dirty="0" smtClean="0">
                <a:solidFill>
                  <a:srgbClr val="FF0000"/>
                </a:solidFill>
              </a:rPr>
              <a:t>stable, high intensity</a:t>
            </a:r>
            <a:r>
              <a:rPr lang="en-US" sz="1600" dirty="0" smtClean="0"/>
              <a:t> beams from 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C to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U 4-3 months/year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SPIRAL1 has delivered</a:t>
            </a:r>
            <a:r>
              <a:rPr lang="en-US" sz="1600" b="1" dirty="0" smtClean="0">
                <a:solidFill>
                  <a:srgbClr val="FF0000"/>
                </a:solidFill>
              </a:rPr>
              <a:t> post-accelerated RIB </a:t>
            </a:r>
            <a:r>
              <a:rPr lang="en-US" sz="1600" dirty="0" smtClean="0"/>
              <a:t>after an important upgrade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start of the full LINAC accelerator </a:t>
            </a:r>
            <a:r>
              <a:rPr lang="en-US" sz="1600" dirty="0" smtClean="0"/>
              <a:t>commissioning </a:t>
            </a:r>
            <a:r>
              <a:rPr lang="en-US" sz="1600" dirty="0"/>
              <a:t>with RF </a:t>
            </a:r>
            <a:r>
              <a:rPr lang="en-US" sz="1600" dirty="0" smtClean="0"/>
              <a:t>on July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First </a:t>
            </a:r>
            <a:r>
              <a:rPr lang="en-US" sz="1600" dirty="0" smtClean="0"/>
              <a:t>experiment using the neutron beam around summer 2020</a:t>
            </a:r>
          </a:p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S3 spectrometer </a:t>
            </a:r>
            <a:r>
              <a:rPr lang="en-US" sz="1600" dirty="0" smtClean="0"/>
              <a:t>assembly has started in the cave. First </a:t>
            </a:r>
            <a:r>
              <a:rPr lang="en-US" sz="1600" dirty="0" err="1" smtClean="0"/>
              <a:t>Cryo</a:t>
            </a:r>
            <a:r>
              <a:rPr lang="en-US" sz="1600" dirty="0" smtClean="0"/>
              <a:t>-modules delivered,  final cooling expected for 2021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DESIR</a:t>
            </a:r>
            <a:r>
              <a:rPr lang="en-US" sz="1600" dirty="0" smtClean="0"/>
              <a:t> hall construction contract signed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28342" y="523885"/>
            <a:ext cx="3109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GANIL </a:t>
            </a:r>
            <a:r>
              <a:rPr lang="fr-FR" sz="3200" dirty="0" err="1" smtClean="0">
                <a:latin typeface="Arial" pitchFamily="34" charset="0"/>
                <a:cs typeface="Arial" pitchFamily="34" charset="0"/>
              </a:rPr>
              <a:t>Facilities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4631421"/>
            <a:ext cx="3702334" cy="208256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2132856"/>
            <a:ext cx="3706705" cy="2467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486" y="1124744"/>
            <a:ext cx="3771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9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 descr="VAMOS_NoG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1614" y="1304211"/>
            <a:ext cx="6542583" cy="29891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0" y="1196752"/>
            <a:ext cx="2831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52936"/>
            <a:ext cx="30818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 15"/>
          <p:cNvGrpSpPr/>
          <p:nvPr/>
        </p:nvGrpSpPr>
        <p:grpSpPr>
          <a:xfrm>
            <a:off x="-36512" y="836712"/>
            <a:ext cx="4680520" cy="5661248"/>
            <a:chOff x="36512" y="-6060892"/>
            <a:chExt cx="9248775" cy="11794148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2" y="1589881"/>
              <a:ext cx="9248775" cy="414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ZoneTexte 24"/>
            <p:cNvSpPr txBox="1"/>
            <p:nvPr/>
          </p:nvSpPr>
          <p:spPr>
            <a:xfrm>
              <a:off x="321090" y="-6060892"/>
              <a:ext cx="5691554" cy="70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 smtClean="0"/>
                <a:t>Courtesy</a:t>
              </a:r>
              <a:r>
                <a:rPr lang="fr-FR" sz="1600" i="1" dirty="0" smtClean="0"/>
                <a:t> J. </a:t>
              </a:r>
              <a:r>
                <a:rPr lang="fr-FR" sz="1600" i="1" dirty="0" err="1" smtClean="0"/>
                <a:t>Dudouet</a:t>
              </a:r>
              <a:endParaRPr lang="fr-FR" sz="1600" i="1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4860032" y="4509120"/>
            <a:ext cx="385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err="1" smtClean="0"/>
              <a:t>Nucleons</a:t>
            </a:r>
            <a:r>
              <a:rPr lang="fr-FR" sz="2000" dirty="0" smtClean="0"/>
              <a:t> </a:t>
            </a:r>
            <a:r>
              <a:rPr lang="fr-FR" sz="2000" dirty="0" err="1" smtClean="0"/>
              <a:t>transfer</a:t>
            </a:r>
            <a:endParaRPr lang="fr-FR" sz="2000" dirty="0" smtClean="0"/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Fusion-fission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Transfer-fission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[2015-2021]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4860032" y="597474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pic>
        <p:nvPicPr>
          <p:cNvPr id="21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-33521" y="307657"/>
            <a:ext cx="31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2015-2017 run </a:t>
            </a:r>
            <a:r>
              <a:rPr lang="en-US" sz="1400" i="1" dirty="0" smtClean="0"/>
              <a:t>VAMOS campaign</a:t>
            </a:r>
            <a:endParaRPr lang="en-US" sz="2000" i="1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6948264" y="4577352"/>
            <a:ext cx="288032" cy="1015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375950" y="4587023"/>
            <a:ext cx="176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« States </a:t>
            </a:r>
            <a:r>
              <a:rPr lang="fr-FR" i="1" dirty="0" err="1" smtClean="0">
                <a:solidFill>
                  <a:srgbClr val="FF0000"/>
                </a:solidFill>
              </a:rPr>
              <a:t>above</a:t>
            </a:r>
            <a:r>
              <a:rPr lang="fr-FR" i="1" dirty="0" smtClean="0">
                <a:solidFill>
                  <a:srgbClr val="FF0000"/>
                </a:solidFill>
              </a:rPr>
              <a:t> the 2</a:t>
            </a:r>
            <a:r>
              <a:rPr lang="fr-FR" i="1" baseline="30000" dirty="0" smtClean="0">
                <a:solidFill>
                  <a:srgbClr val="FF0000"/>
                </a:solidFill>
              </a:rPr>
              <a:t>+</a:t>
            </a:r>
            <a:r>
              <a:rPr lang="fr-FR" i="1" dirty="0" smtClean="0">
                <a:solidFill>
                  <a:srgbClr val="FF0000"/>
                </a:solidFill>
              </a:rPr>
              <a:t> are </a:t>
            </a:r>
            <a:r>
              <a:rPr lang="fr-FR" i="1" dirty="0" err="1" smtClean="0">
                <a:solidFill>
                  <a:srgbClr val="FF0000"/>
                </a:solidFill>
              </a:rPr>
              <a:t>well</a:t>
            </a:r>
            <a:r>
              <a:rPr lang="fr-FR" i="1" dirty="0" smtClean="0">
                <a:solidFill>
                  <a:srgbClr val="FF0000"/>
                </a:solidFill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</a:rPr>
              <a:t>populated</a:t>
            </a:r>
            <a:r>
              <a:rPr lang="fr-FR" i="1" dirty="0" smtClean="0">
                <a:solidFill>
                  <a:srgbClr val="FF0000"/>
                </a:solidFill>
              </a:rPr>
              <a:t> »</a:t>
            </a:r>
            <a:endParaRPr lang="fr-F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619"/>
            <a:ext cx="3095800" cy="19833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26932" y="3680037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Energy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36578" y="220016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345513" y="2757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68966" y="32537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a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-36512" y="915668"/>
            <a:ext cx="329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DIAMANT and NEDA in full digital system </a:t>
            </a:r>
            <a:r>
              <a:rPr lang="fr-FR" sz="1600" dirty="0" err="1" smtClean="0"/>
              <a:t>making</a:t>
            </a:r>
            <a:r>
              <a:rPr lang="fr-FR" sz="1600" dirty="0" smtClean="0"/>
              <a:t> use of the NUMEXO2 </a:t>
            </a:r>
            <a:r>
              <a:rPr lang="fr-FR" sz="1600" dirty="0" err="1" smtClean="0"/>
              <a:t>boards</a:t>
            </a:r>
            <a:r>
              <a:rPr lang="fr-FR" sz="1600" dirty="0" smtClean="0"/>
              <a:t> and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to AGATA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AGATA GTS system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4612145"/>
            <a:ext cx="2788428" cy="15822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040" y="4326137"/>
            <a:ext cx="1183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Time of flight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9190" y="6239952"/>
            <a:ext cx="1805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 – Neural network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13990" y="52413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00476" y="5033958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g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7718" y="55431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54 self produced NEDA detectors at forward angles and 14 NWALL detectors </a:t>
            </a:r>
            <a:r>
              <a:rPr lang="en-US" sz="1600" dirty="0" smtClean="0"/>
              <a:t> + plunger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355976" y="6054387"/>
            <a:ext cx="3830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~9%  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-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at 1.4 MeV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tracking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&gt;20%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neutron</a:t>
            </a:r>
          </a:p>
          <a:p>
            <a:r>
              <a:rPr lang="fr-FR" sz="1600" dirty="0" smtClean="0"/>
              <a:t>&gt;35%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proton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-33521" y="307657"/>
            <a:ext cx="2385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2018 run </a:t>
            </a:r>
            <a:r>
              <a:rPr lang="en-US" sz="1400" i="1" dirty="0" smtClean="0"/>
              <a:t>NEDA campaign</a:t>
            </a:r>
            <a:endParaRPr lang="en-US" sz="2000" i="1" dirty="0" smtClean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5" y="2598811"/>
            <a:ext cx="4512023" cy="300801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[2015-2021]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148064" y="2077699"/>
            <a:ext cx="3503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E. Clément et al., NIMA 855, 1-12 (</a:t>
            </a:r>
            <a:r>
              <a:rPr lang="en-US" sz="1200" dirty="0" smtClean="0">
                <a:solidFill>
                  <a:prstClr val="black"/>
                </a:solidFill>
              </a:rPr>
              <a:t>2017)</a:t>
            </a:r>
          </a:p>
          <a:p>
            <a:pPr lvl="0"/>
            <a:r>
              <a:rPr lang="en-US" sz="1200" dirty="0" smtClean="0">
                <a:solidFill>
                  <a:prstClr val="black"/>
                </a:solidFill>
              </a:rPr>
              <a:t>J. J. </a:t>
            </a:r>
            <a:r>
              <a:rPr lang="en-US" sz="1200" dirty="0" err="1" smtClean="0">
                <a:solidFill>
                  <a:prstClr val="black"/>
                </a:solidFill>
              </a:rPr>
              <a:t>Valiente-Dobon</a:t>
            </a:r>
            <a:r>
              <a:rPr lang="en-US" sz="1200" dirty="0" smtClean="0">
                <a:solidFill>
                  <a:prstClr val="black"/>
                </a:solidFill>
              </a:rPr>
              <a:t> et al, NIMA 927, 81-86 (2019)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3352896" y="1311820"/>
            <a:ext cx="648072" cy="457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139952" y="112511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×</a:t>
            </a:r>
            <a:r>
              <a:rPr lang="fr-FR" sz="1600" dirty="0" smtClean="0"/>
              <a:t>20 </a:t>
            </a:r>
            <a:r>
              <a:rPr lang="fr-FR" sz="1600" dirty="0" err="1" smtClean="0"/>
              <a:t>increase</a:t>
            </a:r>
            <a:r>
              <a:rPr lang="fr-FR" sz="1600" dirty="0" smtClean="0"/>
              <a:t> in (n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²) </a:t>
            </a:r>
            <a:r>
              <a:rPr lang="fr-FR" sz="1600" dirty="0" err="1" smtClean="0"/>
              <a:t>event</a:t>
            </a:r>
            <a:r>
              <a:rPr lang="fr-FR" sz="1600" dirty="0" smtClean="0"/>
              <a:t> rate </a:t>
            </a:r>
            <a:r>
              <a:rPr lang="fr-FR" sz="1600" dirty="0" err="1" smtClean="0"/>
              <a:t>readout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the NWALL-DIAMANT-EXOGAM system in VME-VXI.</a:t>
            </a:r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148064" y="1874251"/>
            <a:ext cx="3368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T. </a:t>
            </a:r>
            <a:r>
              <a:rPr lang="fr-FR" sz="1200" dirty="0" err="1" smtClean="0"/>
              <a:t>Huyuk</a:t>
            </a:r>
            <a:r>
              <a:rPr lang="fr-FR" sz="1200" dirty="0" smtClean="0"/>
              <a:t> et al, </a:t>
            </a:r>
            <a:r>
              <a:rPr lang="fr-FR" sz="1200" dirty="0" err="1">
                <a:solidFill>
                  <a:srgbClr val="131413"/>
                </a:solidFill>
              </a:rPr>
              <a:t>Eur</a:t>
            </a:r>
            <a:r>
              <a:rPr lang="fr-FR" sz="1200" dirty="0">
                <a:solidFill>
                  <a:srgbClr val="131413"/>
                </a:solidFill>
              </a:rPr>
              <a:t>. Phys. J. A (2016) </a:t>
            </a:r>
            <a:r>
              <a:rPr lang="fr-FR" sz="1200" b="1" dirty="0">
                <a:solidFill>
                  <a:srgbClr val="131413"/>
                </a:solidFill>
              </a:rPr>
              <a:t>52</a:t>
            </a:r>
            <a:r>
              <a:rPr lang="fr-FR" sz="1200" dirty="0">
                <a:solidFill>
                  <a:srgbClr val="131413"/>
                </a:solidFill>
              </a:rPr>
              <a:t>: 55 Page 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582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26A9877-CA9B-4583-9603-0FCC55421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091" y="3501008"/>
            <a:ext cx="4436792" cy="3168382"/>
          </a:xfrm>
          <a:prstGeom prst="rect">
            <a:avLst/>
          </a:prstGeom>
        </p:spPr>
      </p:pic>
      <p:pic>
        <p:nvPicPr>
          <p:cNvPr id="9" name="Grafik 8" descr="Ein Bild, das Windrad, Kette enthält.&#10;&#10;Automatisch generierte Beschreibung">
            <a:extLst>
              <a:ext uri="{FF2B5EF4-FFF2-40B4-BE49-F238E27FC236}">
                <a16:creationId xmlns:a16="http://schemas.microsoft.com/office/drawing/2014/main" id="{1787676D-FC1E-4BD8-A6BD-2A12A30E2C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46" y="2672522"/>
            <a:ext cx="2688736" cy="25390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6081" y="1412776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483415" y="1412776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350843" y="1836440"/>
            <a:ext cx="1152128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529134" y="1836440"/>
            <a:ext cx="630293" cy="1014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7183160" y="1859327"/>
            <a:ext cx="630293" cy="101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/>
          </p:cNvSpPr>
          <p:nvPr/>
        </p:nvSpPr>
        <p:spPr bwMode="auto">
          <a:xfrm rot="6615865">
            <a:off x="5724016" y="2682345"/>
            <a:ext cx="1655763" cy="287337"/>
          </a:xfrm>
          <a:custGeom>
            <a:avLst/>
            <a:gdLst>
              <a:gd name="T0" fmla="*/ 0 w 4962"/>
              <a:gd name="T1" fmla="*/ 265 h 530"/>
              <a:gd name="T2" fmla="*/ 454 w 4962"/>
              <a:gd name="T3" fmla="*/ 38 h 530"/>
              <a:gd name="T4" fmla="*/ 908 w 4962"/>
              <a:gd name="T5" fmla="*/ 492 h 530"/>
              <a:gd name="T6" fmla="*/ 1361 w 4962"/>
              <a:gd name="T7" fmla="*/ 38 h 530"/>
              <a:gd name="T8" fmla="*/ 1815 w 4962"/>
              <a:gd name="T9" fmla="*/ 492 h 530"/>
              <a:gd name="T10" fmla="*/ 2268 w 4962"/>
              <a:gd name="T11" fmla="*/ 38 h 530"/>
              <a:gd name="T12" fmla="*/ 2722 w 4962"/>
              <a:gd name="T13" fmla="*/ 464 h 530"/>
              <a:gd name="T14" fmla="*/ 3176 w 4962"/>
              <a:gd name="T15" fmla="*/ 38 h 530"/>
              <a:gd name="T16" fmla="*/ 3629 w 4962"/>
              <a:gd name="T17" fmla="*/ 492 h 530"/>
              <a:gd name="T18" fmla="*/ 4083 w 4962"/>
              <a:gd name="T19" fmla="*/ 38 h 530"/>
              <a:gd name="T20" fmla="*/ 4536 w 4962"/>
              <a:gd name="T21" fmla="*/ 492 h 530"/>
              <a:gd name="T22" fmla="*/ 4962 w 4962"/>
              <a:gd name="T23" fmla="*/ 265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62" h="530">
                <a:moveTo>
                  <a:pt x="0" y="265"/>
                </a:moveTo>
                <a:cubicBezTo>
                  <a:pt x="151" y="132"/>
                  <a:pt x="303" y="0"/>
                  <a:pt x="454" y="38"/>
                </a:cubicBezTo>
                <a:cubicBezTo>
                  <a:pt x="605" y="76"/>
                  <a:pt x="757" y="492"/>
                  <a:pt x="908" y="492"/>
                </a:cubicBezTo>
                <a:cubicBezTo>
                  <a:pt x="1059" y="492"/>
                  <a:pt x="1210" y="38"/>
                  <a:pt x="1361" y="38"/>
                </a:cubicBezTo>
                <a:cubicBezTo>
                  <a:pt x="1512" y="38"/>
                  <a:pt x="1664" y="492"/>
                  <a:pt x="1815" y="492"/>
                </a:cubicBezTo>
                <a:cubicBezTo>
                  <a:pt x="1966" y="492"/>
                  <a:pt x="2117" y="43"/>
                  <a:pt x="2268" y="38"/>
                </a:cubicBezTo>
                <a:cubicBezTo>
                  <a:pt x="2419" y="33"/>
                  <a:pt x="2571" y="464"/>
                  <a:pt x="2722" y="464"/>
                </a:cubicBezTo>
                <a:cubicBezTo>
                  <a:pt x="2873" y="464"/>
                  <a:pt x="3025" y="33"/>
                  <a:pt x="3176" y="38"/>
                </a:cubicBezTo>
                <a:cubicBezTo>
                  <a:pt x="3327" y="43"/>
                  <a:pt x="3478" y="492"/>
                  <a:pt x="3629" y="492"/>
                </a:cubicBezTo>
                <a:cubicBezTo>
                  <a:pt x="3780" y="492"/>
                  <a:pt x="3932" y="38"/>
                  <a:pt x="4083" y="38"/>
                </a:cubicBezTo>
                <a:cubicBezTo>
                  <a:pt x="4234" y="38"/>
                  <a:pt x="4390" y="454"/>
                  <a:pt x="4536" y="492"/>
                </a:cubicBezTo>
                <a:cubicBezTo>
                  <a:pt x="4682" y="530"/>
                  <a:pt x="4887" y="303"/>
                  <a:pt x="4962" y="265"/>
                </a:cubicBezTo>
              </a:path>
            </a:pathLst>
          </a:custGeom>
          <a:noFill/>
          <a:ln w="25400" cmpd="sng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 rot="5980206">
            <a:off x="6388359" y="2709191"/>
            <a:ext cx="1589601" cy="287337"/>
          </a:xfrm>
          <a:custGeom>
            <a:avLst/>
            <a:gdLst>
              <a:gd name="T0" fmla="*/ 0 w 4962"/>
              <a:gd name="T1" fmla="*/ 265 h 530"/>
              <a:gd name="T2" fmla="*/ 454 w 4962"/>
              <a:gd name="T3" fmla="*/ 38 h 530"/>
              <a:gd name="T4" fmla="*/ 908 w 4962"/>
              <a:gd name="T5" fmla="*/ 492 h 530"/>
              <a:gd name="T6" fmla="*/ 1361 w 4962"/>
              <a:gd name="T7" fmla="*/ 38 h 530"/>
              <a:gd name="T8" fmla="*/ 1815 w 4962"/>
              <a:gd name="T9" fmla="*/ 492 h 530"/>
              <a:gd name="T10" fmla="*/ 2268 w 4962"/>
              <a:gd name="T11" fmla="*/ 38 h 530"/>
              <a:gd name="T12" fmla="*/ 2722 w 4962"/>
              <a:gd name="T13" fmla="*/ 464 h 530"/>
              <a:gd name="T14" fmla="*/ 3176 w 4962"/>
              <a:gd name="T15" fmla="*/ 38 h 530"/>
              <a:gd name="T16" fmla="*/ 3629 w 4962"/>
              <a:gd name="T17" fmla="*/ 492 h 530"/>
              <a:gd name="T18" fmla="*/ 4083 w 4962"/>
              <a:gd name="T19" fmla="*/ 38 h 530"/>
              <a:gd name="T20" fmla="*/ 4536 w 4962"/>
              <a:gd name="T21" fmla="*/ 492 h 530"/>
              <a:gd name="T22" fmla="*/ 4962 w 4962"/>
              <a:gd name="T23" fmla="*/ 265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62" h="530">
                <a:moveTo>
                  <a:pt x="0" y="265"/>
                </a:moveTo>
                <a:cubicBezTo>
                  <a:pt x="151" y="132"/>
                  <a:pt x="303" y="0"/>
                  <a:pt x="454" y="38"/>
                </a:cubicBezTo>
                <a:cubicBezTo>
                  <a:pt x="605" y="76"/>
                  <a:pt x="757" y="492"/>
                  <a:pt x="908" y="492"/>
                </a:cubicBezTo>
                <a:cubicBezTo>
                  <a:pt x="1059" y="492"/>
                  <a:pt x="1210" y="38"/>
                  <a:pt x="1361" y="38"/>
                </a:cubicBezTo>
                <a:cubicBezTo>
                  <a:pt x="1512" y="38"/>
                  <a:pt x="1664" y="492"/>
                  <a:pt x="1815" y="492"/>
                </a:cubicBezTo>
                <a:cubicBezTo>
                  <a:pt x="1966" y="492"/>
                  <a:pt x="2117" y="43"/>
                  <a:pt x="2268" y="38"/>
                </a:cubicBezTo>
                <a:cubicBezTo>
                  <a:pt x="2419" y="33"/>
                  <a:pt x="2571" y="464"/>
                  <a:pt x="2722" y="464"/>
                </a:cubicBezTo>
                <a:cubicBezTo>
                  <a:pt x="2873" y="464"/>
                  <a:pt x="3025" y="33"/>
                  <a:pt x="3176" y="38"/>
                </a:cubicBezTo>
                <a:cubicBezTo>
                  <a:pt x="3327" y="43"/>
                  <a:pt x="3478" y="492"/>
                  <a:pt x="3629" y="492"/>
                </a:cubicBezTo>
                <a:cubicBezTo>
                  <a:pt x="3780" y="492"/>
                  <a:pt x="3932" y="38"/>
                  <a:pt x="4083" y="38"/>
                </a:cubicBezTo>
                <a:cubicBezTo>
                  <a:pt x="4234" y="38"/>
                  <a:pt x="4390" y="454"/>
                  <a:pt x="4536" y="492"/>
                </a:cubicBezTo>
                <a:cubicBezTo>
                  <a:pt x="4682" y="530"/>
                  <a:pt x="4887" y="303"/>
                  <a:pt x="4962" y="265"/>
                </a:cubicBezTo>
              </a:path>
            </a:pathLst>
          </a:custGeom>
          <a:noFill/>
          <a:ln w="25400" cmpd="sng">
            <a:solidFill>
              <a:srgbClr val="FFC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782180" y="6318612"/>
            <a:ext cx="12241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82180" y="5310500"/>
            <a:ext cx="12241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vers le bas 18"/>
          <p:cNvSpPr/>
          <p:nvPr/>
        </p:nvSpPr>
        <p:spPr>
          <a:xfrm>
            <a:off x="1178224" y="5382508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95536" y="613394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30000" dirty="0" smtClean="0"/>
              <a:t>+</a:t>
            </a:r>
            <a:endParaRPr lang="fr-FR" baseline="30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95536" y="512583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baseline="30000" dirty="0" smtClean="0"/>
              <a:t>+</a:t>
            </a:r>
            <a:endParaRPr lang="fr-FR" baseline="30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006316" y="50131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</a:t>
            </a:r>
            <a:endParaRPr lang="fr-FR" baseline="-25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168632" y="1651774"/>
            <a:ext cx="101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Velocity</a:t>
            </a:r>
            <a:r>
              <a:rPr lang="fr-FR" dirty="0" smtClean="0"/>
              <a:t> 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317509" y="1628800"/>
            <a:ext cx="7141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3" idx="0"/>
          </p:cNvCxnSpPr>
          <p:nvPr/>
        </p:nvCxnSpPr>
        <p:spPr>
          <a:xfrm>
            <a:off x="6655371" y="1412776"/>
            <a:ext cx="47357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739665" y="10910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957270" y="453816"/>
            <a:ext cx="41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Improved Doppler Correction </a:t>
            </a:r>
            <a:r>
              <a:rPr lang="en-US" i="1" dirty="0" smtClean="0">
                <a:sym typeface="Wingdings" panose="05000000000000000000" pitchFamily="2" charset="2"/>
              </a:rPr>
              <a:t>capabilities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-46220" y="935823"/>
            <a:ext cx="526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Lifetime measurements are revisited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Separation of both peaks for a larger solid angle even for small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Combined with spectrometer </a:t>
            </a:r>
            <a:r>
              <a:rPr lang="en-US" dirty="0" smtClean="0"/>
              <a:t>and </a:t>
            </a:r>
            <a:r>
              <a:rPr lang="en-US" dirty="0"/>
              <a:t>low recoil </a:t>
            </a:r>
            <a:r>
              <a:rPr lang="en-US" dirty="0" smtClean="0"/>
              <a:t>energy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Use of thinner degrader for shorter lifetime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7" descr="logoAgat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914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A9R856626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7602"/>
            <a:ext cx="4918323" cy="183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51275" y="3141663"/>
            <a:ext cx="6492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980" name="TextBox 6"/>
          <p:cNvSpPr txBox="1">
            <a:spLocks noChangeArrowheads="1"/>
          </p:cNvSpPr>
          <p:nvPr/>
        </p:nvSpPr>
        <p:spPr bwMode="auto">
          <a:xfrm>
            <a:off x="3851275" y="3346127"/>
            <a:ext cx="7413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+mn-lt"/>
              </a:rPr>
              <a:t>v × T</a:t>
            </a:r>
            <a:r>
              <a:rPr lang="en-US" sz="1200" baseline="-25000">
                <a:solidFill>
                  <a:srgbClr val="FF0000"/>
                </a:solidFill>
                <a:latin typeface="+mn-lt"/>
              </a:rPr>
              <a:t>1/2 </a:t>
            </a:r>
          </a:p>
        </p:txBody>
      </p:sp>
      <p:pic>
        <p:nvPicPr>
          <p:cNvPr id="126981" name="Picture 8" descr="Pages from Ralet_PhysRevC.95.0343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63" y="1091349"/>
            <a:ext cx="2919815" cy="35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Box 9"/>
          <p:cNvSpPr txBox="1">
            <a:spLocks noChangeArrowheads="1"/>
          </p:cNvSpPr>
          <p:nvPr/>
        </p:nvSpPr>
        <p:spPr bwMode="auto">
          <a:xfrm>
            <a:off x="6128752" y="4623990"/>
            <a:ext cx="29743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</a:rPr>
              <a:t>D.Ralet</a:t>
            </a:r>
            <a:r>
              <a:rPr lang="en-US" sz="1400" dirty="0">
                <a:latin typeface="+mn-lt"/>
              </a:rPr>
              <a:t> et </a:t>
            </a:r>
            <a:r>
              <a:rPr lang="en-US" sz="1400" dirty="0" smtClean="0">
                <a:latin typeface="+mn-lt"/>
              </a:rPr>
              <a:t>al. PR</a:t>
            </a:r>
            <a:r>
              <a:rPr lang="is-IS" sz="1400" dirty="0">
                <a:latin typeface="+mn-lt"/>
              </a:rPr>
              <a:t>C 95 (</a:t>
            </a:r>
            <a:r>
              <a:rPr lang="is-IS" sz="1400" dirty="0" smtClean="0">
                <a:latin typeface="+mn-lt"/>
              </a:rPr>
              <a:t>2017) 034320</a:t>
            </a:r>
            <a:endParaRPr lang="en-US" sz="1400" dirty="0">
              <a:latin typeface="+mn-lt"/>
            </a:endParaRPr>
          </a:p>
        </p:txBody>
      </p:sp>
      <p:sp>
        <p:nvSpPr>
          <p:cNvPr id="126983" name="TextBox 10"/>
          <p:cNvSpPr txBox="1">
            <a:spLocks noChangeArrowheads="1"/>
          </p:cNvSpPr>
          <p:nvPr/>
        </p:nvSpPr>
        <p:spPr bwMode="auto">
          <a:xfrm rot="-5400000">
            <a:off x="4980013" y="2610445"/>
            <a:ext cx="2192716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 Energy centroid shift %</a:t>
            </a:r>
          </a:p>
        </p:txBody>
      </p:sp>
      <p:pic>
        <p:nvPicPr>
          <p:cNvPr id="126984" name="Picture 11" descr="Pages from Cesar_NIM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3" y="4444760"/>
            <a:ext cx="3422551" cy="23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TextBox 12"/>
          <p:cNvSpPr txBox="1">
            <a:spLocks noChangeArrowheads="1"/>
          </p:cNvSpPr>
          <p:nvPr/>
        </p:nvSpPr>
        <p:spPr bwMode="auto">
          <a:xfrm>
            <a:off x="537197" y="4128672"/>
            <a:ext cx="166584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MC simulations</a:t>
            </a:r>
          </a:p>
        </p:txBody>
      </p:sp>
      <p:sp>
        <p:nvSpPr>
          <p:cNvPr id="126986" name="TextBox 13"/>
          <p:cNvSpPr txBox="1">
            <a:spLocks noChangeArrowheads="1"/>
          </p:cNvSpPr>
          <p:nvPr/>
        </p:nvSpPr>
        <p:spPr bwMode="auto">
          <a:xfrm>
            <a:off x="3995936" y="6431229"/>
            <a:ext cx="4283887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C. Domingo-Pardo  et al, </a:t>
            </a:r>
            <a:r>
              <a:rPr lang="en-US" sz="1600" dirty="0" smtClean="0">
                <a:latin typeface="+mn-lt"/>
              </a:rPr>
              <a:t> NIMA </a:t>
            </a:r>
            <a:r>
              <a:rPr lang="is-IS" sz="1600" dirty="0">
                <a:latin typeface="+mn-lt"/>
              </a:rPr>
              <a:t>694 (2012) 297</a:t>
            </a:r>
            <a:r>
              <a:rPr lang="en-US" sz="1600" dirty="0">
                <a:latin typeface="+mn-lt"/>
              </a:rPr>
              <a:t> </a:t>
            </a:r>
          </a:p>
        </p:txBody>
      </p:sp>
      <p:sp>
        <p:nvSpPr>
          <p:cNvPr id="126987" name="TextBox 14"/>
          <p:cNvSpPr txBox="1">
            <a:spLocks noChangeArrowheads="1"/>
          </p:cNvSpPr>
          <p:nvPr/>
        </p:nvSpPr>
        <p:spPr bwMode="auto">
          <a:xfrm>
            <a:off x="3851051" y="5230900"/>
            <a:ext cx="5148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+mn-lt"/>
              </a:rPr>
              <a:t>New </a:t>
            </a:r>
            <a:r>
              <a:rPr lang="en-US" sz="1800" dirty="0" smtClean="0">
                <a:latin typeface="+mn-lt"/>
              </a:rPr>
              <a:t>“DSAM-like” </a:t>
            </a:r>
            <a:r>
              <a:rPr lang="en-US" sz="1800" dirty="0">
                <a:latin typeface="+mn-lt"/>
              </a:rPr>
              <a:t>technique based on the position sensitivity and the Doppler correction. 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+mn-lt"/>
              </a:rPr>
              <a:t>Possible to measure down to 1 to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10 </a:t>
            </a:r>
            <a:r>
              <a:rPr lang="en-US" sz="1800" dirty="0" err="1">
                <a:latin typeface="+mn-lt"/>
              </a:rPr>
              <a:t>ps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lifetimes with relativistic RIBs.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41490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b</a:t>
            </a:r>
            <a:r>
              <a:rPr lang="en-US" dirty="0" smtClean="0"/>
              <a:t>=0.5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3685" y="108305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In-Flight Geometrical </a:t>
            </a:r>
            <a:r>
              <a:rPr lang="en-US" sz="1600" i="1" dirty="0" smtClean="0">
                <a:solidFill>
                  <a:srgbClr val="FF0000"/>
                </a:solidFill>
              </a:rPr>
              <a:t>Line-Shape</a:t>
            </a:r>
            <a:endParaRPr lang="fr-FR" sz="1600" i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57270" y="453816"/>
            <a:ext cx="41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Improved Doppler Correction </a:t>
            </a:r>
            <a:r>
              <a:rPr lang="en-US" i="1" dirty="0" smtClean="0">
                <a:sym typeface="Wingdings" panose="05000000000000000000" pitchFamily="2" charset="2"/>
              </a:rPr>
              <a:t>capabilities</a:t>
            </a:r>
          </a:p>
        </p:txBody>
      </p:sp>
      <p:pic>
        <p:nvPicPr>
          <p:cNvPr id="18" name="Picture 7" descr="logoAgat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4"/>
            <a:ext cx="683568" cy="9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91051" y="72192"/>
            <a:ext cx="2515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Tracking Arrays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81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/>
      <p:bldP spid="1269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Pages from FCrespi_LNLSTATUSREPORT2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45862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Box 9"/>
          <p:cNvSpPr txBox="1">
            <a:spLocks noChangeArrowheads="1"/>
          </p:cNvSpPr>
          <p:nvPr/>
        </p:nvSpPr>
        <p:spPr bwMode="auto">
          <a:xfrm>
            <a:off x="4589939" y="3047157"/>
            <a:ext cx="3620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n-lt"/>
              </a:rPr>
              <a:t>Ch. Stahl  et al,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PR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C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92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2015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) </a:t>
            </a:r>
            <a:r>
              <a:rPr lang="is-IS" sz="1600" dirty="0">
                <a:solidFill>
                  <a:srgbClr val="FF0000"/>
                </a:solidFill>
                <a:latin typeface="+mn-lt"/>
              </a:rPr>
              <a:t>044324 </a:t>
            </a:r>
            <a:r>
              <a:rPr lang="is-IS" sz="1600" dirty="0" smtClean="0">
                <a:solidFill>
                  <a:srgbClr val="FF0000"/>
                </a:solidFill>
                <a:latin typeface="+mn-lt"/>
              </a:rPr>
              <a:t> </a:t>
            </a:r>
            <a:endParaRPr lang="is-I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5956" name="TextBox 14"/>
          <p:cNvSpPr txBox="1">
            <a:spLocks noChangeArrowheads="1"/>
          </p:cNvSpPr>
          <p:nvPr/>
        </p:nvSpPr>
        <p:spPr bwMode="auto">
          <a:xfrm>
            <a:off x="4586288" y="1122145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800" dirty="0">
                <a:latin typeface="+mn-lt"/>
              </a:rPr>
              <a:t>The continuous-angle DSAM </a:t>
            </a:r>
            <a:r>
              <a:rPr lang="en-US" sz="1800" dirty="0" smtClean="0">
                <a:latin typeface="+mn-lt"/>
              </a:rPr>
              <a:t>represents an </a:t>
            </a:r>
            <a:r>
              <a:rPr lang="en-US" sz="1800" dirty="0">
                <a:latin typeface="+mn-lt"/>
              </a:rPr>
              <a:t>advancement of the ‘‘conventional’’ DSAM. </a:t>
            </a:r>
            <a:endParaRPr lang="en-US" sz="1800" dirty="0" smtClean="0">
              <a:latin typeface="+mn-lt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r>
              <a:rPr lang="en-US" sz="1800" dirty="0" smtClean="0">
                <a:latin typeface="+mn-lt"/>
              </a:rPr>
              <a:t>It </a:t>
            </a:r>
            <a:r>
              <a:rPr lang="en-US" sz="1800" dirty="0">
                <a:latin typeface="+mn-lt"/>
              </a:rPr>
              <a:t>extends the γ-ray </a:t>
            </a:r>
            <a:r>
              <a:rPr lang="en-US" sz="1800" dirty="0" err="1">
                <a:latin typeface="+mn-lt"/>
              </a:rPr>
              <a:t>lineshapes</a:t>
            </a:r>
            <a:r>
              <a:rPr lang="en-US" sz="1800" dirty="0">
                <a:latin typeface="+mn-lt"/>
              </a:rPr>
              <a:t> analysis as a function of γ -ray energy to a </a:t>
            </a:r>
            <a:r>
              <a:rPr lang="en-US" sz="1800" dirty="0" err="1">
                <a:latin typeface="+mn-lt"/>
              </a:rPr>
              <a:t>lineshape</a:t>
            </a:r>
            <a:r>
              <a:rPr lang="en-US" sz="1800" dirty="0">
                <a:latin typeface="+mn-lt"/>
              </a:rPr>
              <a:t> analysis as a function of both </a:t>
            </a:r>
            <a:r>
              <a:rPr lang="en-US" sz="1800" dirty="0" smtClean="0">
                <a:latin typeface="+mn-lt"/>
              </a:rPr>
              <a:t> γ-ray </a:t>
            </a:r>
            <a:r>
              <a:rPr lang="en-US" sz="1800" dirty="0">
                <a:latin typeface="+mn-lt"/>
              </a:rPr>
              <a:t>energy and polar angle of the γ-ray detection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pic>
        <p:nvPicPr>
          <p:cNvPr id="125957" name="Picture 3" descr="Pages from FCrespi_LNLSTATUSREPORT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4600"/>
            <a:ext cx="76882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Box 13"/>
          <p:cNvSpPr txBox="1">
            <a:spLocks noChangeArrowheads="1"/>
          </p:cNvSpPr>
          <p:nvPr/>
        </p:nvSpPr>
        <p:spPr bwMode="auto">
          <a:xfrm>
            <a:off x="4586288" y="3266073"/>
            <a:ext cx="3636963" cy="3381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n-lt"/>
              </a:rPr>
              <a:t>Ch. Stahl  et al, CPC 214 (2017) 174</a:t>
            </a:r>
          </a:p>
        </p:txBody>
      </p:sp>
      <p:sp>
        <p:nvSpPr>
          <p:cNvPr id="125959" name="TextBox 14"/>
          <p:cNvSpPr txBox="1">
            <a:spLocks noChangeArrowheads="1"/>
          </p:cNvSpPr>
          <p:nvPr/>
        </p:nvSpPr>
        <p:spPr bwMode="auto">
          <a:xfrm>
            <a:off x="3512836" y="243573"/>
            <a:ext cx="3547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Firstly used with the AGATA –Demonstrator at </a:t>
            </a:r>
            <a:r>
              <a:rPr lang="en-US" sz="1800" dirty="0" smtClean="0">
                <a:latin typeface="+mn-lt"/>
              </a:rPr>
              <a:t>LNL</a:t>
            </a:r>
            <a:endParaRPr lang="en-US" sz="1800" dirty="0">
              <a:latin typeface="+mn-lt"/>
            </a:endParaRPr>
          </a:p>
        </p:txBody>
      </p:sp>
      <p:sp>
        <p:nvSpPr>
          <p:cNvPr id="125960" name="TextBox 6"/>
          <p:cNvSpPr txBox="1">
            <a:spLocks noChangeArrowheads="1"/>
          </p:cNvSpPr>
          <p:nvPr/>
        </p:nvSpPr>
        <p:spPr bwMode="auto">
          <a:xfrm>
            <a:off x="3512836" y="3933825"/>
            <a:ext cx="19992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+mn-lt"/>
              </a:rPr>
              <a:t>2D</a:t>
            </a:r>
            <a:r>
              <a:rPr lang="en-US" sz="1800" dirty="0">
                <a:latin typeface="+mn-lt"/>
              </a:rPr>
              <a:t>-data fitted with </a:t>
            </a:r>
          </a:p>
          <a:p>
            <a:pPr algn="ctr" eaLnBrk="1" hangingPunct="1"/>
            <a:r>
              <a:rPr lang="en-US" sz="1800" b="1" dirty="0">
                <a:latin typeface="+mn-lt"/>
              </a:rPr>
              <a:t>2D</a:t>
            </a:r>
            <a:r>
              <a:rPr lang="en-US" sz="1800" dirty="0">
                <a:latin typeface="+mn-lt"/>
              </a:rPr>
              <a:t> fit-function </a:t>
            </a:r>
          </a:p>
        </p:txBody>
      </p:sp>
      <p:sp>
        <p:nvSpPr>
          <p:cNvPr id="125961" name="TextBox 7"/>
          <p:cNvSpPr txBox="1">
            <a:spLocks noChangeArrowheads="1"/>
          </p:cNvSpPr>
          <p:nvPr/>
        </p:nvSpPr>
        <p:spPr bwMode="auto">
          <a:xfrm>
            <a:off x="224622" y="4797425"/>
            <a:ext cx="954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baseline="30000">
                <a:solidFill>
                  <a:srgbClr val="FF0000"/>
                </a:solidFill>
                <a:latin typeface="+mn-lt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+mn-lt"/>
              </a:rPr>
              <a:t>Xe</a:t>
            </a:r>
          </a:p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+mn-lt"/>
              </a:rPr>
              <a:t>Coulex</a:t>
            </a:r>
          </a:p>
        </p:txBody>
      </p:sp>
      <p:pic>
        <p:nvPicPr>
          <p:cNvPr id="125962" name="Picture 7" descr="logoAgat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6858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64" y="73581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Continuous-Angle DSAM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3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72" descr="48769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magine 36" descr="NuclideMap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164388" y="5949950"/>
            <a:ext cx="1655762" cy="43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5650" y="765175"/>
            <a:ext cx="1584325" cy="8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0"/>
            <a:ext cx="7524750" cy="400091"/>
          </a:xfrm>
          <a:prstGeom prst="rect">
            <a:avLst/>
          </a:prstGeom>
          <a:solidFill>
            <a:srgbClr val="7030A0"/>
          </a:solidFill>
          <a:ln cmpd="tri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1" tIns="45711" rIns="91421" bIns="45711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Experiments performed in 2015-2019 at GANIL with AGATA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-32713" y="1032991"/>
            <a:ext cx="10184825" cy="5825009"/>
            <a:chOff x="-32713" y="1032991"/>
            <a:chExt cx="10184825" cy="5825009"/>
          </a:xfrm>
        </p:grpSpPr>
        <p:sp>
          <p:nvSpPr>
            <p:cNvPr id="63" name="Rectangle 62"/>
            <p:cNvSpPr/>
            <p:nvPr/>
          </p:nvSpPr>
          <p:spPr>
            <a:xfrm>
              <a:off x="5580112" y="285293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/>
                <a:t>Shape transition in the neutron-rich W isotopes</a:t>
              </a:r>
              <a:endParaRPr lang="en-US" sz="14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303948" y="6184153"/>
              <a:ext cx="5536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Lifetime measurements of excited states in neutron-rich C and O isotopes</a:t>
              </a:r>
              <a:endParaRPr lang="en-US" sz="14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36775" y="1985215"/>
              <a:ext cx="2771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Octupole correlation in </a:t>
              </a:r>
              <a:r>
                <a:rPr lang="en-US" sz="1400" baseline="30000" dirty="0" smtClean="0"/>
                <a:t>207</a:t>
              </a:r>
              <a:r>
                <a:rPr lang="en-US" sz="1400" dirty="0" smtClean="0"/>
                <a:t>Pb  </a:t>
              </a:r>
              <a:endParaRPr lang="en-US" sz="1400" dirty="0"/>
            </a:p>
          </p:txBody>
        </p:sp>
        <p:sp>
          <p:nvSpPr>
            <p:cNvPr id="67587" name="CasellaDiTesto 38"/>
            <p:cNvSpPr txBox="1">
              <a:spLocks noChangeArrowheads="1"/>
            </p:cNvSpPr>
            <p:nvPr/>
          </p:nvSpPr>
          <p:spPr bwMode="auto">
            <a:xfrm>
              <a:off x="884972" y="5569269"/>
              <a:ext cx="489198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48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Ca</a:t>
              </a:r>
            </a:p>
          </p:txBody>
        </p:sp>
        <p:sp>
          <p:nvSpPr>
            <p:cNvPr id="67588" name="CasellaDiTesto 42"/>
            <p:cNvSpPr txBox="1">
              <a:spLocks noChangeArrowheads="1"/>
            </p:cNvSpPr>
            <p:nvPr/>
          </p:nvSpPr>
          <p:spPr bwMode="auto">
            <a:xfrm>
              <a:off x="4110236" y="3979544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132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89" name="CasellaDiTesto 44"/>
            <p:cNvSpPr txBox="1">
              <a:spLocks noChangeArrowheads="1"/>
            </p:cNvSpPr>
            <p:nvPr/>
          </p:nvSpPr>
          <p:spPr bwMode="auto">
            <a:xfrm>
              <a:off x="1901660" y="4651744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68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0" name="CasellaDiTesto 48"/>
            <p:cNvSpPr txBox="1">
              <a:spLocks noChangeArrowheads="1"/>
            </p:cNvSpPr>
            <p:nvPr/>
          </p:nvSpPr>
          <p:spPr bwMode="auto">
            <a:xfrm>
              <a:off x="2771775" y="4581525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78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1" name="CasellaDiTesto 42"/>
            <p:cNvSpPr txBox="1">
              <a:spLocks noChangeArrowheads="1"/>
            </p:cNvSpPr>
            <p:nvPr/>
          </p:nvSpPr>
          <p:spPr bwMode="auto">
            <a:xfrm>
              <a:off x="2277104" y="3479322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100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92" name="CasellaDiTesto 42"/>
            <p:cNvSpPr txBox="1">
              <a:spLocks noChangeArrowheads="1"/>
            </p:cNvSpPr>
            <p:nvPr/>
          </p:nvSpPr>
          <p:spPr bwMode="auto">
            <a:xfrm>
              <a:off x="5878864" y="1572365"/>
              <a:ext cx="554922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208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Pb</a:t>
              </a:r>
            </a:p>
          </p:txBody>
        </p:sp>
        <p:sp>
          <p:nvSpPr>
            <p:cNvPr id="44" name="Étoile à 5 branches 43"/>
            <p:cNvSpPr/>
            <p:nvPr/>
          </p:nvSpPr>
          <p:spPr>
            <a:xfrm>
              <a:off x="1979613" y="5013325"/>
              <a:ext cx="288925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5867400" y="2349500"/>
              <a:ext cx="288925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Étoile à 5 branches 52"/>
            <p:cNvSpPr/>
            <p:nvPr/>
          </p:nvSpPr>
          <p:spPr>
            <a:xfrm>
              <a:off x="3779838" y="386080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Étoile à 5 branches 55"/>
            <p:cNvSpPr/>
            <p:nvPr/>
          </p:nvSpPr>
          <p:spPr>
            <a:xfrm>
              <a:off x="6372225" y="1916113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Étoile à 5 branches 57"/>
            <p:cNvSpPr/>
            <p:nvPr/>
          </p:nvSpPr>
          <p:spPr>
            <a:xfrm>
              <a:off x="503238" y="6116638"/>
              <a:ext cx="287337" cy="2159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Étoile à 5 branches 58"/>
            <p:cNvSpPr/>
            <p:nvPr/>
          </p:nvSpPr>
          <p:spPr>
            <a:xfrm>
              <a:off x="4284663" y="3357563"/>
              <a:ext cx="287337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Étoile à 5 branches 59"/>
            <p:cNvSpPr/>
            <p:nvPr/>
          </p:nvSpPr>
          <p:spPr>
            <a:xfrm>
              <a:off x="3276600" y="4221163"/>
              <a:ext cx="287338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Étoile à 5 branches 60"/>
            <p:cNvSpPr/>
            <p:nvPr/>
          </p:nvSpPr>
          <p:spPr>
            <a:xfrm>
              <a:off x="1464364" y="55692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Étoile à 5 branches 61"/>
            <p:cNvSpPr/>
            <p:nvPr/>
          </p:nvSpPr>
          <p:spPr>
            <a:xfrm>
              <a:off x="468313" y="638175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52956" y="5805556"/>
              <a:ext cx="5616624" cy="30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the shell structure in the region of neutron-rich </a:t>
              </a:r>
              <a:r>
                <a:rPr lang="en-US" sz="1400" dirty="0" err="1" smtClean="0"/>
                <a:t>Ti</a:t>
              </a:r>
              <a:r>
                <a:rPr lang="en-US" sz="1400" dirty="0" smtClean="0"/>
                <a:t> isotopes</a:t>
              </a:r>
              <a:endParaRPr lang="en-US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86262" y="521925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73,75</a:t>
              </a:r>
              <a:r>
                <a:rPr lang="en-US" sz="1400" dirty="0" smtClean="0"/>
                <a:t>Ga</a:t>
              </a:r>
              <a:endParaRPr lang="en-US" sz="14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02022" y="3569953"/>
              <a:ext cx="43559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</a:t>
              </a:r>
              <a:r>
                <a:rPr lang="en-US" sz="1400" baseline="-25000" dirty="0" smtClean="0"/>
                <a:t>13/2</a:t>
              </a:r>
              <a:r>
                <a:rPr lang="en-US" sz="1400" dirty="0" smtClean="0"/>
                <a:t> single particle state in </a:t>
              </a:r>
              <a:r>
                <a:rPr lang="en-US" sz="1400" baseline="30000" dirty="0" smtClean="0"/>
                <a:t>133</a:t>
              </a:r>
              <a:r>
                <a:rPr lang="en-US" sz="1400" dirty="0" smtClean="0"/>
                <a:t>Sn and high spin in </a:t>
              </a:r>
              <a:r>
                <a:rPr lang="en-US" sz="1400" baseline="30000" dirty="0" smtClean="0"/>
                <a:t>108</a:t>
              </a:r>
              <a:r>
                <a:rPr lang="en-US" sz="1400" dirty="0" smtClean="0"/>
                <a:t>Zr </a:t>
              </a:r>
              <a:endParaRPr lang="en-US" sz="1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3568" y="6550223"/>
              <a:ext cx="6948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The lifetime of the 7.786 MeV state in </a:t>
              </a:r>
              <a:r>
                <a:rPr lang="en-US" sz="1400" baseline="30000" dirty="0" smtClean="0"/>
                <a:t>23</a:t>
              </a:r>
              <a:r>
                <a:rPr lang="en-US" sz="1400" dirty="0" smtClean="0"/>
                <a:t>Mg as a probe for classical novae models</a:t>
              </a:r>
              <a:endParaRPr lang="en-US" sz="14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2200" y="2318042"/>
              <a:ext cx="2771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Exploration of alpha-cluster : the unique case of </a:t>
              </a:r>
              <a:r>
                <a:rPr lang="en-US" sz="1400" baseline="30000" dirty="0" smtClean="0"/>
                <a:t>212</a:t>
              </a:r>
              <a:r>
                <a:rPr lang="en-US" sz="1400" dirty="0" smtClean="0"/>
                <a:t>Po (</a:t>
              </a:r>
              <a:r>
                <a:rPr lang="en-US" sz="1400" baseline="30000" dirty="0" smtClean="0"/>
                <a:t>208</a:t>
              </a:r>
              <a:r>
                <a:rPr lang="en-US" sz="1400" dirty="0" smtClean="0"/>
                <a:t>Pb + α)</a:t>
              </a:r>
              <a:endParaRPr lang="en-US" sz="14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02116" y="3159972"/>
              <a:ext cx="41399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Transition Quadrupole Moments in </a:t>
              </a:r>
              <a:r>
                <a:rPr lang="en-US" sz="1400" baseline="30000" dirty="0" smtClean="0"/>
                <a:t>166,168</a:t>
              </a:r>
              <a:r>
                <a:rPr lang="en-US" sz="1400" dirty="0" smtClean="0"/>
                <a:t>Dy. 	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15745" y="3966666"/>
              <a:ext cx="3168623" cy="52322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Shape evolution in neutron rich fission fragments in the mass A~100 region </a:t>
              </a:r>
              <a:r>
                <a:rPr lang="en-US" sz="1400" dirty="0" smtClean="0">
                  <a:solidFill>
                    <a:srgbClr val="FF0000"/>
                  </a:solidFill>
                </a:rPr>
                <a:t>*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7988" y="5512514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64</a:t>
              </a:r>
              <a:r>
                <a:rPr lang="en-US" sz="1400" dirty="0" smtClean="0"/>
                <a:t>Fe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62421" y="488584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N=52: lifetime measurements in </a:t>
              </a:r>
              <a:r>
                <a:rPr lang="en-US" sz="1400" baseline="30000" dirty="0" smtClean="0"/>
                <a:t>83,84</a:t>
              </a:r>
              <a:r>
                <a:rPr lang="en-US" sz="1400" dirty="0" smtClean="0"/>
                <a:t>Ge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42510" y="4533084"/>
              <a:ext cx="453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Shell evolution around N=50: </a:t>
              </a:r>
              <a:r>
                <a:rPr lang="en-US" sz="1400" baseline="30000" dirty="0" smtClean="0"/>
                <a:t>81</a:t>
              </a:r>
              <a:r>
                <a:rPr lang="en-US" sz="1400" dirty="0" smtClean="0"/>
                <a:t>Ga spectroscopy</a:t>
              </a:r>
              <a:endParaRPr lang="en-US" sz="1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6464" y="2180524"/>
              <a:ext cx="3250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104,106</a:t>
              </a:r>
              <a:r>
                <a:rPr lang="en-US" sz="1400" dirty="0" smtClean="0"/>
                <a:t>Sn 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295" y="2741213"/>
              <a:ext cx="2803620" cy="52322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94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660" y="1824865"/>
              <a:ext cx="28906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Studies of excited states in </a:t>
              </a:r>
              <a:r>
                <a:rPr lang="en-US" sz="1400" baseline="30000" dirty="0" smtClean="0"/>
                <a:t>102,103</a:t>
              </a:r>
              <a:r>
                <a:rPr lang="en-US" sz="1400" dirty="0" smtClean="0"/>
                <a:t>Sn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7807" y="3277683"/>
              <a:ext cx="2163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Search for </a:t>
              </a:r>
              <a:r>
                <a:rPr lang="en-US" sz="1400" dirty="0" err="1" smtClean="0"/>
                <a:t>isoscalar</a:t>
              </a:r>
              <a:r>
                <a:rPr lang="en-US" sz="1400" dirty="0" smtClean="0"/>
                <a:t> pairing in the N=Z nucleus </a:t>
              </a:r>
              <a:r>
                <a:rPr lang="en-US" sz="1400" baseline="30000" dirty="0" smtClean="0"/>
                <a:t>88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32713" y="3862517"/>
              <a:ext cx="24079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Isospin Symmetry Breaking in the A=63,71 mirror nuclei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1383" y="1563243"/>
              <a:ext cx="3306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Octupole – Quadrupole correlation in </a:t>
              </a:r>
              <a:r>
                <a:rPr lang="en-US" sz="1400" baseline="30000" dirty="0" smtClean="0"/>
                <a:t>112</a:t>
              </a:r>
              <a:r>
                <a:rPr lang="en-US" sz="1400" dirty="0" smtClean="0"/>
                <a:t>Xe</a:t>
              </a:r>
              <a:endParaRPr lang="en-US" sz="1400" dirty="0"/>
            </a:p>
          </p:txBody>
        </p:sp>
        <p:sp>
          <p:nvSpPr>
            <p:cNvPr id="46" name="Étoile à 5 branches 45"/>
            <p:cNvSpPr/>
            <p:nvPr/>
          </p:nvSpPr>
          <p:spPr>
            <a:xfrm>
              <a:off x="1635125" y="53533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Étoile à 5 branches 46"/>
            <p:cNvSpPr/>
            <p:nvPr/>
          </p:nvSpPr>
          <p:spPr>
            <a:xfrm>
              <a:off x="2399079" y="461833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Étoile à 5 branches 53"/>
            <p:cNvSpPr/>
            <p:nvPr/>
          </p:nvSpPr>
          <p:spPr>
            <a:xfrm>
              <a:off x="2922974" y="435280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Étoile à 5 branches 56"/>
            <p:cNvSpPr/>
            <p:nvPr/>
          </p:nvSpPr>
          <p:spPr>
            <a:xfrm>
              <a:off x="2949585" y="360194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Étoile à 5 branches 64"/>
            <p:cNvSpPr/>
            <p:nvPr/>
          </p:nvSpPr>
          <p:spPr>
            <a:xfrm>
              <a:off x="2628106" y="3833485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Étoile à 5 branches 66"/>
            <p:cNvSpPr/>
            <p:nvPr/>
          </p:nvSpPr>
          <p:spPr>
            <a:xfrm>
              <a:off x="2557065" y="4056121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Étoile à 5 branches 67"/>
            <p:cNvSpPr/>
            <p:nvPr/>
          </p:nvSpPr>
          <p:spPr>
            <a:xfrm>
              <a:off x="1989767" y="436911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Étoile à 5 branches 68"/>
            <p:cNvSpPr/>
            <p:nvPr/>
          </p:nvSpPr>
          <p:spPr>
            <a:xfrm>
              <a:off x="1354353" y="4989737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Étoile à 5 branches 69"/>
            <p:cNvSpPr/>
            <p:nvPr/>
          </p:nvSpPr>
          <p:spPr>
            <a:xfrm>
              <a:off x="4047960" y="371692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65469" y="1267710"/>
              <a:ext cx="3238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Reaction mechanism : Fission of Light Hg</a:t>
              </a:r>
              <a:endParaRPr lang="en-US" sz="1400" dirty="0"/>
            </a:p>
          </p:txBody>
        </p:sp>
        <p:sp>
          <p:nvSpPr>
            <p:cNvPr id="72" name="Étoile à 5 branches 71"/>
            <p:cNvSpPr/>
            <p:nvPr/>
          </p:nvSpPr>
          <p:spPr>
            <a:xfrm>
              <a:off x="5421135" y="1980302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Étoile à 5 branches 73"/>
            <p:cNvSpPr/>
            <p:nvPr/>
          </p:nvSpPr>
          <p:spPr>
            <a:xfrm>
              <a:off x="5989175" y="1921497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2888" y="1032991"/>
              <a:ext cx="3783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Search for Double Gamma decay in </a:t>
              </a:r>
              <a:r>
                <a:rPr lang="en-US" sz="1400" baseline="30000" dirty="0" smtClean="0"/>
                <a:t>137</a:t>
              </a:r>
              <a:r>
                <a:rPr lang="en-US" sz="1400" dirty="0" smtClean="0"/>
                <a:t>Cs source</a:t>
              </a:r>
              <a:endParaRPr lang="en-US" sz="14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-4585" y="4437112"/>
            <a:ext cx="176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Resonant states in 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75" name="Étoile à 5 branches 74"/>
          <p:cNvSpPr/>
          <p:nvPr/>
        </p:nvSpPr>
        <p:spPr>
          <a:xfrm>
            <a:off x="256633" y="6138863"/>
            <a:ext cx="287337" cy="2159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1660" y="5790474"/>
            <a:ext cx="5262728" cy="363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1331639" y="6188260"/>
            <a:ext cx="5327923" cy="30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2147" y="487179"/>
            <a:ext cx="256352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24 </a:t>
            </a:r>
            <a:r>
              <a:rPr lang="fr-FR" sz="1600" b="1" dirty="0" err="1" smtClean="0">
                <a:solidFill>
                  <a:srgbClr val="FF0000"/>
                </a:solidFill>
              </a:rPr>
              <a:t>experiments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32 </a:t>
            </a:r>
            <a:r>
              <a:rPr lang="fr-FR" sz="1600" b="1" dirty="0" err="1" smtClean="0">
                <a:solidFill>
                  <a:srgbClr val="FF0000"/>
                </a:solidFill>
              </a:rPr>
              <a:t>weeks</a:t>
            </a:r>
            <a:r>
              <a:rPr lang="fr-FR" sz="1600" b="1" dirty="0" smtClean="0">
                <a:solidFill>
                  <a:srgbClr val="FF0000"/>
                </a:solidFill>
              </a:rPr>
              <a:t> of </a:t>
            </a:r>
            <a:r>
              <a:rPr lang="fr-FR" sz="1600" b="1" dirty="0" err="1" smtClean="0">
                <a:solidFill>
                  <a:srgbClr val="FF0000"/>
                </a:solidFill>
              </a:rPr>
              <a:t>beam</a:t>
            </a:r>
            <a:r>
              <a:rPr lang="fr-FR" sz="1600" b="1" dirty="0" smtClean="0">
                <a:solidFill>
                  <a:srgbClr val="FF0000"/>
                </a:solidFill>
              </a:rPr>
              <a:t> on </a:t>
            </a:r>
            <a:r>
              <a:rPr lang="fr-FR" sz="1600" b="1" dirty="0" err="1" smtClean="0">
                <a:solidFill>
                  <a:srgbClr val="FF0000"/>
                </a:solidFill>
              </a:rPr>
              <a:t>target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0.5 </a:t>
            </a:r>
            <a:r>
              <a:rPr lang="fr-FR" sz="1600" b="1" dirty="0" smtClean="0">
                <a:solidFill>
                  <a:srgbClr val="FF0000"/>
                </a:solidFill>
              </a:rPr>
              <a:t>Po of data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24793" y="3354209"/>
            <a:ext cx="1037628" cy="866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844402" y="444320"/>
            <a:ext cx="462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Exotic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nuclei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populated</a:t>
            </a:r>
            <a:r>
              <a:rPr lang="fr-FR" sz="1400" dirty="0" smtClean="0">
                <a:solidFill>
                  <a:srgbClr val="FF0000"/>
                </a:solidFill>
              </a:rPr>
              <a:t> by </a:t>
            </a:r>
            <a:r>
              <a:rPr lang="fr-FR" sz="1400" dirty="0" err="1" smtClean="0">
                <a:solidFill>
                  <a:srgbClr val="FF0000"/>
                </a:solidFill>
              </a:rPr>
              <a:t>heavy</a:t>
            </a:r>
            <a:r>
              <a:rPr lang="fr-FR" sz="1400" dirty="0" smtClean="0">
                <a:solidFill>
                  <a:srgbClr val="FF0000"/>
                </a:solidFill>
              </a:rPr>
              <a:t>-ions collisions at the Coulomb </a:t>
            </a:r>
            <a:r>
              <a:rPr lang="fr-FR" sz="1400" dirty="0" err="1" smtClean="0">
                <a:solidFill>
                  <a:srgbClr val="FF0000"/>
                </a:solidFill>
              </a:rPr>
              <a:t>barrier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ANSARI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2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DE7618-A9C0-45C0-AB70-4D2779236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0098" y="764704"/>
            <a:ext cx="4856977" cy="5665080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148064" y="1135951"/>
            <a:ext cx="3563888" cy="1788991"/>
            <a:chOff x="1425474" y="1597239"/>
            <a:chExt cx="6041034" cy="111168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A2A9B6B3-BD36-4323-B590-CB1F92EF9873}"/>
                </a:ext>
              </a:extLst>
            </p:cNvPr>
            <p:cNvSpPr/>
            <p:nvPr/>
          </p:nvSpPr>
          <p:spPr>
            <a:xfrm>
              <a:off x="1425475" y="1809836"/>
              <a:ext cx="5954837" cy="899084"/>
            </a:xfrm>
            <a:prstGeom prst="roundRect">
              <a:avLst/>
            </a:prstGeom>
            <a:solidFill>
              <a:srgbClr val="EFDFD5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00EA8046-49DC-4133-9337-278E0B4E050E}"/>
                </a:ext>
              </a:extLst>
            </p:cNvPr>
            <p:cNvSpPr txBox="1">
              <a:spLocks/>
            </p:cNvSpPr>
            <p:nvPr/>
          </p:nvSpPr>
          <p:spPr>
            <a:xfrm>
              <a:off x="1425474" y="1912806"/>
              <a:ext cx="6041034" cy="634790"/>
            </a:xfrm>
            <a:prstGeom prst="rect">
              <a:avLst/>
            </a:prstGeom>
          </p:spPr>
          <p:txBody>
            <a:bodyPr/>
            <a:lstStyle>
              <a:lvl1pPr marL="268288" indent="-2682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457A93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Phase transition from predominant collective structures in </a:t>
              </a:r>
              <a:r>
                <a:rPr lang="en-US" sz="1400" baseline="300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58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Fe to a neutron subshell closure towards </a:t>
              </a:r>
              <a:r>
                <a:rPr lang="en-US" sz="1400" baseline="300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52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</a:t>
              </a:r>
            </a:p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Staggering of the B(E2) values in the </a:t>
              </a:r>
              <a:r>
                <a:rPr lang="en-US" sz="140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Ti</a:t>
              </a:r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isotopes</a:t>
              </a:r>
            </a:p>
            <a:p>
              <a:pPr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2CECF733-1A58-4F14-BFAC-28452FDE1EBC}"/>
                </a:ext>
              </a:extLst>
            </p:cNvPr>
            <p:cNvSpPr/>
            <p:nvPr/>
          </p:nvSpPr>
          <p:spPr>
            <a:xfrm>
              <a:off x="2992348" y="1627169"/>
              <a:ext cx="3135507" cy="233531"/>
            </a:xfrm>
            <a:prstGeom prst="roundRect">
              <a:avLst/>
            </a:prstGeom>
            <a:solidFill>
              <a:srgbClr val="C00000"/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48FB3EB-ACE7-4B8C-8F0B-667D17214418}"/>
                </a:ext>
              </a:extLst>
            </p:cNvPr>
            <p:cNvSpPr txBox="1"/>
            <p:nvPr/>
          </p:nvSpPr>
          <p:spPr>
            <a:xfrm>
              <a:off x="3110567" y="1597239"/>
              <a:ext cx="2899069" cy="3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chemeClr val="bg1"/>
                  </a:solidFill>
                </a:rPr>
                <a:t>Subshell closure at N=32?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E61CE93-783E-4E8A-B5AA-74A9476D804B}"/>
              </a:ext>
            </a:extLst>
          </p:cNvPr>
          <p:cNvSpPr/>
          <p:nvPr/>
        </p:nvSpPr>
        <p:spPr>
          <a:xfrm flipV="1">
            <a:off x="2374799" y="5013176"/>
            <a:ext cx="279401" cy="2672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8E86F4-9167-4495-95AA-5442EAAE7E5B}"/>
              </a:ext>
            </a:extLst>
          </p:cNvPr>
          <p:cNvSpPr txBox="1"/>
          <p:nvPr/>
        </p:nvSpPr>
        <p:spPr>
          <a:xfrm>
            <a:off x="3419872" y="6146313"/>
            <a:ext cx="158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K.-H. </a:t>
            </a:r>
            <a:r>
              <a:rPr lang="en-US" sz="900" dirty="0" err="1" smtClean="0">
                <a:latin typeface="+mj-lt"/>
              </a:rPr>
              <a:t>Speidel</a:t>
            </a:r>
            <a:r>
              <a:rPr lang="en-US" sz="900" dirty="0" smtClean="0">
                <a:latin typeface="+mj-lt"/>
              </a:rPr>
              <a:t> </a:t>
            </a:r>
            <a:r>
              <a:rPr lang="en-US" sz="900" i="1" dirty="0" smtClean="0">
                <a:latin typeface="+mj-lt"/>
              </a:rPr>
              <a:t>et al. </a:t>
            </a:r>
            <a:r>
              <a:rPr lang="en-US" sz="900" dirty="0" smtClean="0">
                <a:latin typeface="+mj-lt"/>
              </a:rPr>
              <a:t>Phys. Lett. B </a:t>
            </a:r>
            <a:r>
              <a:rPr lang="en-US" sz="900" b="1" dirty="0" smtClean="0">
                <a:latin typeface="+mj-lt"/>
              </a:rPr>
              <a:t>633</a:t>
            </a:r>
            <a:r>
              <a:rPr lang="en-US" sz="900" dirty="0" smtClean="0">
                <a:latin typeface="+mj-lt"/>
              </a:rPr>
              <a:t>, 219 (2006). </a:t>
            </a:r>
            <a:endParaRPr lang="en-US" sz="900" dirty="0">
              <a:latin typeface="+mj-lt"/>
            </a:endParaRPr>
          </a:p>
        </p:txBody>
      </p:sp>
      <p:sp>
        <p:nvSpPr>
          <p:cNvPr id="14" name="Rechteck: abgerundete Ecken 12">
            <a:extLst>
              <a:ext uri="{FF2B5EF4-FFF2-40B4-BE49-F238E27FC236}">
                <a16:creationId xmlns:a16="http://schemas.microsoft.com/office/drawing/2014/main" id="{66C3E862-DF67-4B0A-8CE8-809AB299AC51}"/>
              </a:ext>
            </a:extLst>
          </p:cNvPr>
          <p:cNvSpPr/>
          <p:nvPr/>
        </p:nvSpPr>
        <p:spPr>
          <a:xfrm>
            <a:off x="5148064" y="3091235"/>
            <a:ext cx="3513037" cy="1754621"/>
          </a:xfrm>
          <a:prstGeom prst="roundRect">
            <a:avLst/>
          </a:prstGeom>
          <a:solidFill>
            <a:srgbClr val="EFDFD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90B90C4-529D-4925-9CFE-F90AB87D6F33}"/>
              </a:ext>
            </a:extLst>
          </p:cNvPr>
          <p:cNvSpPr txBox="1">
            <a:spLocks/>
          </p:cNvSpPr>
          <p:nvPr/>
        </p:nvSpPr>
        <p:spPr>
          <a:xfrm>
            <a:off x="5148064" y="3189129"/>
            <a:ext cx="3477337" cy="237626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7A9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Subshell closure at N=32 for higher spins in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Ti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 are the consequences for the evolution in neighboring nuclei ?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How Shell Model calculations reproduce these systematics ? 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955572" y="980728"/>
            <a:ext cx="0" cy="4896544"/>
          </a:xfrm>
          <a:prstGeom prst="line">
            <a:avLst/>
          </a:prstGeom>
          <a:ln w="28575">
            <a:solidFill>
              <a:srgbClr val="FF33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èche vers le bas 6"/>
          <p:cNvSpPr/>
          <p:nvPr/>
        </p:nvSpPr>
        <p:spPr>
          <a:xfrm>
            <a:off x="6730154" y="4954805"/>
            <a:ext cx="504056" cy="771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486106" y="5770196"/>
            <a:ext cx="317499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B(E2) measurement in 2</a:t>
            </a:r>
            <a:r>
              <a:rPr lang="en-US" baseline="30000" dirty="0" smtClean="0"/>
              <a:t>+</a:t>
            </a:r>
            <a:r>
              <a:rPr lang="en-US" dirty="0" smtClean="0"/>
              <a:t>, 4</a:t>
            </a:r>
            <a:r>
              <a:rPr lang="en-US" baseline="30000" dirty="0" smtClean="0"/>
              <a:t>+</a:t>
            </a:r>
            <a:r>
              <a:rPr lang="en-US" dirty="0" smtClean="0"/>
              <a:t>, 6</a:t>
            </a:r>
            <a:r>
              <a:rPr lang="en-US" baseline="30000" dirty="0" smtClean="0"/>
              <a:t>+</a:t>
            </a:r>
            <a:r>
              <a:rPr lang="en-US" dirty="0" smtClean="0"/>
              <a:t> states from their lifetime</a:t>
            </a:r>
            <a:endParaRPr lang="en-US" dirty="0"/>
          </a:p>
        </p:txBody>
      </p:sp>
      <p:pic>
        <p:nvPicPr>
          <p:cNvPr id="19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Goldkuhle</a:t>
            </a:r>
            <a:r>
              <a:rPr lang="en-US" dirty="0" smtClean="0"/>
              <a:t> (IKP) et al,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B749DA-2D5D-4262-98C0-B6AD25C60F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" y="2699385"/>
            <a:ext cx="5209180" cy="3753951"/>
          </a:xfrm>
          <a:prstGeom prst="rect">
            <a:avLst/>
          </a:prstGeom>
        </p:spPr>
      </p:pic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A3BBC8BD-4D28-41DD-8948-01DE41A9A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73" y="1268760"/>
            <a:ext cx="3023487" cy="5256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281742"/>
                <a:ext cx="6156176" cy="1232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de-DE" dirty="0"/>
                  <a:t>Reaction: Multi-</a:t>
                </a:r>
                <a:r>
                  <a:rPr lang="de-DE" dirty="0" err="1"/>
                  <a:t>nucleon</a:t>
                </a:r>
                <a:r>
                  <a:rPr lang="de-DE" dirty="0"/>
                  <a:t> </a:t>
                </a:r>
                <a:r>
                  <a:rPr lang="de-DE" dirty="0" err="1"/>
                  <a:t>transfer</a:t>
                </a:r>
                <a:r>
                  <a:rPr lang="de-DE" dirty="0"/>
                  <a:t> </a:t>
                </a:r>
                <a:r>
                  <a:rPr lang="de-DE" dirty="0" err="1" smtClean="0"/>
                  <a:t>reaction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Ti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238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xx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Pre>
                              <m:sPre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46−56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Ti</m:t>
                                </m:r>
                              </m:e>
                            </m:sPre>
                          </m:e>
                        </m:sPre>
                      </m:e>
                    </m:sPre>
                  </m:oMath>
                </a14:m>
                <a:endParaRPr lang="de-DE" dirty="0"/>
              </a:p>
              <a:p>
                <a:pPr lvl="1">
                  <a:buClr>
                    <a:srgbClr val="C00000"/>
                  </a:buClr>
                </a:pPr>
                <a:r>
                  <a:rPr lang="de-DE" sz="1400" dirty="0"/>
                  <a:t>	</a:t>
                </a:r>
                <a:endParaRPr lang="fr-FR" dirty="0" smtClean="0"/>
              </a:p>
              <a:p>
                <a:pPr lvl="1">
                  <a:buClr>
                    <a:srgbClr val="C00000"/>
                  </a:buClr>
                </a:pPr>
                <a:r>
                  <a:rPr lang="de-DE" dirty="0" smtClean="0"/>
                  <a:t>Target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Ti</m:t>
                        </m:r>
                      </m:e>
                    </m:sPre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@ 1,2mg/cm² </a:t>
                </a:r>
                <a:r>
                  <a:rPr lang="de-DE" dirty="0" err="1">
                    <a:ea typeface="CMU Sans Serif" panose="02000603000000000000" pitchFamily="2" charset="0"/>
                    <a:cs typeface="CMU Sans Serif" panose="02000603000000000000" pitchFamily="2" charset="0"/>
                  </a:rPr>
                  <a:t>with</a:t>
                </a:r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Cu</m:t>
                        </m:r>
                      </m:e>
                    </m:sPre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</a:t>
                </a:r>
                <a:r>
                  <a:rPr lang="de-DE" dirty="0" smtClean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 backing</a:t>
                </a:r>
                <a:endParaRPr lang="de-DE" dirty="0"/>
              </a:p>
              <a:p>
                <a:pPr lvl="1" algn="just">
                  <a:buClr>
                    <a:srgbClr val="C00000"/>
                  </a:buClr>
                </a:pPr>
                <a:r>
                  <a:rPr lang="de-DE" dirty="0" err="1"/>
                  <a:t>Degrader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Mg</m:t>
                        </m:r>
                      </m:e>
                    </m:sPre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MU Sans Serif" panose="02000603000000000000" pitchFamily="2" charset="0"/>
                    <a:cs typeface="CMU Sans Serif" panose="02000603000000000000" pitchFamily="2" charset="0"/>
                  </a:rPr>
                  <a:t>@ 3,1 mg/cm²</a:t>
                </a:r>
                <a:endParaRPr lang="de-DE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1742"/>
                <a:ext cx="6156176" cy="1232838"/>
              </a:xfrm>
              <a:prstGeom prst="rect">
                <a:avLst/>
              </a:prstGeom>
              <a:blipFill>
                <a:blip r:embed="rId4"/>
                <a:stretch>
                  <a:fillRect l="-594" t="-495" b="-64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297303" y="647505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A. </a:t>
            </a:r>
            <a:r>
              <a:rPr lang="fr-FR" dirty="0" err="1" smtClean="0"/>
              <a:t>Goldkuhle</a:t>
            </a:r>
            <a:r>
              <a:rPr lang="fr-FR" dirty="0" smtClean="0"/>
              <a:t> (IKP) et al, in </a:t>
            </a:r>
            <a:r>
              <a:rPr lang="fr-FR" dirty="0" err="1" smtClean="0"/>
              <a:t>preparation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GANIL</Template>
  <TotalTime>99246</TotalTime>
  <Words>4373</Words>
  <Application>Microsoft Office PowerPoint</Application>
  <PresentationFormat>Affichage à l'écran (4:3)</PresentationFormat>
  <Paragraphs>683</Paragraphs>
  <Slides>48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69" baseType="lpstr">
      <vt:lpstr>ＭＳ Ｐゴシック</vt:lpstr>
      <vt:lpstr>Arial</vt:lpstr>
      <vt:lpstr>Arial Unicode MS</vt:lpstr>
      <vt:lpstr>Calibri</vt:lpstr>
      <vt:lpstr>Cambria Math</vt:lpstr>
      <vt:lpstr>Candara</vt:lpstr>
      <vt:lpstr>CMR12</vt:lpstr>
      <vt:lpstr>CMU Sans Serif</vt:lpstr>
      <vt:lpstr>Courier New</vt:lpstr>
      <vt:lpstr>Garamond</vt:lpstr>
      <vt:lpstr>Helvetica</vt:lpstr>
      <vt:lpstr>Open Sans</vt:lpstr>
      <vt:lpstr>PT Sans Narrow</vt:lpstr>
      <vt:lpstr>Script MT Bold</vt:lpstr>
      <vt:lpstr>Symbol</vt:lpstr>
      <vt:lpstr>Times New Roman</vt:lpstr>
      <vt:lpstr>Wingdings</vt:lpstr>
      <vt:lpstr>GANIL</vt:lpstr>
      <vt:lpstr>1_GANIL</vt:lpstr>
      <vt:lpstr>Worksheet</vt:lpstr>
      <vt:lpstr>Graphique</vt:lpstr>
      <vt:lpstr>Présentation PowerPoint</vt:lpstr>
      <vt:lpstr>Présentation PowerPoint</vt:lpstr>
      <vt:lpstr>The AGATA project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81Ga – Three valence protons coupled to  N = 50 neutron-core excitations</vt:lpstr>
      <vt:lpstr>81Ga – Three valence protons coupled to  N = 50 neutron-core excitations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Clement Emmanuel</dc:creator>
  <cp:lastModifiedBy>Clement Emmanuel</cp:lastModifiedBy>
  <cp:revision>518</cp:revision>
  <dcterms:created xsi:type="dcterms:W3CDTF">2015-09-14T13:22:05Z</dcterms:created>
  <dcterms:modified xsi:type="dcterms:W3CDTF">2019-07-18T12:36:14Z</dcterms:modified>
</cp:coreProperties>
</file>