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  <p:sldMasterId id="2147483674" r:id="rId2"/>
  </p:sldMasterIdLst>
  <p:notesMasterIdLst>
    <p:notesMasterId r:id="rId27"/>
  </p:notesMasterIdLst>
  <p:sldIdLst>
    <p:sldId id="810" r:id="rId3"/>
    <p:sldId id="682" r:id="rId4"/>
    <p:sldId id="604" r:id="rId5"/>
    <p:sldId id="619" r:id="rId6"/>
    <p:sldId id="813" r:id="rId7"/>
    <p:sldId id="820" r:id="rId8"/>
    <p:sldId id="819" r:id="rId9"/>
    <p:sldId id="822" r:id="rId10"/>
    <p:sldId id="881" r:id="rId11"/>
    <p:sldId id="824" r:id="rId12"/>
    <p:sldId id="828" r:id="rId13"/>
    <p:sldId id="477" r:id="rId14"/>
    <p:sldId id="492" r:id="rId15"/>
    <p:sldId id="478" r:id="rId16"/>
    <p:sldId id="479" r:id="rId17"/>
    <p:sldId id="814" r:id="rId18"/>
    <p:sldId id="600" r:id="rId19"/>
    <p:sldId id="851" r:id="rId20"/>
    <p:sldId id="460" r:id="rId21"/>
    <p:sldId id="493" r:id="rId22"/>
    <p:sldId id="816" r:id="rId23"/>
    <p:sldId id="817" r:id="rId24"/>
    <p:sldId id="885" r:id="rId25"/>
    <p:sldId id="882" r:id="rId26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DFF7A"/>
    <a:srgbClr val="2DDF5C"/>
    <a:srgbClr val="FF9933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3837" autoAdjust="0"/>
  </p:normalViewPr>
  <p:slideViewPr>
    <p:cSldViewPr>
      <p:cViewPr varScale="1">
        <p:scale>
          <a:sx n="111" d="100"/>
          <a:sy n="111" d="100"/>
        </p:scale>
        <p:origin x="-161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74430C-FF96-4DB3-A273-16683A3DD8F5}" type="datetimeFigureOut">
              <a:rPr lang="fr-FR" smtClean="0"/>
              <a:pPr/>
              <a:t>20/09/2018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EB5E5D-F609-4B8A-A4DB-FC533DAA646E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129680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EB5E5D-F609-4B8A-A4DB-FC533DAA646E}" type="slidenum">
              <a:rPr lang="fr-FR" smtClean="0"/>
              <a:pPr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122575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EB5E5D-F609-4B8A-A4DB-FC533DAA646E}" type="slidenum">
              <a:rPr lang="fr-FR" smtClean="0"/>
              <a:pPr/>
              <a:t>3</a:t>
            </a:fld>
            <a:endParaRPr lang="fr-F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Indeed, the energy of the lowest 2+ and 4+ states are quite similar for 70</a:t>
            </a:r>
            <a:r>
              <a:rPr lang="en-US" i="1" dirty="0" smtClean="0"/>
              <a:t>􀀀76Ni isotopes</a:t>
            </a:r>
            <a:r>
              <a:rPr lang="en-US" i="1" baseline="0" dirty="0" smtClean="0"/>
              <a:t> </a:t>
            </a:r>
            <a:r>
              <a:rPr lang="en-US" dirty="0" smtClean="0"/>
              <a:t>to those in 92Mo,94Ru,96Pd and 98Cd. 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EB5E5D-F609-4B8A-A4DB-FC533DAA646E}" type="slidenum">
              <a:rPr lang="fr-FR" smtClean="0"/>
              <a:pPr/>
              <a:t>19</a:t>
            </a:fld>
            <a:endParaRPr lang="fr-F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EB5E5D-F609-4B8A-A4DB-FC533DAA646E}" type="slidenum">
              <a:rPr lang="fr-FR" smtClean="0"/>
              <a:pPr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468823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Espace réservé de l'image des diapositives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68610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68611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49D2F90B-5C73-F548-BB1C-7CAABFE364E8}" type="slidenum">
              <a:rPr lang="fr-FR" sz="1200">
                <a:solidFill>
                  <a:prstClr val="black"/>
                </a:solidFill>
              </a:rPr>
              <a:pPr eaLnBrk="1" hangingPunct="1"/>
              <a:t>23</a:t>
            </a:fld>
            <a:endParaRPr lang="fr-FR" sz="1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56774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sz="1200" dirty="0" smtClean="0"/>
              <a:t>4 </a:t>
            </a:r>
            <a:r>
              <a:rPr lang="fr-FR" sz="1200" dirty="0" err="1" smtClean="0"/>
              <a:t>Papers</a:t>
            </a:r>
            <a:r>
              <a:rPr lang="fr-FR" sz="1200" dirty="0" smtClean="0"/>
              <a:t> </a:t>
            </a:r>
            <a:r>
              <a:rPr lang="fr-FR" sz="1200" dirty="0" err="1" smtClean="0"/>
              <a:t>published</a:t>
            </a:r>
            <a:r>
              <a:rPr lang="fr-FR" sz="1200" dirty="0" smtClean="0"/>
              <a:t> (Kim, </a:t>
            </a:r>
            <a:r>
              <a:rPr lang="fr-FR" sz="1200" dirty="0" err="1" smtClean="0"/>
              <a:t>Dudouet</a:t>
            </a:r>
            <a:r>
              <a:rPr lang="fr-FR" sz="1200" dirty="0" smtClean="0"/>
              <a:t>,</a:t>
            </a:r>
            <a:r>
              <a:rPr lang="fr-FR" sz="1200" baseline="0" dirty="0" smtClean="0"/>
              <a:t> </a:t>
            </a:r>
            <a:r>
              <a:rPr lang="da-DK" dirty="0" smtClean="0"/>
              <a:t>Klintefjord , Clément)</a:t>
            </a:r>
          </a:p>
          <a:p>
            <a:r>
              <a:rPr lang="da-DK" sz="1200" dirty="0" smtClean="0"/>
              <a:t>1 submitted (Delafosse)</a:t>
            </a:r>
            <a:endParaRPr lang="fr-FR" sz="1200" dirty="0" smtClean="0"/>
          </a:p>
          <a:p>
            <a:r>
              <a:rPr lang="fr-FR" sz="1200" dirty="0" smtClean="0"/>
              <a:t>4 in </a:t>
            </a:r>
            <a:r>
              <a:rPr lang="fr-FR" sz="1200" dirty="0" err="1" smtClean="0"/>
              <a:t>Preparation</a:t>
            </a:r>
            <a:r>
              <a:rPr lang="fr-FR" sz="1200" dirty="0" smtClean="0"/>
              <a:t> ( Damian, </a:t>
            </a:r>
            <a:r>
              <a:rPr lang="fr-FR" sz="1200" dirty="0" err="1" smtClean="0"/>
              <a:t>Siliciano</a:t>
            </a:r>
            <a:r>
              <a:rPr lang="fr-FR" sz="1200" dirty="0" smtClean="0"/>
              <a:t>, Duduouet2, Perez)</a:t>
            </a:r>
          </a:p>
          <a:p>
            <a:r>
              <a:rPr lang="fr-FR" sz="1200" dirty="0" smtClean="0"/>
              <a:t>2 </a:t>
            </a:r>
            <a:r>
              <a:rPr lang="fr-FR" sz="1200" dirty="0" err="1" smtClean="0"/>
              <a:t>Technical</a:t>
            </a:r>
            <a:r>
              <a:rPr lang="fr-FR" sz="1200" dirty="0" smtClean="0"/>
              <a:t> in </a:t>
            </a:r>
            <a:r>
              <a:rPr lang="fr-FR" sz="1200" dirty="0" err="1" smtClean="0"/>
              <a:t>Preparation</a:t>
            </a:r>
            <a:r>
              <a:rPr lang="fr-FR" sz="1200" dirty="0" smtClean="0"/>
              <a:t> (Li, </a:t>
            </a:r>
            <a:r>
              <a:rPr lang="fr-FR" sz="1200" dirty="0" err="1" smtClean="0"/>
              <a:t>Michelagnoli</a:t>
            </a:r>
            <a:r>
              <a:rPr lang="fr-FR" sz="1200" dirty="0" smtClean="0"/>
              <a:t>)</a:t>
            </a:r>
          </a:p>
          <a:p>
            <a:r>
              <a:rPr lang="fr-FR" sz="1200" dirty="0" smtClean="0"/>
              <a:t>(2016 - </a:t>
            </a:r>
            <a:r>
              <a:rPr lang="fr-FR" sz="1200" dirty="0" err="1" smtClean="0"/>
              <a:t>Alina</a:t>
            </a:r>
            <a:r>
              <a:rPr lang="fr-FR" sz="1200" dirty="0" smtClean="0"/>
              <a:t>,</a:t>
            </a:r>
            <a:r>
              <a:rPr lang="fr-FR" sz="1200" baseline="0" dirty="0" smtClean="0"/>
              <a:t> </a:t>
            </a:r>
            <a:r>
              <a:rPr lang="fr-FR" sz="1200" baseline="0" dirty="0" err="1" smtClean="0"/>
              <a:t>Celikovic</a:t>
            </a:r>
            <a:r>
              <a:rPr lang="fr-FR" sz="1200" baseline="0" dirty="0" smtClean="0"/>
              <a:t>, </a:t>
            </a:r>
            <a:r>
              <a:rPr lang="fr-FR" sz="1200" baseline="0" dirty="0" err="1" smtClean="0"/>
              <a:t>Navin</a:t>
            </a:r>
            <a:r>
              <a:rPr lang="fr-FR" sz="1200" baseline="0" dirty="0" smtClean="0"/>
              <a:t>, </a:t>
            </a:r>
            <a:r>
              <a:rPr lang="fr-FR" sz="1200" baseline="0" dirty="0" err="1" smtClean="0"/>
              <a:t>Michelagnoli</a:t>
            </a:r>
            <a:r>
              <a:rPr lang="fr-FR" sz="1200" baseline="0" dirty="0" smtClean="0"/>
              <a:t>)(2017 – </a:t>
            </a:r>
            <a:r>
              <a:rPr lang="fr-FR" sz="1200" baseline="0" dirty="0" err="1" smtClean="0"/>
              <a:t>Jungclauss</a:t>
            </a:r>
            <a:r>
              <a:rPr lang="fr-FR" sz="1200" baseline="0" dirty="0" smtClean="0"/>
              <a:t>,, John, </a:t>
            </a:r>
            <a:r>
              <a:rPr lang="fr-FR" sz="1200" baseline="0" dirty="0" err="1" smtClean="0"/>
              <a:t>Korten</a:t>
            </a:r>
            <a:r>
              <a:rPr lang="fr-FR" sz="1200" baseline="0" dirty="0" smtClean="0"/>
              <a:t>, Leoni, </a:t>
            </a:r>
            <a:r>
              <a:rPr lang="fr-FR" sz="1200" baseline="0" dirty="0" err="1" smtClean="0"/>
              <a:t>Camaano</a:t>
            </a:r>
            <a:r>
              <a:rPr lang="fr-FR" sz="1200" baseline="0" dirty="0" smtClean="0"/>
              <a:t>, Schmitt ) (2018 – </a:t>
            </a:r>
            <a:r>
              <a:rPr lang="fr-FR" sz="1200" baseline="0" dirty="0" err="1" smtClean="0"/>
              <a:t>Lenzi</a:t>
            </a:r>
            <a:r>
              <a:rPr lang="fr-FR" sz="1200" baseline="0" dirty="0" smtClean="0"/>
              <a:t>, </a:t>
            </a:r>
            <a:r>
              <a:rPr lang="fr-FR" sz="1200" baseline="0" dirty="0" err="1" smtClean="0"/>
              <a:t>Nyberg</a:t>
            </a:r>
            <a:r>
              <a:rPr lang="fr-FR" sz="1200" baseline="0" dirty="0" smtClean="0"/>
              <a:t>, </a:t>
            </a:r>
            <a:r>
              <a:rPr lang="fr-FR" sz="1200" baseline="0" dirty="0" err="1" smtClean="0"/>
              <a:t>Cederwall</a:t>
            </a:r>
            <a:r>
              <a:rPr lang="fr-FR" sz="1200" baseline="0" dirty="0" smtClean="0"/>
              <a:t>, </a:t>
            </a:r>
            <a:r>
              <a:rPr lang="fr-FR" sz="1200" baseline="0" dirty="0" err="1" smtClean="0"/>
              <a:t>Boso</a:t>
            </a:r>
            <a:r>
              <a:rPr lang="fr-FR" sz="1200" baseline="0" dirty="0" smtClean="0"/>
              <a:t>, Clement)</a:t>
            </a:r>
          </a:p>
          <a:p>
            <a:r>
              <a:rPr lang="fr-FR" sz="1200" baseline="0" dirty="0" err="1" smtClean="0"/>
              <a:t>PhD</a:t>
            </a:r>
            <a:r>
              <a:rPr lang="fr-FR" sz="1200" baseline="0" dirty="0" smtClean="0"/>
              <a:t> (</a:t>
            </a:r>
            <a:r>
              <a:rPr lang="fr-FR" sz="1200" baseline="0" dirty="0" err="1" smtClean="0"/>
              <a:t>Klintefjord</a:t>
            </a:r>
            <a:r>
              <a:rPr lang="fr-FR" sz="1200" baseline="0" dirty="0" smtClean="0"/>
              <a:t>*, Delafosse, </a:t>
            </a:r>
            <a:r>
              <a:rPr lang="fr-FR" sz="1200" baseline="0" dirty="0" err="1" smtClean="0"/>
              <a:t>Siciliano</a:t>
            </a:r>
            <a:r>
              <a:rPr lang="fr-FR" sz="1200" baseline="0" dirty="0" smtClean="0"/>
              <a:t>*, Perez*, </a:t>
            </a:r>
            <a:r>
              <a:rPr lang="fr-FR" sz="1200" baseline="0" dirty="0" err="1" smtClean="0"/>
              <a:t>Alina</a:t>
            </a:r>
            <a:r>
              <a:rPr lang="fr-FR" sz="1200" baseline="0" dirty="0" smtClean="0"/>
              <a:t>, </a:t>
            </a:r>
            <a:r>
              <a:rPr lang="fr-FR" sz="1200" baseline="0" dirty="0" err="1" smtClean="0"/>
              <a:t>Celikovic’student</a:t>
            </a:r>
            <a:r>
              <a:rPr lang="fr-FR" sz="1200" baseline="0" dirty="0" smtClean="0"/>
              <a:t>, Alvaro, Dupont, Saba)</a:t>
            </a:r>
            <a:endParaRPr lang="fr-FR" sz="1200" dirty="0" smtClean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EB5E5D-F609-4B8A-A4DB-FC533DAA646E}" type="slidenum">
              <a:rPr lang="fr-FR" smtClean="0"/>
              <a:pPr/>
              <a:t>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082087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20/09/2018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‹#›</a:t>
            </a:fld>
            <a:endParaRPr lang="fr-B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20/09/2018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‹#›</a:t>
            </a:fld>
            <a:endParaRPr lang="fr-B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20/09/2018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‹#›</a:t>
            </a:fld>
            <a:endParaRPr lang="fr-BE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1347759"/>
            <a:ext cx="7772400" cy="2252691"/>
          </a:xfrm>
          <a:prstGeom prst="rect">
            <a:avLst/>
          </a:prstGeom>
        </p:spPr>
        <p:txBody>
          <a:bodyPr/>
          <a:lstStyle>
            <a:lvl1pPr>
              <a:defRPr lang="it-IT" dirty="0" smtClean="0"/>
            </a:lvl1pPr>
          </a:lstStyle>
          <a:p>
            <a:r>
              <a:rPr lang="fr-FR" smtClean="0"/>
              <a:t>Cliquez pour modifier le style du titre</a:t>
            </a:r>
            <a:endParaRPr lang="it-IT" dirty="0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270875" y="6561348"/>
            <a:ext cx="873125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DCDC8E-50DB-4F2E-A357-58D8BB0D9DC6}" type="slidenum">
              <a:rPr lang="it-IT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it-IT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971D1A2-7DDA-4ABB-B9BE-B36815D0A560}" type="datetimeFigureOut">
              <a:rPr lang="fr-FR" smtClean="0">
                <a:solidFill>
                  <a:prstClr val="black"/>
                </a:solidFill>
              </a:rPr>
              <a:pPr/>
              <a:t>20/09/2018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fr-FR">
              <a:solidFill>
                <a:prstClr val="black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6749E77-426F-4B76-9525-CC4A03136667}" type="slidenum">
              <a:rPr lang="fr-FR" smtClean="0">
                <a:solidFill>
                  <a:prstClr val="black"/>
                </a:solidFill>
              </a:rPr>
              <a:pPr/>
              <a:t>‹#›</a:t>
            </a:fld>
            <a:endParaRPr lang="fr-FR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971D1A2-7DDA-4ABB-B9BE-B36815D0A560}" type="datetimeFigureOut">
              <a:rPr lang="fr-FR" smtClean="0">
                <a:solidFill>
                  <a:prstClr val="black"/>
                </a:solidFill>
              </a:rPr>
              <a:pPr/>
              <a:t>20/09/2018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fr-FR">
              <a:solidFill>
                <a:prstClr val="black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6749E77-426F-4B76-9525-CC4A03136667}" type="slidenum">
              <a:rPr lang="fr-FR" smtClean="0">
                <a:solidFill>
                  <a:prstClr val="black"/>
                </a:solidFill>
              </a:rPr>
              <a:pPr/>
              <a:t>‹#›</a:t>
            </a:fld>
            <a:endParaRPr lang="fr-FR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971D1A2-7DDA-4ABB-B9BE-B36815D0A560}" type="datetimeFigureOut">
              <a:rPr lang="fr-FR" smtClean="0">
                <a:solidFill>
                  <a:prstClr val="black"/>
                </a:solidFill>
              </a:rPr>
              <a:pPr/>
              <a:t>20/09/2018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fr-FR">
              <a:solidFill>
                <a:prstClr val="black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6749E77-426F-4B76-9525-CC4A03136667}" type="slidenum">
              <a:rPr lang="fr-FR" smtClean="0">
                <a:solidFill>
                  <a:prstClr val="black"/>
                </a:solidFill>
              </a:rPr>
              <a:pPr/>
              <a:t>‹#›</a:t>
            </a:fld>
            <a:endParaRPr lang="fr-FR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971D1A2-7DDA-4ABB-B9BE-B36815D0A560}" type="datetimeFigureOut">
              <a:rPr lang="fr-FR" smtClean="0">
                <a:solidFill>
                  <a:prstClr val="black"/>
                </a:solidFill>
              </a:rPr>
              <a:pPr/>
              <a:t>20/09/2018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fr-FR">
              <a:solidFill>
                <a:prstClr val="black"/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6749E77-426F-4B76-9525-CC4A03136667}" type="slidenum">
              <a:rPr lang="fr-FR" smtClean="0">
                <a:solidFill>
                  <a:prstClr val="black"/>
                </a:solidFill>
              </a:rPr>
              <a:pPr/>
              <a:t>‹#›</a:t>
            </a:fld>
            <a:endParaRPr lang="fr-FR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971D1A2-7DDA-4ABB-B9BE-B36815D0A560}" type="datetimeFigureOut">
              <a:rPr lang="fr-FR" smtClean="0">
                <a:solidFill>
                  <a:prstClr val="black"/>
                </a:solidFill>
              </a:rPr>
              <a:pPr/>
              <a:t>20/09/2018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fr-FR">
              <a:solidFill>
                <a:prstClr val="black"/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6749E77-426F-4B76-9525-CC4A03136667}" type="slidenum">
              <a:rPr lang="fr-FR" smtClean="0">
                <a:solidFill>
                  <a:prstClr val="black"/>
                </a:solidFill>
              </a:rPr>
              <a:pPr/>
              <a:t>‹#›</a:t>
            </a:fld>
            <a:endParaRPr lang="fr-FR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971D1A2-7DDA-4ABB-B9BE-B36815D0A560}" type="datetimeFigureOut">
              <a:rPr lang="fr-FR" smtClean="0">
                <a:solidFill>
                  <a:prstClr val="black"/>
                </a:solidFill>
              </a:rPr>
              <a:pPr/>
              <a:t>20/09/2018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fr-FR">
              <a:solidFill>
                <a:prstClr val="black"/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6749E77-426F-4B76-9525-CC4A03136667}" type="slidenum">
              <a:rPr lang="fr-FR" smtClean="0">
                <a:solidFill>
                  <a:prstClr val="black"/>
                </a:solidFill>
              </a:rPr>
              <a:pPr/>
              <a:t>‹#›</a:t>
            </a:fld>
            <a:endParaRPr lang="fr-FR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971D1A2-7DDA-4ABB-B9BE-B36815D0A560}" type="datetimeFigureOut">
              <a:rPr lang="fr-FR" smtClean="0">
                <a:solidFill>
                  <a:prstClr val="black"/>
                </a:solidFill>
              </a:rPr>
              <a:pPr/>
              <a:t>20/09/2018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fr-FR">
              <a:solidFill>
                <a:prstClr val="black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6749E77-426F-4B76-9525-CC4A03136667}" type="slidenum">
              <a:rPr lang="fr-FR" smtClean="0">
                <a:solidFill>
                  <a:prstClr val="black"/>
                </a:solidFill>
              </a:rPr>
              <a:pPr/>
              <a:t>‹#›</a:t>
            </a:fld>
            <a:endParaRPr lang="fr-FR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20/09/2018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‹#›</a:t>
            </a:fld>
            <a:endParaRPr lang="fr-BE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971D1A2-7DDA-4ABB-B9BE-B36815D0A560}" type="datetimeFigureOut">
              <a:rPr lang="fr-FR" smtClean="0">
                <a:solidFill>
                  <a:prstClr val="black"/>
                </a:solidFill>
              </a:rPr>
              <a:pPr/>
              <a:t>20/09/2018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fr-FR">
              <a:solidFill>
                <a:prstClr val="black"/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6749E77-426F-4B76-9525-CC4A03136667}" type="slidenum">
              <a:rPr lang="fr-FR" smtClean="0">
                <a:solidFill>
                  <a:prstClr val="black"/>
                </a:solidFill>
              </a:rPr>
              <a:pPr/>
              <a:t>‹#›</a:t>
            </a:fld>
            <a:endParaRPr lang="fr-FR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smtClean="0"/>
              <a:t>Cliquez sur l'icône pour ajouter une image</a:t>
            </a:r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971D1A2-7DDA-4ABB-B9BE-B36815D0A560}" type="datetimeFigureOut">
              <a:rPr lang="fr-FR" smtClean="0">
                <a:solidFill>
                  <a:prstClr val="black"/>
                </a:solidFill>
              </a:rPr>
              <a:pPr/>
              <a:t>20/09/2018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fr-FR">
              <a:solidFill>
                <a:prstClr val="black"/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6749E77-426F-4B76-9525-CC4A03136667}" type="slidenum">
              <a:rPr lang="fr-FR" smtClean="0">
                <a:solidFill>
                  <a:prstClr val="black"/>
                </a:solidFill>
              </a:rPr>
              <a:pPr/>
              <a:t>‹#›</a:t>
            </a:fld>
            <a:endParaRPr lang="fr-FR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971D1A2-7DDA-4ABB-B9BE-B36815D0A560}" type="datetimeFigureOut">
              <a:rPr lang="fr-FR" smtClean="0">
                <a:solidFill>
                  <a:prstClr val="black"/>
                </a:solidFill>
              </a:rPr>
              <a:pPr/>
              <a:t>20/09/2018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fr-FR">
              <a:solidFill>
                <a:prstClr val="black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6749E77-426F-4B76-9525-CC4A03136667}" type="slidenum">
              <a:rPr lang="fr-FR" smtClean="0">
                <a:solidFill>
                  <a:prstClr val="black"/>
                </a:solidFill>
              </a:rPr>
              <a:pPr/>
              <a:t>‹#›</a:t>
            </a:fld>
            <a:endParaRPr lang="fr-FR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971D1A2-7DDA-4ABB-B9BE-B36815D0A560}" type="datetimeFigureOut">
              <a:rPr lang="fr-FR" smtClean="0">
                <a:solidFill>
                  <a:prstClr val="black"/>
                </a:solidFill>
              </a:rPr>
              <a:pPr/>
              <a:t>20/09/2018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fr-FR">
              <a:solidFill>
                <a:prstClr val="black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6749E77-426F-4B76-9525-CC4A03136667}" type="slidenum">
              <a:rPr lang="fr-FR" smtClean="0">
                <a:solidFill>
                  <a:prstClr val="black"/>
                </a:solidFill>
              </a:rPr>
              <a:pPr/>
              <a:t>‹#›</a:t>
            </a:fld>
            <a:endParaRPr lang="fr-FR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1347759"/>
            <a:ext cx="7772400" cy="2252691"/>
          </a:xfrm>
          <a:prstGeom prst="rect">
            <a:avLst/>
          </a:prstGeom>
        </p:spPr>
        <p:txBody>
          <a:bodyPr/>
          <a:lstStyle>
            <a:lvl1pPr>
              <a:defRPr lang="it-IT" dirty="0" smtClean="0"/>
            </a:lvl1pPr>
          </a:lstStyle>
          <a:p>
            <a:r>
              <a:rPr lang="fr-FR" smtClean="0"/>
              <a:t>Cliquez pour modifier le style du titre</a:t>
            </a:r>
            <a:endParaRPr lang="it-IT" dirty="0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270875" y="6561348"/>
            <a:ext cx="873125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DCDC8E-50DB-4F2E-A357-58D8BB0D9DC6}" type="slidenum">
              <a:rPr lang="it-IT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it-IT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it-IT" dirty="0" smtClean="0"/>
              <a:t>Fare clic per modificare lo stile del titolo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50628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re - Ha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exte du titre"/>
          <p:cNvSpPr txBox="1">
            <a:spLocks noGrp="1"/>
          </p:cNvSpPr>
          <p:nvPr>
            <p:ph type="title"/>
          </p:nvPr>
        </p:nvSpPr>
        <p:spPr>
          <a:xfrm>
            <a:off x="669727" y="312539"/>
            <a:ext cx="7804547" cy="1518047"/>
          </a:xfrm>
          <a:prstGeom prst="rect">
            <a:avLst/>
          </a:prstGeom>
        </p:spPr>
        <p:txBody>
          <a:bodyPr lIns="64291" tIns="32146" rIns="64291" bIns="32146"/>
          <a:lstStyle/>
          <a:p>
            <a:r>
              <a:t>Texte du titre</a:t>
            </a:r>
          </a:p>
        </p:txBody>
      </p:sp>
      <p:sp>
        <p:nvSpPr>
          <p:cNvPr id="49" name="Numéro de diapositive"/>
          <p:cNvSpPr txBox="1">
            <a:spLocks noGrp="1"/>
          </p:cNvSpPr>
          <p:nvPr>
            <p:ph type="sldNum" sz="quarter" idx="2"/>
          </p:nvPr>
        </p:nvSpPr>
        <p:spPr>
          <a:xfrm>
            <a:off x="4437983" y="6505277"/>
            <a:ext cx="259104" cy="267891"/>
          </a:xfrm>
          <a:prstGeom prst="rect">
            <a:avLst/>
          </a:prstGeom>
        </p:spPr>
        <p:txBody>
          <a:bodyPr lIns="64291" tIns="32146" rIns="64291" bIns="32146"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ie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Numéro de diapositive"/>
          <p:cNvSpPr txBox="1">
            <a:spLocks noGrp="1"/>
          </p:cNvSpPr>
          <p:nvPr>
            <p:ph type="sldNum" sz="quarter" idx="2"/>
          </p:nvPr>
        </p:nvSpPr>
        <p:spPr>
          <a:xfrm>
            <a:off x="4437983" y="6505277"/>
            <a:ext cx="259104" cy="267891"/>
          </a:xfrm>
          <a:prstGeom prst="rect">
            <a:avLst/>
          </a:prstGeom>
        </p:spPr>
        <p:txBody>
          <a:bodyPr lIns="64291" tIns="32146" rIns="64291" bIns="32146"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69631477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20/09/2018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‹#›</a:t>
            </a:fld>
            <a:endParaRPr lang="fr-B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20/09/2018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‹#›</a:t>
            </a:fld>
            <a:endParaRPr lang="fr-B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20/09/2018</a:t>
            </a:fld>
            <a:endParaRPr lang="fr-BE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‹#›</a:t>
            </a:fld>
            <a:endParaRPr lang="fr-B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20/09/2018</a:t>
            </a:fld>
            <a:endParaRPr lang="fr-BE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‹#›</a:t>
            </a:fld>
            <a:endParaRPr lang="fr-B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20/09/2018</a:t>
            </a:fld>
            <a:endParaRPr lang="fr-BE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‹#›</a:t>
            </a:fld>
            <a:endParaRPr lang="fr-B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20/09/2018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‹#›</a:t>
            </a:fld>
            <a:endParaRPr lang="fr-B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smtClean="0"/>
              <a:t>Cliquez sur l'icône pour ajouter une image</a:t>
            </a:r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20/09/2018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‹#›</a:t>
            </a:fld>
            <a:endParaRPr lang="fr-B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14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309A6D-C09C-4548-B29A-6CF363A7E532}" type="datetimeFigureOut">
              <a:rPr lang="fr-FR" smtClean="0"/>
              <a:pPr/>
              <a:t>20/09/2018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4668DC-857F-487D-BFFA-8C0CA5037977}" type="slidenum">
              <a:rPr lang="fr-BE" smtClean="0"/>
              <a:pPr/>
              <a:t>‹#›</a:t>
            </a:fld>
            <a:endParaRPr lang="fr-B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6"/>
          <p:cNvGrpSpPr/>
          <p:nvPr/>
        </p:nvGrpSpPr>
        <p:grpSpPr>
          <a:xfrm>
            <a:off x="3923928" y="39688"/>
            <a:ext cx="5220072" cy="1013048"/>
            <a:chOff x="4826000" y="39688"/>
            <a:chExt cx="4318000" cy="574675"/>
          </a:xfrm>
        </p:grpSpPr>
        <p:sp>
          <p:nvSpPr>
            <p:cNvPr id="8" name="Rectangle 11"/>
            <p:cNvSpPr>
              <a:spLocks noChangeArrowheads="1"/>
            </p:cNvSpPr>
            <p:nvPr userDrawn="1"/>
          </p:nvSpPr>
          <p:spPr bwMode="auto">
            <a:xfrm>
              <a:off x="4826000" y="533400"/>
              <a:ext cx="4318000" cy="36513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65000"/>
                  </a:schemeClr>
                </a:gs>
                <a:gs pos="100000">
                  <a:srgbClr val="FFFFFF"/>
                </a:gs>
              </a:gsLst>
              <a:lin ang="10800000" scaled="0"/>
              <a:tileRect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9" name="Rectangle 12"/>
            <p:cNvSpPr>
              <a:spLocks noChangeArrowheads="1"/>
            </p:cNvSpPr>
            <p:nvPr userDrawn="1"/>
          </p:nvSpPr>
          <p:spPr bwMode="auto">
            <a:xfrm>
              <a:off x="4826000" y="577850"/>
              <a:ext cx="4318000" cy="36513"/>
            </a:xfrm>
            <a:prstGeom prst="rect">
              <a:avLst/>
            </a:prstGeom>
            <a:gradFill flip="none" rotWithShape="1">
              <a:gsLst>
                <a:gs pos="0">
                  <a:srgbClr val="502185"/>
                </a:gs>
                <a:gs pos="100000">
                  <a:srgbClr val="FFFFFF"/>
                </a:gs>
              </a:gsLst>
              <a:lin ang="10800000" scaled="0"/>
              <a:tileRect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r>
                <a:rPr lang="en-GB">
                  <a:solidFill>
                    <a:prstClr val="black"/>
                  </a:solidFill>
                </a:rPr>
                <a:t> </a:t>
              </a:r>
            </a:p>
          </p:txBody>
        </p:sp>
        <p:pic>
          <p:nvPicPr>
            <p:cNvPr id="10" name="Image 12" descr="logo 30cm.jpg"/>
            <p:cNvPicPr>
              <a:picLocks noChangeAspect="1"/>
            </p:cNvPicPr>
            <p:nvPr userDrawn="1"/>
          </p:nvPicPr>
          <p:blipFill>
            <a:blip r:embed="rId17" cstate="print"/>
            <a:srcRect/>
            <a:stretch>
              <a:fillRect/>
            </a:stretch>
          </p:blipFill>
          <p:spPr bwMode="auto">
            <a:xfrm>
              <a:off x="7086600" y="39688"/>
              <a:ext cx="2057400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" name="Groupe 10"/>
          <p:cNvGrpSpPr/>
          <p:nvPr/>
        </p:nvGrpSpPr>
        <p:grpSpPr>
          <a:xfrm>
            <a:off x="0" y="6509556"/>
            <a:ext cx="9144000" cy="696888"/>
            <a:chOff x="0" y="6592888"/>
            <a:chExt cx="8839200" cy="341312"/>
          </a:xfrm>
        </p:grpSpPr>
        <p:sp>
          <p:nvSpPr>
            <p:cNvPr id="12" name="Rectangle 8"/>
            <p:cNvSpPr>
              <a:spLocks noChangeArrowheads="1"/>
            </p:cNvSpPr>
            <p:nvPr userDrawn="1"/>
          </p:nvSpPr>
          <p:spPr bwMode="auto">
            <a:xfrm>
              <a:off x="492125" y="6616700"/>
              <a:ext cx="8347075" cy="317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0" tIns="0" rIns="0" bIns="0"/>
            <a:lstStyle/>
            <a:p>
              <a:pPr eaLnBrk="0" hangingPunct="0"/>
              <a:r>
                <a:rPr lang="en-US" sz="1400" dirty="0" err="1" smtClean="0">
                  <a:solidFill>
                    <a:srgbClr val="5E5E5E"/>
                  </a:solidFill>
                </a:rPr>
                <a:t>E.Clément</a:t>
              </a:r>
              <a:r>
                <a:rPr lang="en-US" sz="1400" dirty="0" smtClean="0">
                  <a:solidFill>
                    <a:srgbClr val="5E5E5E"/>
                  </a:solidFill>
                </a:rPr>
                <a:t>  </a:t>
              </a:r>
              <a:r>
                <a:rPr lang="en-US" sz="1400" dirty="0" err="1" smtClean="0">
                  <a:solidFill>
                    <a:srgbClr val="5E5E5E"/>
                  </a:solidFill>
                </a:rPr>
                <a:t>Novembre</a:t>
              </a:r>
              <a:r>
                <a:rPr lang="en-US" sz="1400" dirty="0" smtClean="0">
                  <a:solidFill>
                    <a:srgbClr val="5E5E5E"/>
                  </a:solidFill>
                </a:rPr>
                <a:t> 2011                                          </a:t>
              </a:r>
              <a:endParaRPr lang="fr-FR" sz="1400" noProof="1">
                <a:solidFill>
                  <a:prstClr val="black"/>
                </a:solidFill>
              </a:endParaRPr>
            </a:p>
          </p:txBody>
        </p:sp>
        <p:sp>
          <p:nvSpPr>
            <p:cNvPr id="13" name="Rectangle 14"/>
            <p:cNvSpPr>
              <a:spLocks noChangeArrowheads="1"/>
            </p:cNvSpPr>
            <p:nvPr userDrawn="1"/>
          </p:nvSpPr>
          <p:spPr bwMode="auto">
            <a:xfrm>
              <a:off x="0" y="6592888"/>
              <a:ext cx="4318000" cy="36512"/>
            </a:xfrm>
            <a:prstGeom prst="rect">
              <a:avLst/>
            </a:prstGeom>
            <a:gradFill flip="none" rotWithShape="1">
              <a:gsLst>
                <a:gs pos="0">
                  <a:srgbClr val="502185"/>
                </a:gs>
                <a:gs pos="100000">
                  <a:srgbClr val="FFFFFF"/>
                </a:gs>
              </a:gsLst>
              <a:lin ang="0" scaled="0"/>
              <a:tileRect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fr-FR">
                <a:solidFill>
                  <a:prstClr val="black"/>
                </a:solidFill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  <p:sldLayoutId id="2147483688" r:id="rId14"/>
    <p:sldLayoutId id="2147483689" r:id="rId15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20.jpeg"/><Relationship Id="rId4" Type="http://schemas.openxmlformats.org/officeDocument/2006/relationships/image" Target="../media/image4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tif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4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51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5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56.png"/><Relationship Id="rId5" Type="http://schemas.openxmlformats.org/officeDocument/2006/relationships/image" Target="../media/image20.jpeg"/><Relationship Id="rId4" Type="http://schemas.openxmlformats.org/officeDocument/2006/relationships/image" Target="../media/image5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59.emf"/><Relationship Id="rId4" Type="http://schemas.openxmlformats.org/officeDocument/2006/relationships/image" Target="../media/image58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20.jpeg"/><Relationship Id="rId4" Type="http://schemas.openxmlformats.org/officeDocument/2006/relationships/image" Target="../media/image6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67.emf"/><Relationship Id="rId5" Type="http://schemas.openxmlformats.org/officeDocument/2006/relationships/image" Target="../media/image20.jpeg"/><Relationship Id="rId4" Type="http://schemas.openxmlformats.org/officeDocument/2006/relationships/image" Target="../media/image6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18" Type="http://schemas.openxmlformats.org/officeDocument/2006/relationships/image" Target="../media/image21.jpe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20.jpe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19" Type="http://schemas.openxmlformats.org/officeDocument/2006/relationships/image" Target="../media/image22.emf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0.jpe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0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0.pn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20.jpeg"/><Relationship Id="rId4" Type="http://schemas.openxmlformats.org/officeDocument/2006/relationships/image" Target="../media/image3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wmf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0.jpeg"/><Relationship Id="rId5" Type="http://schemas.openxmlformats.org/officeDocument/2006/relationships/image" Target="../media/image37.jpeg"/><Relationship Id="rId4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0.jpeg"/><Relationship Id="rId5" Type="http://schemas.openxmlformats.org/officeDocument/2006/relationships/image" Target="../media/image41.png"/><Relationship Id="rId4" Type="http://schemas.openxmlformats.org/officeDocument/2006/relationships/image" Target="../media/image40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logoAgat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20" t="10983" r="11336" b="11676"/>
          <a:stretch>
            <a:fillRect/>
          </a:stretch>
        </p:blipFill>
        <p:spPr bwMode="auto">
          <a:xfrm>
            <a:off x="424797" y="260648"/>
            <a:ext cx="978851" cy="1296144"/>
          </a:xfrm>
          <a:prstGeom prst="rect">
            <a:avLst/>
          </a:prstGeom>
          <a:noFill/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1331640" y="6597352"/>
            <a:ext cx="1224136" cy="1886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ZoneTexte 7"/>
          <p:cNvSpPr txBox="1"/>
          <p:nvPr/>
        </p:nvSpPr>
        <p:spPr>
          <a:xfrm>
            <a:off x="1547664" y="2132856"/>
            <a:ext cx="604867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The </a:t>
            </a:r>
          </a:p>
          <a:p>
            <a:pPr algn="ctr"/>
            <a:r>
              <a:rPr lang="en-US" sz="4000" dirty="0" smtClean="0"/>
              <a:t>AGATA Campaign @GANIL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3563888" y="5949280"/>
            <a:ext cx="23391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Nuclear Structure 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500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atleast1alpha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93527" y="1052736"/>
            <a:ext cx="9158016" cy="3594898"/>
          </a:xfrm>
          <a:prstGeom prst="rect">
            <a:avLst/>
          </a:prstGeom>
        </p:spPr>
      </p:pic>
      <p:pic>
        <p:nvPicPr>
          <p:cNvPr id="5" name="Image 4" descr="Lifetime102Cd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6024" y="4509120"/>
            <a:ext cx="4211960" cy="1908959"/>
          </a:xfrm>
          <a:prstGeom prst="rect">
            <a:avLst/>
          </a:prstGeom>
        </p:spPr>
      </p:pic>
      <p:pic>
        <p:nvPicPr>
          <p:cNvPr id="6" name="Image 5" descr="TimePulse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27984" y="4737087"/>
            <a:ext cx="4248472" cy="192550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331640" y="6597352"/>
            <a:ext cx="1224136" cy="1886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ZoneTexte 8"/>
          <p:cNvSpPr txBox="1"/>
          <p:nvPr/>
        </p:nvSpPr>
        <p:spPr>
          <a:xfrm>
            <a:off x="94750" y="162253"/>
            <a:ext cx="41513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Garamond" panose="02020404030301010803" pitchFamily="18" charset="0"/>
              </a:rPr>
              <a:t>The NEDA setup : the isomer selectivity</a:t>
            </a:r>
            <a:endParaRPr lang="en-US" b="1" dirty="0">
              <a:latin typeface="Garamond" panose="02020404030301010803" pitchFamily="18" charset="0"/>
            </a:endParaRPr>
          </a:p>
        </p:txBody>
      </p:sp>
      <p:pic>
        <p:nvPicPr>
          <p:cNvPr id="10" name="Picture 6" descr="logoAgat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20" t="10983" r="11336" b="11676"/>
          <a:stretch>
            <a:fillRect/>
          </a:stretch>
        </p:blipFill>
        <p:spPr bwMode="auto">
          <a:xfrm>
            <a:off x="5796136" y="0"/>
            <a:ext cx="720079" cy="953492"/>
          </a:xfrm>
          <a:prstGeom prst="rect">
            <a:avLst/>
          </a:prstGeom>
          <a:noFill/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18714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331640" y="6597352"/>
            <a:ext cx="1224136" cy="1886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ZoneTexte 13"/>
          <p:cNvSpPr txBox="1"/>
          <p:nvPr/>
        </p:nvSpPr>
        <p:spPr>
          <a:xfrm>
            <a:off x="35496" y="1259468"/>
            <a:ext cx="7776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/>
              <a:t>Nucleons</a:t>
            </a:r>
            <a:r>
              <a:rPr lang="fr-FR" dirty="0" smtClean="0"/>
              <a:t> </a:t>
            </a:r>
            <a:r>
              <a:rPr lang="fr-FR" dirty="0" err="1" smtClean="0"/>
              <a:t>transfer</a:t>
            </a:r>
            <a:r>
              <a:rPr lang="fr-FR" dirty="0" smtClean="0"/>
              <a:t> spectroscopy </a:t>
            </a:r>
            <a:r>
              <a:rPr lang="fr-FR" dirty="0" err="1" smtClean="0"/>
              <a:t>using</a:t>
            </a:r>
            <a:r>
              <a:rPr lang="fr-FR" dirty="0" smtClean="0"/>
              <a:t> the SPIRAL1 ISOL </a:t>
            </a:r>
            <a:r>
              <a:rPr lang="fr-FR" dirty="0" err="1" smtClean="0"/>
              <a:t>beams</a:t>
            </a:r>
            <a:r>
              <a:rPr lang="fr-FR" dirty="0" smtClean="0"/>
              <a:t> </a:t>
            </a:r>
            <a:endParaRPr lang="fr-FR" dirty="0"/>
          </a:p>
        </p:txBody>
      </p:sp>
      <p:sp>
        <p:nvSpPr>
          <p:cNvPr id="16" name="Rettangolo 8"/>
          <p:cNvSpPr/>
          <p:nvPr/>
        </p:nvSpPr>
        <p:spPr>
          <a:xfrm>
            <a:off x="4274097" y="2132856"/>
            <a:ext cx="480725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dirty="0" smtClean="0"/>
              <a:t>Nuclear </a:t>
            </a:r>
            <a:r>
              <a:rPr lang="en-GB" sz="1600" dirty="0"/>
              <a:t>Astrophysics: </a:t>
            </a:r>
            <a:r>
              <a:rPr lang="en-GB" sz="1600" dirty="0" smtClean="0"/>
              <a:t>spectroscopic </a:t>
            </a:r>
            <a:r>
              <a:rPr lang="en-GB" sz="1600" dirty="0"/>
              <a:t>factors of relevant resonances </a:t>
            </a:r>
            <a:r>
              <a:rPr lang="en-GB" sz="1600" dirty="0" smtClean="0"/>
              <a:t>for </a:t>
            </a:r>
            <a:r>
              <a:rPr lang="en-GB" sz="1600" dirty="0"/>
              <a:t>nucleosynthesis studies in radiative capture reactions</a:t>
            </a:r>
            <a:r>
              <a:rPr lang="en-GB" sz="1600" dirty="0" smtClean="0"/>
              <a:t>: (</a:t>
            </a:r>
            <a:r>
              <a:rPr lang="en-GB" sz="1600" baseline="30000" dirty="0" smtClean="0"/>
              <a:t>6</a:t>
            </a:r>
            <a:r>
              <a:rPr lang="en-GB" sz="1600" dirty="0" smtClean="0"/>
              <a:t>Li,d</a:t>
            </a:r>
            <a:r>
              <a:rPr lang="en-GB" sz="1600" dirty="0"/>
              <a:t>), (</a:t>
            </a:r>
            <a:r>
              <a:rPr lang="en-GB" sz="1600" baseline="30000" dirty="0"/>
              <a:t>3</a:t>
            </a:r>
            <a:r>
              <a:rPr lang="en-GB" sz="1600" dirty="0"/>
              <a:t>He,d), (</a:t>
            </a:r>
            <a:r>
              <a:rPr lang="en-GB" sz="1600" dirty="0" err="1"/>
              <a:t>d,p</a:t>
            </a:r>
            <a:r>
              <a:rPr lang="en-GB" sz="1600" dirty="0" smtClean="0"/>
              <a:t>)</a:t>
            </a:r>
            <a:endParaRPr lang="en-GB" sz="1600" dirty="0"/>
          </a:p>
        </p:txBody>
      </p:sp>
      <p:sp>
        <p:nvSpPr>
          <p:cNvPr id="17" name="Rettangolo 11"/>
          <p:cNvSpPr/>
          <p:nvPr/>
        </p:nvSpPr>
        <p:spPr>
          <a:xfrm>
            <a:off x="4274097" y="2963853"/>
            <a:ext cx="493254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dirty="0"/>
              <a:t>Shell evolution: </a:t>
            </a:r>
          </a:p>
          <a:p>
            <a:r>
              <a:rPr lang="en-GB" sz="1600" dirty="0"/>
              <a:t>spectroscopic factors, </a:t>
            </a:r>
            <a:r>
              <a:rPr lang="en-GB" sz="1600" dirty="0" err="1"/>
              <a:t>s.p</a:t>
            </a:r>
            <a:r>
              <a:rPr lang="en-GB" sz="1600" dirty="0"/>
              <a:t>. energies (</a:t>
            </a:r>
            <a:r>
              <a:rPr lang="en-GB" sz="1600" dirty="0" err="1"/>
              <a:t>d,p</a:t>
            </a:r>
            <a:r>
              <a:rPr lang="en-GB" sz="1600" dirty="0"/>
              <a:t>), (</a:t>
            </a:r>
            <a:r>
              <a:rPr lang="en-GB" sz="1600" dirty="0" err="1"/>
              <a:t>t,p</a:t>
            </a:r>
            <a:r>
              <a:rPr lang="en-GB" sz="1600" dirty="0"/>
              <a:t>), </a:t>
            </a:r>
            <a:r>
              <a:rPr lang="en-GB" sz="1600" dirty="0" smtClean="0"/>
              <a:t>(</a:t>
            </a:r>
            <a:r>
              <a:rPr lang="en-GB" sz="1600" baseline="30000" dirty="0" smtClean="0"/>
              <a:t>3</a:t>
            </a:r>
            <a:r>
              <a:rPr lang="en-GB" sz="1600" dirty="0" smtClean="0"/>
              <a:t>He,n) </a:t>
            </a:r>
          </a:p>
          <a:p>
            <a:r>
              <a:rPr lang="en-GB" sz="1600" dirty="0" smtClean="0"/>
              <a:t>n-p </a:t>
            </a:r>
            <a:r>
              <a:rPr lang="en-GB" sz="1600" dirty="0"/>
              <a:t>pairing, </a:t>
            </a:r>
            <a:r>
              <a:rPr lang="en-GB" sz="1600" dirty="0" err="1" smtClean="0"/>
              <a:t>clusterization</a:t>
            </a:r>
            <a:endParaRPr lang="en-GB" sz="1600" dirty="0" smtClean="0"/>
          </a:p>
          <a:p>
            <a:endParaRPr lang="en-GB" sz="1600" dirty="0"/>
          </a:p>
          <a:p>
            <a:r>
              <a:rPr lang="en-GB" sz="1600" dirty="0" smtClean="0"/>
              <a:t>Lifetime measurement after single nucleon transfer</a:t>
            </a:r>
          </a:p>
          <a:p>
            <a:endParaRPr lang="en-GB" sz="1600" dirty="0"/>
          </a:p>
          <a:p>
            <a:r>
              <a:rPr lang="en-GB" sz="1600" dirty="0" smtClean="0"/>
              <a:t>2018 call for proposal</a:t>
            </a:r>
          </a:p>
          <a:p>
            <a:r>
              <a:rPr lang="en-GB" sz="1600" dirty="0" smtClean="0"/>
              <a:t>PAC meeting in November</a:t>
            </a:r>
          </a:p>
          <a:p>
            <a:r>
              <a:rPr lang="en-GB" sz="1600" dirty="0" smtClean="0"/>
              <a:t>Start of the campaign in April 2019</a:t>
            </a:r>
            <a:endParaRPr lang="en-GB" sz="1600" dirty="0"/>
          </a:p>
        </p:txBody>
      </p:sp>
      <p:sp>
        <p:nvSpPr>
          <p:cNvPr id="10" name="ZoneTexte 9"/>
          <p:cNvSpPr txBox="1"/>
          <p:nvPr/>
        </p:nvSpPr>
        <p:spPr>
          <a:xfrm>
            <a:off x="3425" y="116632"/>
            <a:ext cx="443961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i="1" dirty="0" smtClean="0"/>
              <a:t>MUGAST campaign 2019</a:t>
            </a:r>
          </a:p>
        </p:txBody>
      </p:sp>
      <p:pic>
        <p:nvPicPr>
          <p:cNvPr id="13" name="Picture 6" descr="logoAgat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20" t="10983" r="11336" b="11676"/>
          <a:stretch>
            <a:fillRect/>
          </a:stretch>
        </p:blipFill>
        <p:spPr bwMode="auto">
          <a:xfrm>
            <a:off x="5796136" y="0"/>
            <a:ext cx="720079" cy="953492"/>
          </a:xfrm>
          <a:prstGeom prst="rect">
            <a:avLst/>
          </a:prstGeom>
          <a:noFill/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Obraz 2">
            <a:extLst>
              <a:ext uri="{FF2B5EF4-FFF2-40B4-BE49-F238E27FC236}">
                <a16:creationId xmlns:a16="http://schemas.microsoft.com/office/drawing/2014/main" xmlns="" id="{CF3A354F-6058-914F-A334-D91B2EE5D8F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t="6593" b="4094"/>
          <a:stretch/>
        </p:blipFill>
        <p:spPr>
          <a:xfrm>
            <a:off x="35496" y="2186861"/>
            <a:ext cx="4172228" cy="30853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22368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44624"/>
            <a:ext cx="59401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dirty="0" smtClean="0"/>
              <a:t>Shell </a:t>
            </a:r>
            <a:r>
              <a:rPr lang="fr-FR" sz="2800" dirty="0" err="1" smtClean="0"/>
              <a:t>evolution</a:t>
            </a:r>
            <a:r>
              <a:rPr lang="fr-FR" sz="2800" dirty="0" smtClean="0"/>
              <a:t>  </a:t>
            </a:r>
            <a:r>
              <a:rPr lang="fr-FR" sz="2800" dirty="0" err="1" smtClean="0"/>
              <a:t>around</a:t>
            </a:r>
            <a:r>
              <a:rPr lang="fr-FR" sz="2800" dirty="0" smtClean="0"/>
              <a:t> Z=28</a:t>
            </a:r>
            <a:endParaRPr lang="fr-FR" sz="2800" dirty="0"/>
          </a:p>
        </p:txBody>
      </p:sp>
      <p:sp>
        <p:nvSpPr>
          <p:cNvPr id="3" name="Rectangle 2"/>
          <p:cNvSpPr/>
          <p:nvPr/>
        </p:nvSpPr>
        <p:spPr>
          <a:xfrm>
            <a:off x="107504" y="1124744"/>
            <a:ext cx="88204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Interplay of the monopole terms of the interaction with </a:t>
            </a:r>
            <a:r>
              <a:rPr lang="en-US" dirty="0" err="1" smtClean="0"/>
              <a:t>multipole</a:t>
            </a:r>
            <a:r>
              <a:rPr lang="en-US" dirty="0" smtClean="0"/>
              <a:t> terms, like pairing and </a:t>
            </a:r>
            <a:r>
              <a:rPr lang="en-US" dirty="0" err="1" smtClean="0"/>
              <a:t>quadrupole</a:t>
            </a:r>
            <a:r>
              <a:rPr lang="en-US" dirty="0" smtClean="0"/>
              <a:t>, which determines the different phenomena we observe </a:t>
            </a:r>
            <a:endParaRPr lang="fr-FR" dirty="0"/>
          </a:p>
        </p:txBody>
      </p:sp>
      <p:sp>
        <p:nvSpPr>
          <p:cNvPr id="45" name="Rectangle 44"/>
          <p:cNvSpPr/>
          <p:nvPr/>
        </p:nvSpPr>
        <p:spPr>
          <a:xfrm>
            <a:off x="107504" y="1772816"/>
            <a:ext cx="903649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Courier New" pitchFamily="49" charset="0"/>
              <a:buChar char="o"/>
            </a:pPr>
            <a:r>
              <a:rPr lang="en-US" dirty="0" smtClean="0"/>
              <a:t>Characterizing the islands of inversion, formed near the magic numbers. </a:t>
            </a:r>
          </a:p>
          <a:p>
            <a:pPr>
              <a:buFont typeface="Courier New" pitchFamily="49" charset="0"/>
              <a:buChar char="o"/>
            </a:pPr>
            <a:r>
              <a:rPr lang="en-US" dirty="0" smtClean="0"/>
              <a:t>These are new regions of deformation with configurations involving intruder </a:t>
            </a:r>
            <a:r>
              <a:rPr lang="en-US" dirty="0" err="1" smtClean="0"/>
              <a:t>orbitals</a:t>
            </a:r>
            <a:r>
              <a:rPr lang="en-US" dirty="0" smtClean="0"/>
              <a:t> from the above main shell. </a:t>
            </a:r>
          </a:p>
          <a:p>
            <a:pPr>
              <a:buFont typeface="Courier New" pitchFamily="49" charset="0"/>
              <a:buChar char="o"/>
            </a:pPr>
            <a:r>
              <a:rPr lang="en-US" dirty="0" smtClean="0"/>
              <a:t>While a signature of deformation is given by the energy of the first excited states, their lifetimes allow a better understanding of their properties by comparison with LSSM calculations</a:t>
            </a:r>
          </a:p>
        </p:txBody>
      </p:sp>
      <p:pic>
        <p:nvPicPr>
          <p:cNvPr id="4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356992"/>
            <a:ext cx="5688632" cy="30931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" name="Rectangle 48"/>
          <p:cNvSpPr/>
          <p:nvPr/>
        </p:nvSpPr>
        <p:spPr>
          <a:xfrm>
            <a:off x="1115616" y="4653136"/>
            <a:ext cx="360040" cy="3600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0" name="Rectangle 49"/>
          <p:cNvSpPr/>
          <p:nvPr/>
        </p:nvSpPr>
        <p:spPr>
          <a:xfrm>
            <a:off x="4355976" y="4653136"/>
            <a:ext cx="360040" cy="3600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1" name="Rectangle 50"/>
          <p:cNvSpPr/>
          <p:nvPr/>
        </p:nvSpPr>
        <p:spPr>
          <a:xfrm>
            <a:off x="1331640" y="6597352"/>
            <a:ext cx="1224136" cy="1886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6" descr="logoAgat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20" t="10983" r="11336" b="11676"/>
          <a:stretch>
            <a:fillRect/>
          </a:stretch>
        </p:blipFill>
        <p:spPr bwMode="auto">
          <a:xfrm>
            <a:off x="5796136" y="0"/>
            <a:ext cx="720079" cy="953492"/>
          </a:xfrm>
          <a:prstGeom prst="rect">
            <a:avLst/>
          </a:prstGeom>
          <a:noFill/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72150" y="3501008"/>
            <a:ext cx="3371850" cy="31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07504" y="1124744"/>
            <a:ext cx="88204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Interplay of the monopole terms of the interaction with </a:t>
            </a:r>
            <a:r>
              <a:rPr lang="en-US" dirty="0" err="1" smtClean="0"/>
              <a:t>multipole</a:t>
            </a:r>
            <a:r>
              <a:rPr lang="en-US" dirty="0" smtClean="0"/>
              <a:t> terms, like pairing and </a:t>
            </a:r>
            <a:r>
              <a:rPr lang="en-US" dirty="0" err="1" smtClean="0"/>
              <a:t>quadrupole</a:t>
            </a:r>
            <a:r>
              <a:rPr lang="en-US" dirty="0" smtClean="0"/>
              <a:t>, which determines the different phenomena we observe </a:t>
            </a:r>
            <a:endParaRPr lang="en-US" dirty="0"/>
          </a:p>
        </p:txBody>
      </p:sp>
      <p:pic>
        <p:nvPicPr>
          <p:cNvPr id="4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356992"/>
            <a:ext cx="5688632" cy="30931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" name="Rectangle 48"/>
          <p:cNvSpPr/>
          <p:nvPr/>
        </p:nvSpPr>
        <p:spPr>
          <a:xfrm>
            <a:off x="1115616" y="4653136"/>
            <a:ext cx="360040" cy="3600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/>
          <p:cNvSpPr/>
          <p:nvPr/>
        </p:nvSpPr>
        <p:spPr>
          <a:xfrm>
            <a:off x="4355976" y="4653136"/>
            <a:ext cx="360040" cy="3600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ZoneTexte 42"/>
          <p:cNvSpPr txBox="1"/>
          <p:nvPr/>
        </p:nvSpPr>
        <p:spPr>
          <a:xfrm>
            <a:off x="5724128" y="3140968"/>
            <a:ext cx="313184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Lifetimes of the 4</a:t>
            </a:r>
            <a:r>
              <a:rPr lang="en-US" sz="1600" baseline="30000" dirty="0" smtClean="0"/>
              <a:t>+</a:t>
            </a:r>
            <a:r>
              <a:rPr lang="en-US" sz="1600" dirty="0" smtClean="0"/>
              <a:t> states in </a:t>
            </a:r>
            <a:r>
              <a:rPr lang="en-US" sz="1600" baseline="30000" dirty="0" smtClean="0"/>
              <a:t>62;64</a:t>
            </a:r>
            <a:r>
              <a:rPr lang="en-US" sz="1600" dirty="0" smtClean="0"/>
              <a:t>Fe and the 11/2</a:t>
            </a:r>
            <a:r>
              <a:rPr lang="en-US" sz="1600" baseline="30000" dirty="0" smtClean="0"/>
              <a:t>- </a:t>
            </a:r>
            <a:r>
              <a:rPr lang="en-US" sz="1600" dirty="0" smtClean="0"/>
              <a:t>in </a:t>
            </a:r>
            <a:r>
              <a:rPr lang="en-US" sz="1600" baseline="30000" dirty="0" smtClean="0"/>
              <a:t>61;63</a:t>
            </a:r>
            <a:r>
              <a:rPr lang="en-US" sz="1600" dirty="0" smtClean="0"/>
              <a:t>Co and </a:t>
            </a:r>
            <a:r>
              <a:rPr lang="en-US" sz="1600" baseline="30000" dirty="0" smtClean="0"/>
              <a:t>59</a:t>
            </a:r>
            <a:r>
              <a:rPr lang="en-US" sz="1600" dirty="0" smtClean="0"/>
              <a:t>Mn</a:t>
            </a:r>
          </a:p>
          <a:p>
            <a:endParaRPr lang="en-US" sz="1600" dirty="0" smtClean="0"/>
          </a:p>
          <a:p>
            <a:endParaRPr lang="en-US" sz="1600" dirty="0" smtClean="0"/>
          </a:p>
          <a:p>
            <a:endParaRPr lang="en-US" sz="1600" dirty="0" smtClean="0"/>
          </a:p>
          <a:p>
            <a:endParaRPr lang="en-US" sz="1600" dirty="0" smtClean="0"/>
          </a:p>
          <a:p>
            <a:endParaRPr lang="en-US" sz="1600" dirty="0" smtClean="0"/>
          </a:p>
          <a:p>
            <a:endParaRPr lang="en-US" sz="1600" dirty="0" smtClean="0"/>
          </a:p>
          <a:p>
            <a:endParaRPr lang="en-US" sz="1600" dirty="0" smtClean="0"/>
          </a:p>
          <a:p>
            <a:endParaRPr lang="en-US" sz="1600" dirty="0" smtClean="0"/>
          </a:p>
          <a:p>
            <a:endParaRPr lang="en-US" sz="1600" dirty="0" smtClean="0"/>
          </a:p>
          <a:p>
            <a:endParaRPr lang="en-US" sz="1600" dirty="0" smtClean="0"/>
          </a:p>
        </p:txBody>
      </p:sp>
      <p:sp>
        <p:nvSpPr>
          <p:cNvPr id="53" name="Rectangle 52"/>
          <p:cNvSpPr/>
          <p:nvPr/>
        </p:nvSpPr>
        <p:spPr>
          <a:xfrm>
            <a:off x="1331640" y="6597352"/>
            <a:ext cx="1224136" cy="1886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76710" y="4005064"/>
            <a:ext cx="2987778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11"/>
          <p:cNvSpPr/>
          <p:nvPr/>
        </p:nvSpPr>
        <p:spPr>
          <a:xfrm>
            <a:off x="5796136" y="3140968"/>
            <a:ext cx="3347864" cy="37170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Ellipse 12"/>
          <p:cNvSpPr/>
          <p:nvPr/>
        </p:nvSpPr>
        <p:spPr>
          <a:xfrm>
            <a:off x="0" y="3717032"/>
            <a:ext cx="2771800" cy="2520280"/>
          </a:xfrm>
          <a:prstGeom prst="ellipse">
            <a:avLst/>
          </a:prstGeom>
          <a:noFill/>
          <a:ln w="571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0" y="44624"/>
            <a:ext cx="59401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/>
              <a:t>Shell evolution  around Z=28</a:t>
            </a:r>
            <a:endParaRPr lang="en-US" sz="2800" dirty="0"/>
          </a:p>
        </p:txBody>
      </p:sp>
      <p:sp>
        <p:nvSpPr>
          <p:cNvPr id="15" name="Rectangle 14"/>
          <p:cNvSpPr/>
          <p:nvPr/>
        </p:nvSpPr>
        <p:spPr>
          <a:xfrm>
            <a:off x="5940152" y="6237312"/>
            <a:ext cx="32038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dirty="0" smtClean="0"/>
              <a:t>M. Klintefjord et al.,  PRC 95, 024312 (2017)</a:t>
            </a:r>
            <a:endParaRPr lang="da-DK" dirty="0"/>
          </a:p>
        </p:txBody>
      </p:sp>
      <p:pic>
        <p:nvPicPr>
          <p:cNvPr id="16" name="Picture 6" descr="logoAgat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20" t="10983" r="11336" b="11676"/>
          <a:stretch>
            <a:fillRect/>
          </a:stretch>
        </p:blipFill>
        <p:spPr bwMode="auto">
          <a:xfrm>
            <a:off x="5796136" y="0"/>
            <a:ext cx="720079" cy="953492"/>
          </a:xfrm>
          <a:prstGeom prst="rect">
            <a:avLst/>
          </a:prstGeom>
          <a:noFill/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ZoneTexte 16"/>
          <p:cNvSpPr txBox="1"/>
          <p:nvPr/>
        </p:nvSpPr>
        <p:spPr>
          <a:xfrm>
            <a:off x="107504" y="1772816"/>
            <a:ext cx="80648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Collecting spectroscopic data like transition probability constraining the theoretical description of the Island of inversion from N=28 to N=40 :</a:t>
            </a:r>
          </a:p>
        </p:txBody>
      </p:sp>
      <p:sp>
        <p:nvSpPr>
          <p:cNvPr id="19" name="Rectangle 18"/>
          <p:cNvSpPr/>
          <p:nvPr/>
        </p:nvSpPr>
        <p:spPr>
          <a:xfrm>
            <a:off x="0" y="2279774"/>
            <a:ext cx="572412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Font typeface="Wingdings" pitchFamily="2" charset="2"/>
              <a:buChar char="Ø"/>
            </a:pPr>
            <a:r>
              <a:rPr lang="en-US" sz="1600" dirty="0" smtClean="0">
                <a:solidFill>
                  <a:prstClr val="black"/>
                </a:solidFill>
              </a:rPr>
              <a:t>What is the influence of the </a:t>
            </a:r>
            <a:r>
              <a:rPr lang="en-US" sz="1600" dirty="0" smtClean="0">
                <a:solidFill>
                  <a:prstClr val="black"/>
                </a:solidFill>
                <a:latin typeface="Symbol" pitchFamily="18" charset="2"/>
              </a:rPr>
              <a:t>n</a:t>
            </a:r>
            <a:r>
              <a:rPr lang="en-US" sz="1600" dirty="0" smtClean="0">
                <a:solidFill>
                  <a:prstClr val="black"/>
                </a:solidFill>
              </a:rPr>
              <a:t>g9/2 and </a:t>
            </a:r>
            <a:r>
              <a:rPr lang="en-US" sz="1600" dirty="0" smtClean="0">
                <a:solidFill>
                  <a:prstClr val="black"/>
                </a:solidFill>
                <a:latin typeface="Symbol" pitchFamily="18" charset="2"/>
              </a:rPr>
              <a:t>n</a:t>
            </a:r>
            <a:r>
              <a:rPr lang="en-US" sz="1600" dirty="0" smtClean="0">
                <a:solidFill>
                  <a:prstClr val="black"/>
                </a:solidFill>
              </a:rPr>
              <a:t>d5/2 orbits ?</a:t>
            </a:r>
          </a:p>
          <a:p>
            <a:pPr lvl="0">
              <a:buFont typeface="Wingdings" pitchFamily="2" charset="2"/>
              <a:buChar char="Ø"/>
            </a:pPr>
            <a:r>
              <a:rPr lang="en-US" sz="1600" dirty="0" smtClean="0">
                <a:solidFill>
                  <a:prstClr val="black"/>
                </a:solidFill>
              </a:rPr>
              <a:t>What is the influence of the proton excitations across Z=28 ?</a:t>
            </a:r>
          </a:p>
          <a:p>
            <a:pPr lvl="0">
              <a:buFont typeface="Wingdings" pitchFamily="2" charset="2"/>
              <a:buChar char="Ø"/>
            </a:pPr>
            <a:r>
              <a:rPr lang="en-US" sz="1600" dirty="0" smtClean="0">
                <a:solidFill>
                  <a:prstClr val="black"/>
                </a:solidFill>
              </a:rPr>
              <a:t>How collectivity  change when decreasing the number of  proton in the f7/2 orbital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07504" y="1124744"/>
            <a:ext cx="88204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Interplay of the monopole terms of the interaction with multipole terms, like pairing and quadrupole, which determines the different phenomena we observe </a:t>
            </a:r>
            <a:endParaRPr lang="en-US" dirty="0"/>
          </a:p>
        </p:txBody>
      </p:sp>
      <p:pic>
        <p:nvPicPr>
          <p:cNvPr id="4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356992"/>
            <a:ext cx="5688632" cy="30931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" name="Rectangle 48"/>
          <p:cNvSpPr/>
          <p:nvPr/>
        </p:nvSpPr>
        <p:spPr>
          <a:xfrm>
            <a:off x="1115616" y="4653136"/>
            <a:ext cx="360040" cy="3600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0" name="Rectangle 49"/>
          <p:cNvSpPr/>
          <p:nvPr/>
        </p:nvSpPr>
        <p:spPr>
          <a:xfrm>
            <a:off x="4355976" y="4653136"/>
            <a:ext cx="360040" cy="3600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5796136" y="2636912"/>
            <a:ext cx="334786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Lifetimes in </a:t>
            </a:r>
            <a:r>
              <a:rPr lang="en-US" baseline="30000" dirty="0" smtClean="0"/>
              <a:t>54</a:t>
            </a:r>
            <a:r>
              <a:rPr lang="en-US" dirty="0" smtClean="0"/>
              <a:t>Ti and in neighboring isotopes have </a:t>
            </a:r>
          </a:p>
          <a:p>
            <a:r>
              <a:rPr lang="en-US" dirty="0" smtClean="0"/>
              <a:t>been determined</a:t>
            </a:r>
            <a:endParaRPr lang="en-US" sz="1600" dirty="0" smtClean="0"/>
          </a:p>
        </p:txBody>
      </p:sp>
      <p:sp>
        <p:nvSpPr>
          <p:cNvPr id="13" name="Rectangle 12"/>
          <p:cNvSpPr/>
          <p:nvPr/>
        </p:nvSpPr>
        <p:spPr>
          <a:xfrm>
            <a:off x="1331640" y="6597352"/>
            <a:ext cx="1224136" cy="1886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Ellipse 14"/>
          <p:cNvSpPr/>
          <p:nvPr/>
        </p:nvSpPr>
        <p:spPr>
          <a:xfrm>
            <a:off x="0" y="3717032"/>
            <a:ext cx="2771800" cy="2520280"/>
          </a:xfrm>
          <a:prstGeom prst="ellipse">
            <a:avLst/>
          </a:prstGeom>
          <a:noFill/>
          <a:ln w="571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0" y="44624"/>
            <a:ext cx="59401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/>
              <a:t>Shell evolution  around Z=28</a:t>
            </a:r>
            <a:endParaRPr lang="en-US" sz="2800" dirty="0"/>
          </a:p>
        </p:txBody>
      </p:sp>
      <p:sp>
        <p:nvSpPr>
          <p:cNvPr id="17" name="Rectangle 16"/>
          <p:cNvSpPr/>
          <p:nvPr/>
        </p:nvSpPr>
        <p:spPr>
          <a:xfrm>
            <a:off x="5796136" y="6237312"/>
            <a:ext cx="303961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i="1" dirty="0" smtClean="0"/>
              <a:t>A. </a:t>
            </a:r>
            <a:r>
              <a:rPr lang="en-US" sz="1600" i="1" dirty="0" err="1" smtClean="0"/>
              <a:t>Goldkuhle</a:t>
            </a:r>
            <a:r>
              <a:rPr lang="en-US" sz="1600" i="1" dirty="0"/>
              <a:t> </a:t>
            </a:r>
            <a:r>
              <a:rPr lang="en-US" sz="1600" i="1" dirty="0" smtClean="0"/>
              <a:t>et al. to be submitted</a:t>
            </a:r>
          </a:p>
        </p:txBody>
      </p:sp>
      <p:pic>
        <p:nvPicPr>
          <p:cNvPr id="18" name="Picture 6" descr="logoAgat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20" t="10983" r="11336" b="11676"/>
          <a:stretch>
            <a:fillRect/>
          </a:stretch>
        </p:blipFill>
        <p:spPr bwMode="auto">
          <a:xfrm>
            <a:off x="5796136" y="0"/>
            <a:ext cx="720079" cy="953492"/>
          </a:xfrm>
          <a:prstGeom prst="rect">
            <a:avLst/>
          </a:prstGeom>
          <a:noFill/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ZoneTexte 20"/>
          <p:cNvSpPr txBox="1"/>
          <p:nvPr/>
        </p:nvSpPr>
        <p:spPr>
          <a:xfrm>
            <a:off x="107504" y="1772816"/>
            <a:ext cx="80648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Collecting spectroscopic data like transition probability constraining the theoretical description of the Island of inversion from N=28 to N=40 :</a:t>
            </a:r>
          </a:p>
        </p:txBody>
      </p:sp>
      <p:sp>
        <p:nvSpPr>
          <p:cNvPr id="22" name="Rectangle 21"/>
          <p:cNvSpPr/>
          <p:nvPr/>
        </p:nvSpPr>
        <p:spPr>
          <a:xfrm>
            <a:off x="0" y="2279774"/>
            <a:ext cx="572412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Font typeface="Wingdings" pitchFamily="2" charset="2"/>
              <a:buChar char="Ø"/>
            </a:pPr>
            <a:r>
              <a:rPr lang="en-US" sz="1600" dirty="0" smtClean="0">
                <a:solidFill>
                  <a:prstClr val="black"/>
                </a:solidFill>
              </a:rPr>
              <a:t>What is the influence of the </a:t>
            </a:r>
            <a:r>
              <a:rPr lang="en-US" sz="1600" dirty="0" smtClean="0">
                <a:solidFill>
                  <a:prstClr val="black"/>
                </a:solidFill>
                <a:latin typeface="Symbol" pitchFamily="18" charset="2"/>
              </a:rPr>
              <a:t>n</a:t>
            </a:r>
            <a:r>
              <a:rPr lang="en-US" sz="1600" dirty="0" smtClean="0">
                <a:solidFill>
                  <a:prstClr val="black"/>
                </a:solidFill>
              </a:rPr>
              <a:t>g9/2 and </a:t>
            </a:r>
            <a:r>
              <a:rPr lang="en-US" sz="1600" dirty="0" smtClean="0">
                <a:solidFill>
                  <a:prstClr val="black"/>
                </a:solidFill>
                <a:latin typeface="Symbol" pitchFamily="18" charset="2"/>
              </a:rPr>
              <a:t>n</a:t>
            </a:r>
            <a:r>
              <a:rPr lang="en-US" sz="1600" dirty="0" smtClean="0">
                <a:solidFill>
                  <a:prstClr val="black"/>
                </a:solidFill>
              </a:rPr>
              <a:t>d5/2 orbits ?</a:t>
            </a:r>
          </a:p>
          <a:p>
            <a:pPr lvl="0">
              <a:buFont typeface="Wingdings" pitchFamily="2" charset="2"/>
              <a:buChar char="Ø"/>
            </a:pPr>
            <a:r>
              <a:rPr lang="en-US" sz="1600" dirty="0" smtClean="0">
                <a:solidFill>
                  <a:prstClr val="black"/>
                </a:solidFill>
              </a:rPr>
              <a:t>What is the influence of the proton excitations across Z=28 ?</a:t>
            </a:r>
          </a:p>
          <a:p>
            <a:pPr lvl="0">
              <a:buFont typeface="Wingdings" pitchFamily="2" charset="2"/>
              <a:buChar char="Ø"/>
            </a:pPr>
            <a:r>
              <a:rPr lang="en-US" sz="1600" dirty="0" smtClean="0">
                <a:solidFill>
                  <a:prstClr val="black"/>
                </a:solidFill>
              </a:rPr>
              <a:t>How collectivity  change when decreasing the number of  proton in the f7/2 orbital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0152" y="4109187"/>
            <a:ext cx="2966625" cy="1893442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8206163" y="3984158"/>
            <a:ext cx="4299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2+</a:t>
            </a:r>
            <a:endParaRPr lang="en-US" dirty="0"/>
          </a:p>
        </p:txBody>
      </p:sp>
      <p:sp>
        <p:nvSpPr>
          <p:cNvPr id="20" name="ZoneTexte 19"/>
          <p:cNvSpPr txBox="1"/>
          <p:nvPr/>
        </p:nvSpPr>
        <p:spPr>
          <a:xfrm>
            <a:off x="6480861" y="3799492"/>
            <a:ext cx="4299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4+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07504" y="1124744"/>
            <a:ext cx="88204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Interplay of the monopole terms of the interaction with </a:t>
            </a:r>
            <a:r>
              <a:rPr lang="en-US" dirty="0" err="1" smtClean="0"/>
              <a:t>multipole</a:t>
            </a:r>
            <a:r>
              <a:rPr lang="en-US" dirty="0" smtClean="0"/>
              <a:t> terms, like pairing and </a:t>
            </a:r>
            <a:r>
              <a:rPr lang="en-US" dirty="0" err="1" smtClean="0"/>
              <a:t>quadrupole</a:t>
            </a:r>
            <a:r>
              <a:rPr lang="en-US" dirty="0" smtClean="0"/>
              <a:t>, which determines the different phenomena we observe </a:t>
            </a:r>
            <a:endParaRPr lang="fr-FR" dirty="0"/>
          </a:p>
        </p:txBody>
      </p:sp>
      <p:sp>
        <p:nvSpPr>
          <p:cNvPr id="12" name="Rectangle 11"/>
          <p:cNvSpPr/>
          <p:nvPr/>
        </p:nvSpPr>
        <p:spPr>
          <a:xfrm>
            <a:off x="5961464" y="6428075"/>
            <a:ext cx="320384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/>
              <a:t>I. </a:t>
            </a:r>
            <a:r>
              <a:rPr lang="en-US" sz="1600" dirty="0" err="1" smtClean="0"/>
              <a:t>Celikovic</a:t>
            </a:r>
            <a:r>
              <a:rPr lang="en-US" sz="1600" dirty="0" smtClean="0"/>
              <a:t>, C. </a:t>
            </a:r>
            <a:r>
              <a:rPr lang="en-US" sz="1600" dirty="0" err="1" smtClean="0"/>
              <a:t>Michelagnoli</a:t>
            </a:r>
            <a:r>
              <a:rPr lang="en-US" sz="1600" dirty="0" smtClean="0"/>
              <a:t> et al. </a:t>
            </a:r>
            <a:endParaRPr lang="fr-FR" sz="1600" dirty="0"/>
          </a:p>
        </p:txBody>
      </p:sp>
      <p:sp>
        <p:nvSpPr>
          <p:cNvPr id="14" name="Rectangle 13"/>
          <p:cNvSpPr/>
          <p:nvPr/>
        </p:nvSpPr>
        <p:spPr>
          <a:xfrm>
            <a:off x="1331640" y="6597352"/>
            <a:ext cx="1224136" cy="1886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0" y="44624"/>
            <a:ext cx="59401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dirty="0" smtClean="0"/>
              <a:t>Shell </a:t>
            </a:r>
            <a:r>
              <a:rPr lang="fr-FR" sz="2800" dirty="0" err="1" smtClean="0"/>
              <a:t>evolution</a:t>
            </a:r>
            <a:r>
              <a:rPr lang="fr-FR" sz="2800" dirty="0" smtClean="0"/>
              <a:t>  </a:t>
            </a:r>
            <a:r>
              <a:rPr lang="fr-FR" sz="2800" dirty="0" err="1" smtClean="0"/>
              <a:t>around</a:t>
            </a:r>
            <a:r>
              <a:rPr lang="fr-FR" sz="2800" dirty="0" smtClean="0"/>
              <a:t> Z=28</a:t>
            </a:r>
            <a:endParaRPr lang="fr-FR" sz="2800" dirty="0"/>
          </a:p>
        </p:txBody>
      </p:sp>
      <p:pic>
        <p:nvPicPr>
          <p:cNvPr id="20" name="Picture 6" descr="logoAgat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20" t="10983" r="11336" b="11676"/>
          <a:stretch>
            <a:fillRect/>
          </a:stretch>
        </p:blipFill>
        <p:spPr bwMode="auto">
          <a:xfrm>
            <a:off x="5796136" y="0"/>
            <a:ext cx="720079" cy="953492"/>
          </a:xfrm>
          <a:prstGeom prst="rect">
            <a:avLst/>
          </a:prstGeom>
          <a:noFill/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Image 9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554" y="2046510"/>
            <a:ext cx="3708400" cy="2498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Rectangle 24"/>
          <p:cNvSpPr/>
          <p:nvPr/>
        </p:nvSpPr>
        <p:spPr>
          <a:xfrm>
            <a:off x="420083" y="1920000"/>
            <a:ext cx="2802348" cy="301737"/>
          </a:xfrm>
          <a:prstGeom prst="rect">
            <a:avLst/>
          </a:prstGeom>
        </p:spPr>
        <p:txBody>
          <a:bodyPr wrap="none" lIns="91429" tIns="45714" rIns="91429" bIns="45714">
            <a:spAutoFit/>
          </a:bodyPr>
          <a:lstStyle/>
          <a:p>
            <a:r>
              <a:rPr lang="en-US" sz="1361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Dirken</a:t>
            </a:r>
            <a:r>
              <a:rPr lang="en-US" sz="1361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et al., PRC 82 (2010) 064309 </a:t>
            </a:r>
          </a:p>
        </p:txBody>
      </p:sp>
      <p:sp>
        <p:nvSpPr>
          <p:cNvPr id="4" name="Rectangle 3"/>
          <p:cNvSpPr/>
          <p:nvPr/>
        </p:nvSpPr>
        <p:spPr>
          <a:xfrm>
            <a:off x="52349" y="4486832"/>
            <a:ext cx="423120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aseline="30000" dirty="0" smtClean="0"/>
              <a:t>73</a:t>
            </a:r>
            <a:r>
              <a:rPr lang="en-US" sz="1600" dirty="0" smtClean="0"/>
              <a:t>Ga </a:t>
            </a:r>
            <a:r>
              <a:rPr lang="en-US" sz="1600" dirty="0"/>
              <a:t>ground-state: 3/2</a:t>
            </a:r>
            <a:r>
              <a:rPr lang="en-US" sz="1600" baseline="30000" dirty="0"/>
              <a:t>-</a:t>
            </a:r>
            <a:r>
              <a:rPr lang="en-US" sz="1600" dirty="0"/>
              <a:t>, 1/2</a:t>
            </a:r>
            <a:r>
              <a:rPr lang="en-US" sz="1600" baseline="30000" dirty="0"/>
              <a:t>-</a:t>
            </a:r>
            <a:r>
              <a:rPr lang="en-US" sz="1600" dirty="0"/>
              <a:t> doublet? </a:t>
            </a:r>
          </a:p>
          <a:p>
            <a:r>
              <a:rPr lang="en-US" sz="1600" dirty="0" smtClean="0">
                <a:sym typeface="Wingdings" panose="05000000000000000000" pitchFamily="2" charset="2"/>
              </a:rPr>
              <a:t></a:t>
            </a:r>
            <a:r>
              <a:rPr lang="en-US" sz="1600" dirty="0" smtClean="0"/>
              <a:t> </a:t>
            </a:r>
            <a:r>
              <a:rPr lang="en-US" sz="1600" dirty="0"/>
              <a:t>determine the M1 component of the first 5/2</a:t>
            </a:r>
            <a:r>
              <a:rPr lang="en-US" sz="1600" baseline="30000" dirty="0"/>
              <a:t>-</a:t>
            </a:r>
            <a:r>
              <a:rPr lang="en-US" sz="1600" dirty="0"/>
              <a:t> </a:t>
            </a:r>
            <a:endParaRPr lang="en-GB" sz="1600" dirty="0"/>
          </a:p>
        </p:txBody>
      </p:sp>
      <p:sp>
        <p:nvSpPr>
          <p:cNvPr id="5" name="Rectangle 4"/>
          <p:cNvSpPr/>
          <p:nvPr/>
        </p:nvSpPr>
        <p:spPr>
          <a:xfrm>
            <a:off x="149431" y="5073974"/>
            <a:ext cx="403703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65980"/>
            <a:r>
              <a:rPr lang="en-US" sz="1600" dirty="0" smtClean="0"/>
              <a:t>Obtained </a:t>
            </a:r>
            <a:r>
              <a:rPr lang="en-US" sz="1600" dirty="0"/>
              <a:t>lifetime </a:t>
            </a:r>
            <a:r>
              <a:rPr lang="en-US" sz="1600" dirty="0" smtClean="0"/>
              <a:t>:</a:t>
            </a:r>
          </a:p>
          <a:p>
            <a:pPr marL="285750" marR="65980" indent="-285750">
              <a:buFont typeface="Arial" panose="020B0604020202020204" pitchFamily="34" charset="0"/>
              <a:buChar char="•"/>
            </a:pPr>
            <a:r>
              <a:rPr lang="en-US" sz="1600" dirty="0"/>
              <a:t>Fast M1 component in the decay of the first 5/2</a:t>
            </a:r>
            <a:r>
              <a:rPr lang="en-US" sz="1600" baseline="30000" dirty="0"/>
              <a:t>-</a:t>
            </a:r>
            <a:r>
              <a:rPr lang="en-US" sz="1600" dirty="0"/>
              <a:t> state. </a:t>
            </a:r>
          </a:p>
          <a:p>
            <a:pPr marL="285750" marR="6598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Confirms </a:t>
            </a:r>
            <a:r>
              <a:rPr lang="en-US" sz="1600" dirty="0"/>
              <a:t>1/2</a:t>
            </a:r>
            <a:r>
              <a:rPr lang="en-US" sz="1600" baseline="30000" dirty="0"/>
              <a:t>-</a:t>
            </a:r>
            <a:r>
              <a:rPr lang="en-US" sz="1600" dirty="0"/>
              <a:t>, 3/2</a:t>
            </a:r>
            <a:r>
              <a:rPr lang="en-US" sz="1600" baseline="30000" dirty="0"/>
              <a:t>-</a:t>
            </a:r>
            <a:r>
              <a:rPr lang="en-US" sz="1600" dirty="0"/>
              <a:t> </a:t>
            </a:r>
            <a:r>
              <a:rPr lang="en-US" sz="1600" dirty="0" err="1"/>
              <a:t>g.s</a:t>
            </a:r>
            <a:r>
              <a:rPr lang="en-US" sz="1600" dirty="0"/>
              <a:t>. doublet </a:t>
            </a:r>
            <a:endParaRPr lang="fr-FR" sz="1600" dirty="0"/>
          </a:p>
        </p:txBody>
      </p:sp>
      <p:sp>
        <p:nvSpPr>
          <p:cNvPr id="36" name="Rectangle 35"/>
          <p:cNvSpPr/>
          <p:nvPr/>
        </p:nvSpPr>
        <p:spPr>
          <a:xfrm>
            <a:off x="4860079" y="1912901"/>
            <a:ext cx="2590752" cy="273781"/>
          </a:xfrm>
          <a:prstGeom prst="rect">
            <a:avLst/>
          </a:prstGeom>
        </p:spPr>
        <p:txBody>
          <a:bodyPr wrap="none" lIns="91429" tIns="45714" rIns="91429" bIns="45714">
            <a:spAutoFit/>
          </a:bodyPr>
          <a:lstStyle/>
          <a:p>
            <a:r>
              <a:rPr lang="en-GB" sz="1179" i="1" dirty="0"/>
              <a:t>I. Čeliković, Ph.D. Thesis, GANIL 2013</a:t>
            </a:r>
            <a:endParaRPr lang="en-US" sz="1179" i="1" dirty="0"/>
          </a:p>
        </p:txBody>
      </p:sp>
      <p:sp>
        <p:nvSpPr>
          <p:cNvPr id="37" name="Rectangle 36"/>
          <p:cNvSpPr/>
          <p:nvPr/>
        </p:nvSpPr>
        <p:spPr>
          <a:xfrm>
            <a:off x="4852453" y="2116051"/>
            <a:ext cx="3312368" cy="273781"/>
          </a:xfrm>
          <a:prstGeom prst="rect">
            <a:avLst/>
          </a:prstGeom>
        </p:spPr>
        <p:txBody>
          <a:bodyPr wrap="square" lIns="91429" tIns="45714" rIns="91429" bIns="45714">
            <a:spAutoFit/>
          </a:bodyPr>
          <a:lstStyle/>
          <a:p>
            <a:r>
              <a:rPr lang="fr-FR" sz="1179" i="1" dirty="0"/>
              <a:t>C. </a:t>
            </a:r>
            <a:r>
              <a:rPr lang="fr-FR" sz="1179" i="1" dirty="0" err="1"/>
              <a:t>Louchart</a:t>
            </a:r>
            <a:r>
              <a:rPr lang="fr-FR" sz="1179" i="1" dirty="0"/>
              <a:t> et al., Phys. </a:t>
            </a:r>
            <a:r>
              <a:rPr lang="en-GB" sz="1179" i="1" dirty="0"/>
              <a:t>Rev. C, 87  054302 (2013)</a:t>
            </a:r>
            <a:endParaRPr lang="en-US" sz="1179" i="1" dirty="0"/>
          </a:p>
        </p:txBody>
      </p:sp>
      <p:pic>
        <p:nvPicPr>
          <p:cNvPr id="3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06527" y="2592982"/>
            <a:ext cx="4681182" cy="3425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7" name="Connecteur droit avec flèche 6"/>
          <p:cNvCxnSpPr/>
          <p:nvPr/>
        </p:nvCxnSpPr>
        <p:spPr>
          <a:xfrm>
            <a:off x="2339752" y="3717032"/>
            <a:ext cx="0" cy="288032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ZoneTexte 22"/>
          <p:cNvSpPr txBox="1"/>
          <p:nvPr/>
        </p:nvSpPr>
        <p:spPr>
          <a:xfrm>
            <a:off x="0" y="0"/>
            <a:ext cx="6084168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Shape evolution in fission fragments in the A~100 region</a:t>
            </a:r>
            <a:endParaRPr lang="en-US" dirty="0" smtClean="0"/>
          </a:p>
          <a:p>
            <a:r>
              <a:rPr lang="en-US" dirty="0" smtClean="0"/>
              <a:t>AGATA-VAMOS and a plunger + FATIMA for lifetime measurements using the </a:t>
            </a:r>
            <a:r>
              <a:rPr lang="en-US" baseline="30000" dirty="0" smtClean="0"/>
              <a:t>9</a:t>
            </a:r>
            <a:r>
              <a:rPr lang="en-US" dirty="0" smtClean="0"/>
              <a:t>Be(</a:t>
            </a:r>
            <a:r>
              <a:rPr lang="en-US" baseline="30000" dirty="0" smtClean="0"/>
              <a:t>238</a:t>
            </a:r>
            <a:r>
              <a:rPr lang="en-US" dirty="0" smtClean="0"/>
              <a:t>U,FF) reaction</a:t>
            </a:r>
            <a:endParaRPr lang="en-US" baseline="30000" dirty="0" smtClean="0"/>
          </a:p>
        </p:txBody>
      </p:sp>
      <p:sp>
        <p:nvSpPr>
          <p:cNvPr id="24" name="ZoneTexte 23"/>
          <p:cNvSpPr txBox="1"/>
          <p:nvPr/>
        </p:nvSpPr>
        <p:spPr>
          <a:xfrm>
            <a:off x="5652120" y="6309320"/>
            <a:ext cx="32496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+ Plunger (short lifetime </a:t>
            </a:r>
            <a:r>
              <a:rPr lang="en-US" dirty="0" err="1" smtClean="0"/>
              <a:t>I</a:t>
            </a:r>
            <a:r>
              <a:rPr lang="en-US" baseline="30000" dirty="0" err="1" smtClean="0">
                <a:latin typeface="Symbol" pitchFamily="18" charset="2"/>
              </a:rPr>
              <a:t>p</a:t>
            </a:r>
            <a:r>
              <a:rPr lang="en-US" dirty="0" smtClean="0"/>
              <a:t> &gt;4</a:t>
            </a:r>
            <a:r>
              <a:rPr lang="en-US" baseline="30000" dirty="0" smtClean="0"/>
              <a:t>+</a:t>
            </a:r>
            <a:r>
              <a:rPr lang="en-US" dirty="0" smtClean="0"/>
              <a:t>) </a:t>
            </a:r>
            <a:endParaRPr lang="en-US" dirty="0"/>
          </a:p>
        </p:txBody>
      </p:sp>
      <p:pic>
        <p:nvPicPr>
          <p:cNvPr id="25" name="Image 24" descr="VAMOS_NoGFP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499992" y="4095070"/>
            <a:ext cx="5004048" cy="2286258"/>
          </a:xfrm>
          <a:prstGeom prst="rect">
            <a:avLst/>
          </a:prstGeom>
        </p:spPr>
      </p:pic>
      <p:cxnSp>
        <p:nvCxnSpPr>
          <p:cNvPr id="27" name="Connecteur droit avec flèche 26"/>
          <p:cNvCxnSpPr>
            <a:stCxn id="24" idx="3"/>
          </p:cNvCxnSpPr>
          <p:nvPr/>
        </p:nvCxnSpPr>
        <p:spPr>
          <a:xfrm flipH="1" flipV="1">
            <a:off x="8316417" y="5085184"/>
            <a:ext cx="585311" cy="140880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178" name="AutoShape 2" descr="imap://emmanuel%2Eclement@simap.ganil.fr:993/fetch%3EUID%3E/AGATA/Campagne%202017%3E349?part=1.2.2&amp;filename=Zr100-AGATA-RDDS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1331640" y="6597352"/>
            <a:ext cx="1224136" cy="1886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Image 11" descr="100Zr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772816"/>
            <a:ext cx="4067944" cy="4700336"/>
          </a:xfrm>
          <a:prstGeom prst="rect">
            <a:avLst/>
          </a:prstGeom>
        </p:spPr>
      </p:pic>
      <p:sp>
        <p:nvSpPr>
          <p:cNvPr id="28" name="ZoneTexte 27"/>
          <p:cNvSpPr txBox="1"/>
          <p:nvPr/>
        </p:nvSpPr>
        <p:spPr>
          <a:xfrm>
            <a:off x="1043608" y="1916832"/>
            <a:ext cx="633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aseline="30000" dirty="0" smtClean="0"/>
              <a:t>100</a:t>
            </a:r>
            <a:r>
              <a:rPr lang="fr-FR" dirty="0" smtClean="0"/>
              <a:t>Zr</a:t>
            </a:r>
            <a:endParaRPr lang="fr-FR" dirty="0"/>
          </a:p>
        </p:txBody>
      </p:sp>
      <p:sp>
        <p:nvSpPr>
          <p:cNvPr id="22" name="ZoneTexte 21"/>
          <p:cNvSpPr txBox="1"/>
          <p:nvPr/>
        </p:nvSpPr>
        <p:spPr>
          <a:xfrm rot="1693920">
            <a:off x="599548" y="2925720"/>
            <a:ext cx="17876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On-line 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36576" y="1516178"/>
            <a:ext cx="238693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cs typeface="Calibri"/>
              </a:rPr>
              <a:t>W. </a:t>
            </a:r>
            <a:r>
              <a:rPr lang="en-US" sz="1600" dirty="0" err="1" smtClean="0">
                <a:cs typeface="Calibri"/>
              </a:rPr>
              <a:t>Korten</a:t>
            </a:r>
            <a:r>
              <a:rPr lang="en-US" sz="1600" dirty="0" smtClean="0">
                <a:cs typeface="Calibri"/>
              </a:rPr>
              <a:t>, A. </a:t>
            </a:r>
            <a:r>
              <a:rPr lang="en-US" sz="1600" dirty="0" err="1" smtClean="0">
                <a:cs typeface="Calibri"/>
              </a:rPr>
              <a:t>Görgen</a:t>
            </a:r>
            <a:r>
              <a:rPr lang="en-US" sz="1600" dirty="0" smtClean="0">
                <a:cs typeface="Calibri"/>
              </a:rPr>
              <a:t> et al</a:t>
            </a:r>
          </a:p>
        </p:txBody>
      </p:sp>
      <p:grpSp>
        <p:nvGrpSpPr>
          <p:cNvPr id="16" name="Groupe 15"/>
          <p:cNvGrpSpPr/>
          <p:nvPr/>
        </p:nvGrpSpPr>
        <p:grpSpPr>
          <a:xfrm>
            <a:off x="5148064" y="1729452"/>
            <a:ext cx="3888432" cy="2563644"/>
            <a:chOff x="5364088" y="1729452"/>
            <a:chExt cx="3888432" cy="2563644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364088" y="1729452"/>
              <a:ext cx="3888432" cy="25636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" name="ZoneTexte 13"/>
            <p:cNvSpPr txBox="1"/>
            <p:nvPr/>
          </p:nvSpPr>
          <p:spPr>
            <a:xfrm>
              <a:off x="6826349" y="1750321"/>
              <a:ext cx="9797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/>
                <a:t>Ph. John</a:t>
              </a:r>
              <a:endParaRPr lang="fr-FR" dirty="0"/>
            </a:p>
          </p:txBody>
        </p:sp>
        <p:sp>
          <p:nvSpPr>
            <p:cNvPr id="15" name="ZoneTexte 14"/>
            <p:cNvSpPr txBox="1"/>
            <p:nvPr/>
          </p:nvSpPr>
          <p:spPr>
            <a:xfrm rot="1693920">
              <a:off x="5834134" y="2733259"/>
              <a:ext cx="178766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 smtClean="0">
                  <a:solidFill>
                    <a:srgbClr val="FF0000"/>
                  </a:solidFill>
                </a:rPr>
                <a:t>On-line </a:t>
              </a:r>
              <a:endParaRPr lang="en-US" sz="3600" b="1" dirty="0">
                <a:solidFill>
                  <a:srgbClr val="FF0000"/>
                </a:solidFill>
              </a:endParaRPr>
            </a:p>
          </p:txBody>
        </p:sp>
      </p:grpSp>
      <p:pic>
        <p:nvPicPr>
          <p:cNvPr id="17" name="Picture 6" descr="logoAgat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20" t="10983" r="11336" b="11676"/>
          <a:stretch>
            <a:fillRect/>
          </a:stretch>
        </p:blipFill>
        <p:spPr bwMode="auto">
          <a:xfrm>
            <a:off x="5796136" y="0"/>
            <a:ext cx="720079" cy="953492"/>
          </a:xfrm>
          <a:prstGeom prst="rect">
            <a:avLst/>
          </a:prstGeom>
          <a:noFill/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4040138" y="6215661"/>
            <a:ext cx="5140374" cy="66972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i="1" dirty="0" smtClean="0"/>
              <a:t>High resolution spectroscopy of </a:t>
            </a:r>
            <a:r>
              <a:rPr lang="en-US" i="1" baseline="30000" dirty="0" smtClean="0"/>
              <a:t>96</a:t>
            </a:r>
            <a:r>
              <a:rPr lang="en-US" i="1" dirty="0" smtClean="0"/>
              <a:t>Kr</a:t>
            </a:r>
          </a:p>
          <a:p>
            <a:r>
              <a:rPr lang="en-US" i="1" dirty="0" smtClean="0"/>
              <a:t>J. </a:t>
            </a:r>
            <a:r>
              <a:rPr lang="en-US" i="1" dirty="0" err="1" smtClean="0"/>
              <a:t>Dudouet</a:t>
            </a:r>
            <a:r>
              <a:rPr lang="en-US" i="1" dirty="0" smtClean="0"/>
              <a:t> et al. Phys. Rev. </a:t>
            </a:r>
            <a:r>
              <a:rPr lang="en-US" i="1" dirty="0" err="1" smtClean="0"/>
              <a:t>Lett</a:t>
            </a:r>
            <a:r>
              <a:rPr lang="en-US" i="1" dirty="0" smtClean="0"/>
              <a:t>. 118, 162501 (2017) </a:t>
            </a:r>
            <a:endParaRPr lang="en-US" dirty="0" smtClean="0"/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32040" y="4073253"/>
            <a:ext cx="4211960" cy="21872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67995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2" name="SysBE2.png" descr="SysBE2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4860032" y="1072614"/>
            <a:ext cx="3866158" cy="2987487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Sudden rise of collectivity after the N=50 shell closure"/>
          <p:cNvSpPr txBox="1"/>
          <p:nvPr/>
        </p:nvSpPr>
        <p:spPr>
          <a:xfrm>
            <a:off x="4896814" y="5027224"/>
            <a:ext cx="3419872" cy="5645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717" tIns="35717" rIns="35717" bIns="35717" anchor="ctr">
            <a:spAutoFit/>
          </a:bodyPr>
          <a:lstStyle>
            <a:lvl1pPr>
              <a:defRPr sz="2400"/>
            </a:lvl1pPr>
          </a:lstStyle>
          <a:p>
            <a:r>
              <a:rPr sz="1600" dirty="0"/>
              <a:t>Sudden rise of collectivity after the N=50 shell closure</a:t>
            </a:r>
          </a:p>
        </p:txBody>
      </p:sp>
      <p:sp>
        <p:nvSpPr>
          <p:cNvPr id="11" name="… in contradiction with shell model calculation (Z=34 supposed to be the maximum of collectivity : proton mid-shell)"/>
          <p:cNvSpPr txBox="1"/>
          <p:nvPr/>
        </p:nvSpPr>
        <p:spPr>
          <a:xfrm>
            <a:off x="4928395" y="5538649"/>
            <a:ext cx="3600400" cy="5645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717" tIns="35717" rIns="35717" bIns="35717" anchor="ctr">
            <a:spAutoFit/>
          </a:bodyPr>
          <a:lstStyle>
            <a:lvl1pPr>
              <a:defRPr sz="2400"/>
            </a:lvl1pPr>
          </a:lstStyle>
          <a:p>
            <a:r>
              <a:rPr sz="1600" dirty="0"/>
              <a:t>… in contradiction with shell model </a:t>
            </a:r>
            <a:r>
              <a:rPr sz="1600" dirty="0" smtClean="0"/>
              <a:t>calculation</a:t>
            </a:r>
            <a:endParaRPr sz="1600" dirty="0"/>
          </a:p>
        </p:txBody>
      </p:sp>
      <p:sp>
        <p:nvSpPr>
          <p:cNvPr id="14" name="Rectangle 13"/>
          <p:cNvSpPr/>
          <p:nvPr/>
        </p:nvSpPr>
        <p:spPr>
          <a:xfrm>
            <a:off x="1331640" y="6597352"/>
            <a:ext cx="1224136" cy="1886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asellaDiTesto 36"/>
          <p:cNvSpPr txBox="1"/>
          <p:nvPr/>
        </p:nvSpPr>
        <p:spPr>
          <a:xfrm>
            <a:off x="4835854" y="6149824"/>
            <a:ext cx="41320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i="1" dirty="0" smtClean="0"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GB" sz="1600" i="1" dirty="0" err="1" smtClean="0">
                <a:latin typeface="Times New Roman" pitchFamily="18" charset="0"/>
                <a:cs typeface="Times New Roman" pitchFamily="18" charset="0"/>
              </a:rPr>
              <a:t>Delafosse</a:t>
            </a:r>
            <a:r>
              <a:rPr lang="en-GB" sz="1600" i="1" dirty="0" smtClean="0">
                <a:latin typeface="Times New Roman" pitchFamily="18" charset="0"/>
                <a:cs typeface="Times New Roman" pitchFamily="18" charset="0"/>
              </a:rPr>
              <a:t> et al., submitted to Phys. Rev. Lett.</a:t>
            </a:r>
            <a:endParaRPr lang="en-GB" sz="1600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6" descr="logoAgat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20" t="10983" r="11336" b="11676"/>
          <a:stretch>
            <a:fillRect/>
          </a:stretch>
        </p:blipFill>
        <p:spPr bwMode="auto">
          <a:xfrm>
            <a:off x="5796136" y="0"/>
            <a:ext cx="720079" cy="953492"/>
          </a:xfrm>
          <a:prstGeom prst="rect">
            <a:avLst/>
          </a:prstGeom>
          <a:noFill/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0" y="116632"/>
            <a:ext cx="453632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75140"/>
            <a:r>
              <a:rPr lang="en-US" sz="1600" b="1" dirty="0" smtClean="0"/>
              <a:t>The </a:t>
            </a:r>
            <a:r>
              <a:rPr lang="en-US" sz="1600" b="1" dirty="0"/>
              <a:t>quenching of the N=50 gap towards </a:t>
            </a:r>
          </a:p>
          <a:p>
            <a:pPr marR="78790"/>
            <a:r>
              <a:rPr lang="en-US" sz="1600" b="1" baseline="30000" dirty="0"/>
              <a:t>78</a:t>
            </a:r>
            <a:r>
              <a:rPr lang="en-US" sz="1600" b="1" dirty="0"/>
              <a:t>Ni can be investigated looking at the </a:t>
            </a:r>
          </a:p>
          <a:p>
            <a:pPr marR="67840"/>
            <a:r>
              <a:rPr lang="en-US" sz="1600" b="1" dirty="0" smtClean="0"/>
              <a:t>Spectroscopy of excited states </a:t>
            </a:r>
            <a:r>
              <a:rPr lang="en-US" sz="1600" b="1" dirty="0"/>
              <a:t>involving </a:t>
            </a:r>
            <a:r>
              <a:rPr lang="en-US" sz="1600" b="1" dirty="0" smtClean="0"/>
              <a:t>particle-hole </a:t>
            </a:r>
            <a:r>
              <a:rPr lang="en-US" sz="1600" b="1" dirty="0"/>
              <a:t>excitations across the N=50 gap </a:t>
            </a:r>
            <a:endParaRPr lang="fr-FR" sz="1600" b="1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170" y="3375054"/>
            <a:ext cx="3326881" cy="2315606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916" y="1340768"/>
            <a:ext cx="3752725" cy="2088232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159170" y="6081690"/>
            <a:ext cx="28472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i="1" dirty="0" smtClean="0"/>
              <a:t>J. </a:t>
            </a:r>
            <a:r>
              <a:rPr lang="fr-FR" sz="1600" i="1" dirty="0" err="1" smtClean="0"/>
              <a:t>Dudouet</a:t>
            </a:r>
            <a:r>
              <a:rPr lang="fr-FR" sz="1600" i="1" dirty="0" smtClean="0"/>
              <a:t> et al, to </a:t>
            </a:r>
            <a:r>
              <a:rPr lang="fr-FR" sz="1600" i="1" dirty="0" err="1" smtClean="0"/>
              <a:t>be</a:t>
            </a:r>
            <a:r>
              <a:rPr lang="fr-FR" sz="1600" i="1" dirty="0" smtClean="0"/>
              <a:t> </a:t>
            </a:r>
            <a:r>
              <a:rPr lang="fr-FR" sz="1600" i="1" dirty="0" err="1" smtClean="0"/>
              <a:t>submitted</a:t>
            </a:r>
            <a:endParaRPr lang="fr-FR" sz="1600" i="1" dirty="0"/>
          </a:p>
        </p:txBody>
      </p:sp>
      <p:sp>
        <p:nvSpPr>
          <p:cNvPr id="16" name="First lifetime of excited states measured in 88Kr…"/>
          <p:cNvSpPr txBox="1"/>
          <p:nvPr/>
        </p:nvSpPr>
        <p:spPr>
          <a:xfrm>
            <a:off x="4860032" y="3889025"/>
            <a:ext cx="4859582" cy="10570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717" tIns="35717" rIns="35717" bIns="35717" anchor="ctr">
            <a:spAutoFit/>
          </a:bodyPr>
          <a:lstStyle/>
          <a:p>
            <a:pPr marL="285750" indent="-285750" algn="l">
              <a:buFont typeface="Wingdings" panose="05000000000000000000" pitchFamily="2" charset="2"/>
              <a:buChar char="§"/>
              <a:defRPr sz="3000"/>
            </a:pPr>
            <a:r>
              <a:rPr sz="1600" dirty="0"/>
              <a:t>First lifetime of excited states measured in </a:t>
            </a:r>
            <a:r>
              <a:rPr sz="1600" baseline="31999" dirty="0"/>
              <a:t>88</a:t>
            </a:r>
            <a:r>
              <a:rPr sz="1600" dirty="0"/>
              <a:t>Kr</a:t>
            </a:r>
          </a:p>
          <a:p>
            <a:pPr marL="285750" indent="-285750" algn="l">
              <a:buFont typeface="Wingdings" panose="05000000000000000000" pitchFamily="2" charset="2"/>
              <a:buChar char="§"/>
              <a:defRPr sz="3000"/>
            </a:pPr>
            <a:r>
              <a:rPr sz="1600" dirty="0" smtClean="0"/>
              <a:t>Lifetime </a:t>
            </a:r>
            <a:r>
              <a:rPr sz="1600" dirty="0"/>
              <a:t>measured with better accuracy in </a:t>
            </a:r>
            <a:r>
              <a:rPr sz="1600" baseline="31999" dirty="0"/>
              <a:t>86</a:t>
            </a:r>
            <a:r>
              <a:rPr sz="1600" dirty="0"/>
              <a:t>Se</a:t>
            </a:r>
          </a:p>
          <a:p>
            <a:pPr marL="285750" indent="-285750" algn="l">
              <a:buFont typeface="Wingdings" panose="05000000000000000000" pitchFamily="2" charset="2"/>
              <a:buChar char="§"/>
              <a:defRPr sz="3000"/>
            </a:pPr>
            <a:r>
              <a:rPr sz="1600" dirty="0" smtClean="0"/>
              <a:t>First </a:t>
            </a:r>
            <a:r>
              <a:rPr sz="1600" dirty="0"/>
              <a:t>lifetime measured in the very exotic </a:t>
            </a:r>
            <a:r>
              <a:rPr sz="1600" baseline="31999" dirty="0"/>
              <a:t>84</a:t>
            </a:r>
            <a:r>
              <a:rPr sz="1600" dirty="0"/>
              <a:t>Ge</a:t>
            </a:r>
          </a:p>
          <a:p>
            <a:pPr marL="285750" indent="-285750" algn="l">
              <a:buFont typeface="Wingdings" panose="05000000000000000000" pitchFamily="2" charset="2"/>
              <a:buChar char="§"/>
              <a:defRPr sz="3000"/>
            </a:pPr>
            <a:r>
              <a:rPr sz="1600" dirty="0" smtClean="0"/>
              <a:t>Unexpected </a:t>
            </a:r>
            <a:r>
              <a:rPr sz="1600" dirty="0"/>
              <a:t>enhancement of collectivity in </a:t>
            </a:r>
            <a:r>
              <a:rPr sz="1600" baseline="31999" dirty="0" smtClean="0"/>
              <a:t>84</a:t>
            </a:r>
            <a:r>
              <a:rPr sz="1600" dirty="0" smtClean="0"/>
              <a:t>Ge</a:t>
            </a:r>
            <a:endParaRPr sz="1600" dirty="0"/>
          </a:p>
        </p:txBody>
      </p:sp>
      <p:sp>
        <p:nvSpPr>
          <p:cNvPr id="8" name="Rectangle 7"/>
          <p:cNvSpPr/>
          <p:nvPr/>
        </p:nvSpPr>
        <p:spPr>
          <a:xfrm>
            <a:off x="25916" y="5735305"/>
            <a:ext cx="197522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lvl="0" indent="-285750">
              <a:buFont typeface="Wingdings" panose="05000000000000000000" pitchFamily="2" charset="2"/>
              <a:buChar char="§"/>
              <a:defRPr sz="3000"/>
            </a:pPr>
            <a:r>
              <a:rPr lang="en-US" sz="1600" baseline="30000" dirty="0" smtClean="0">
                <a:solidFill>
                  <a:prstClr val="black"/>
                </a:solidFill>
              </a:rPr>
              <a:t>81</a:t>
            </a:r>
            <a:r>
              <a:rPr lang="en-US" sz="1600" dirty="0" smtClean="0">
                <a:solidFill>
                  <a:prstClr val="black"/>
                </a:solidFill>
              </a:rPr>
              <a:t>Ga spectroscopy</a:t>
            </a:r>
            <a:endParaRPr lang="en-US" sz="1600" dirty="0"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-1984088" y="-21725"/>
            <a:ext cx="9144000" cy="764704"/>
          </a:xfrm>
        </p:spPr>
        <p:txBody>
          <a:bodyPr>
            <a:noAutofit/>
          </a:bodyPr>
          <a:lstStyle/>
          <a:p>
            <a:r>
              <a:rPr lang="fr-FR" sz="3200" dirty="0" smtClean="0"/>
              <a:t>Prompt-</a:t>
            </a:r>
            <a:r>
              <a:rPr lang="fr-FR" sz="3200" dirty="0" err="1" smtClean="0"/>
              <a:t>Delayed</a:t>
            </a:r>
            <a:r>
              <a:rPr lang="fr-FR" sz="3200" dirty="0" smtClean="0"/>
              <a:t> </a:t>
            </a:r>
            <a:r>
              <a:rPr lang="fr-FR" sz="3200" dirty="0" err="1" smtClean="0"/>
              <a:t>Spectroscopy</a:t>
            </a:r>
            <a:r>
              <a:rPr lang="fr-FR" sz="3200" dirty="0" smtClean="0"/>
              <a:t> </a:t>
            </a:r>
            <a:br>
              <a:rPr lang="fr-FR" sz="3200" dirty="0" smtClean="0"/>
            </a:br>
            <a:r>
              <a:rPr lang="fr-FR" sz="1800" dirty="0" smtClean="0"/>
              <a:t>of Fission Fragments </a:t>
            </a:r>
            <a:endParaRPr lang="fr-FR" sz="3200" dirty="0"/>
          </a:p>
        </p:txBody>
      </p:sp>
      <p:pic>
        <p:nvPicPr>
          <p:cNvPr id="15" name="92B4EA8B-66B3-4CAD-AD45-99C70419BC11" descr="D92CEB6C-A0FF-43C4-A941-C5C40E3B652B@access"/>
          <p:cNvPicPr>
            <a:picLocks noChangeAspect="1" noChangeArrowheads="1"/>
          </p:cNvPicPr>
          <p:nvPr/>
        </p:nvPicPr>
        <p:blipFill>
          <a:blip r:embed="rId2" cstate="print"/>
          <a:srcRect t="58854"/>
          <a:stretch>
            <a:fillRect/>
          </a:stretch>
        </p:blipFill>
        <p:spPr bwMode="auto">
          <a:xfrm>
            <a:off x="179512" y="1196752"/>
            <a:ext cx="5184576" cy="5040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ctangle 16"/>
          <p:cNvSpPr/>
          <p:nvPr/>
        </p:nvSpPr>
        <p:spPr>
          <a:xfrm>
            <a:off x="5652120" y="1196752"/>
            <a:ext cx="2736304" cy="914400"/>
          </a:xfrm>
          <a:prstGeom prst="rect">
            <a:avLst/>
          </a:prstGeom>
          <a:solidFill>
            <a:schemeClr val="accent2">
              <a:lumMod val="20000"/>
              <a:lumOff val="80000"/>
              <a:alpha val="50000"/>
            </a:schemeClr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>
                <a:solidFill>
                  <a:schemeClr val="tx1"/>
                </a:solidFill>
              </a:rPr>
              <a:t>Triple </a:t>
            </a:r>
            <a:r>
              <a:rPr lang="fr-FR" b="1" dirty="0" err="1" smtClean="0">
                <a:solidFill>
                  <a:schemeClr val="tx1"/>
                </a:solidFill>
              </a:rPr>
              <a:t>Coincidences</a:t>
            </a:r>
            <a:r>
              <a:rPr lang="fr-FR" b="1" dirty="0" smtClean="0">
                <a:solidFill>
                  <a:schemeClr val="tx1"/>
                </a:solidFill>
              </a:rPr>
              <a:t> (A,Z),</a:t>
            </a:r>
            <a:r>
              <a:rPr lang="fr-FR" b="1" dirty="0" smtClean="0">
                <a:solidFill>
                  <a:schemeClr val="tx1"/>
                </a:solidFill>
                <a:latin typeface="Symbol" pitchFamily="18" charset="2"/>
              </a:rPr>
              <a:t>g</a:t>
            </a:r>
            <a:r>
              <a:rPr lang="fr-FR" b="1" baseline="-25000" dirty="0" smtClean="0">
                <a:solidFill>
                  <a:schemeClr val="tx1"/>
                </a:solidFill>
              </a:rPr>
              <a:t>p</a:t>
            </a:r>
            <a:r>
              <a:rPr lang="fr-FR" b="1" dirty="0" smtClean="0">
                <a:solidFill>
                  <a:schemeClr val="tx1"/>
                </a:solidFill>
              </a:rPr>
              <a:t>,</a:t>
            </a:r>
            <a:r>
              <a:rPr lang="fr-FR" b="1" dirty="0" smtClean="0">
                <a:solidFill>
                  <a:schemeClr val="tx1"/>
                </a:solidFill>
                <a:latin typeface="Symbol" pitchFamily="18" charset="2"/>
              </a:rPr>
              <a:t> </a:t>
            </a:r>
            <a:r>
              <a:rPr lang="fr-FR" b="1" dirty="0" err="1" smtClean="0">
                <a:solidFill>
                  <a:schemeClr val="tx1"/>
                </a:solidFill>
                <a:latin typeface="Symbol" pitchFamily="18" charset="2"/>
              </a:rPr>
              <a:t>g</a:t>
            </a:r>
            <a:r>
              <a:rPr lang="fr-FR" b="1" baseline="-25000" dirty="0" err="1" smtClean="0">
                <a:solidFill>
                  <a:schemeClr val="tx1"/>
                </a:solidFill>
              </a:rPr>
              <a:t>D</a:t>
            </a:r>
            <a:endParaRPr lang="fr-FR" b="1" baseline="-25000" dirty="0">
              <a:solidFill>
                <a:schemeClr val="tx1"/>
              </a:solidFill>
            </a:endParaRPr>
          </a:p>
        </p:txBody>
      </p:sp>
      <p:sp>
        <p:nvSpPr>
          <p:cNvPr id="22" name="ZoneTexte 21"/>
          <p:cNvSpPr txBox="1"/>
          <p:nvPr/>
        </p:nvSpPr>
        <p:spPr>
          <a:xfrm>
            <a:off x="5220072" y="2132856"/>
            <a:ext cx="36724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New transitions </a:t>
            </a:r>
            <a:r>
              <a:rPr lang="fr-FR" dirty="0" err="1" smtClean="0"/>
              <a:t>above</a:t>
            </a:r>
            <a:r>
              <a:rPr lang="fr-FR" dirty="0" smtClean="0"/>
              <a:t> </a:t>
            </a:r>
            <a:r>
              <a:rPr lang="fr-FR" dirty="0" err="1" smtClean="0"/>
              <a:t>known</a:t>
            </a:r>
            <a:r>
              <a:rPr lang="fr-FR" dirty="0" smtClean="0"/>
              <a:t> </a:t>
            </a:r>
            <a:r>
              <a:rPr lang="fr-FR" dirty="0" err="1" smtClean="0"/>
              <a:t>isomer</a:t>
            </a:r>
            <a:r>
              <a:rPr lang="fr-FR" dirty="0" smtClean="0"/>
              <a:t> </a:t>
            </a:r>
            <a:br>
              <a:rPr lang="fr-FR" dirty="0" smtClean="0"/>
            </a:br>
            <a:r>
              <a:rPr lang="fr-FR" sz="1400" dirty="0" smtClean="0"/>
              <a:t>t</a:t>
            </a:r>
            <a:r>
              <a:rPr lang="fr-FR" sz="1400" baseline="-25000" dirty="0" smtClean="0"/>
              <a:t>1/2 </a:t>
            </a:r>
            <a:r>
              <a:rPr lang="fr-FR" sz="1400" dirty="0" smtClean="0"/>
              <a:t>= 1.33 (0.01) µs </a:t>
            </a:r>
            <a:endParaRPr lang="fr-FR" sz="1400" dirty="0"/>
          </a:p>
        </p:txBody>
      </p:sp>
      <p:sp>
        <p:nvSpPr>
          <p:cNvPr id="27" name="ZoneTexte 26"/>
          <p:cNvSpPr txBox="1"/>
          <p:nvPr/>
        </p:nvSpPr>
        <p:spPr>
          <a:xfrm>
            <a:off x="764149" y="6011996"/>
            <a:ext cx="28717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400" dirty="0" smtClean="0"/>
              <a:t>Y-H Kim et al,  EPJ A </a:t>
            </a:r>
            <a:r>
              <a:rPr lang="fr-FR" sz="1400" b="1" dirty="0" smtClean="0"/>
              <a:t>53</a:t>
            </a:r>
            <a:r>
              <a:rPr lang="fr-FR" sz="1400" dirty="0" smtClean="0"/>
              <a:t>, 162 (2017)</a:t>
            </a:r>
          </a:p>
          <a:p>
            <a:r>
              <a:rPr lang="fr-FR" sz="1400" dirty="0" smtClean="0"/>
              <a:t>S. Biswas et al, in </a:t>
            </a:r>
            <a:r>
              <a:rPr lang="fr-FR" sz="1400" dirty="0" err="1" smtClean="0"/>
              <a:t>Preparation</a:t>
            </a:r>
            <a:endParaRPr lang="fr-FR" sz="1400" dirty="0"/>
          </a:p>
        </p:txBody>
      </p:sp>
      <p:sp>
        <p:nvSpPr>
          <p:cNvPr id="13" name="ZoneTexte 12"/>
          <p:cNvSpPr txBox="1"/>
          <p:nvPr/>
        </p:nvSpPr>
        <p:spPr>
          <a:xfrm>
            <a:off x="5580112" y="2852936"/>
            <a:ext cx="29090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 err="1" smtClean="0"/>
              <a:t>Work</a:t>
            </a:r>
            <a:r>
              <a:rPr lang="fr-FR" dirty="0" smtClean="0"/>
              <a:t> in </a:t>
            </a:r>
            <a:r>
              <a:rPr lang="fr-FR" dirty="0" err="1" smtClean="0"/>
              <a:t>progress</a:t>
            </a:r>
            <a:r>
              <a:rPr lang="fr-FR" dirty="0" smtClean="0"/>
              <a:t> : </a:t>
            </a:r>
          </a:p>
          <a:p>
            <a:pPr algn="ctr"/>
            <a:r>
              <a:rPr lang="fr-FR" dirty="0" smtClean="0"/>
              <a:t>Large data set to </a:t>
            </a:r>
            <a:r>
              <a:rPr lang="fr-FR" dirty="0" err="1" smtClean="0"/>
              <a:t>be</a:t>
            </a:r>
            <a:r>
              <a:rPr lang="fr-FR" dirty="0" smtClean="0"/>
              <a:t> </a:t>
            </a:r>
            <a:r>
              <a:rPr lang="fr-FR" dirty="0" err="1" smtClean="0"/>
              <a:t>explored</a:t>
            </a:r>
            <a:endParaRPr lang="fr-FR" dirty="0"/>
          </a:p>
        </p:txBody>
      </p:sp>
      <p:sp>
        <p:nvSpPr>
          <p:cNvPr id="14" name="Rectangle 13"/>
          <p:cNvSpPr/>
          <p:nvPr/>
        </p:nvSpPr>
        <p:spPr>
          <a:xfrm>
            <a:off x="179512" y="980728"/>
            <a:ext cx="360040" cy="3600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9" name="Connecteur droit 18"/>
          <p:cNvCxnSpPr/>
          <p:nvPr/>
        </p:nvCxnSpPr>
        <p:spPr>
          <a:xfrm flipH="1">
            <a:off x="971600" y="1196752"/>
            <a:ext cx="410445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1331640" y="6597352"/>
            <a:ext cx="1224136" cy="1886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6" descr="logoAgat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20" t="10983" r="11336" b="11676"/>
          <a:stretch>
            <a:fillRect/>
          </a:stretch>
        </p:blipFill>
        <p:spPr bwMode="auto">
          <a:xfrm>
            <a:off x="5796136" y="0"/>
            <a:ext cx="720079" cy="953492"/>
          </a:xfrm>
          <a:prstGeom prst="rect">
            <a:avLst/>
          </a:prstGeom>
          <a:noFill/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2376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rosa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59832" y="1124744"/>
            <a:ext cx="5885116" cy="5390766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1989187"/>
            <a:ext cx="7372698" cy="36720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1331640" y="6597352"/>
            <a:ext cx="1224136" cy="1886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1124744"/>
            <a:ext cx="63001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aseline="30000" dirty="0" smtClean="0"/>
              <a:t>92</a:t>
            </a:r>
            <a:r>
              <a:rPr lang="en-US" dirty="0" smtClean="0"/>
              <a:t>Mo and </a:t>
            </a:r>
            <a:r>
              <a:rPr lang="en-US" baseline="30000" dirty="0" smtClean="0"/>
              <a:t>94</a:t>
            </a:r>
            <a:r>
              <a:rPr lang="en-US" dirty="0" smtClean="0"/>
              <a:t>Ru have similarities with Ni isotopes, filling the same </a:t>
            </a:r>
            <a:r>
              <a:rPr lang="en-US" dirty="0" err="1" smtClean="0"/>
              <a:t>orbitals</a:t>
            </a:r>
            <a:r>
              <a:rPr lang="en-US" dirty="0" smtClean="0"/>
              <a:t> than protons in N = 50 isotones. </a:t>
            </a:r>
          </a:p>
        </p:txBody>
      </p:sp>
      <p:sp>
        <p:nvSpPr>
          <p:cNvPr id="8" name="CasellaDiTesto 36"/>
          <p:cNvSpPr txBox="1"/>
          <p:nvPr/>
        </p:nvSpPr>
        <p:spPr>
          <a:xfrm>
            <a:off x="5652120" y="6488668"/>
            <a:ext cx="25955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dirty="0" smtClean="0">
                <a:latin typeface="Times New Roman" pitchFamily="18" charset="0"/>
                <a:cs typeface="Times New Roman" pitchFamily="18" charset="0"/>
              </a:rPr>
              <a:t>courtesy of R. Perez Vidal</a:t>
            </a:r>
            <a:endParaRPr lang="en-GB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44624"/>
            <a:ext cx="59401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dirty="0" smtClean="0"/>
              <a:t>Shell </a:t>
            </a:r>
            <a:r>
              <a:rPr lang="fr-FR" sz="2800" dirty="0" err="1" smtClean="0"/>
              <a:t>evolution</a:t>
            </a:r>
            <a:r>
              <a:rPr lang="fr-FR" sz="2800" dirty="0" smtClean="0"/>
              <a:t> </a:t>
            </a:r>
            <a:r>
              <a:rPr lang="fr-FR" sz="2800" dirty="0" err="1" smtClean="0"/>
              <a:t>around</a:t>
            </a:r>
            <a:r>
              <a:rPr lang="fr-FR" sz="2800" dirty="0" smtClean="0"/>
              <a:t>  </a:t>
            </a:r>
            <a:r>
              <a:rPr lang="fr-FR" sz="2800" baseline="30000" dirty="0" smtClean="0"/>
              <a:t>100</a:t>
            </a:r>
            <a:r>
              <a:rPr lang="fr-FR" sz="2800" dirty="0" smtClean="0"/>
              <a:t>Sn</a:t>
            </a:r>
            <a:endParaRPr lang="fr-FR" sz="2800" dirty="0"/>
          </a:p>
        </p:txBody>
      </p:sp>
      <p:sp>
        <p:nvSpPr>
          <p:cNvPr id="11" name="Rectangle 10"/>
          <p:cNvSpPr/>
          <p:nvPr/>
        </p:nvSpPr>
        <p:spPr>
          <a:xfrm>
            <a:off x="5796136" y="3573016"/>
            <a:ext cx="224773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err="1" smtClean="0"/>
              <a:t>Lisetskiy</a:t>
            </a:r>
            <a:r>
              <a:rPr lang="en-US" sz="1400" dirty="0" smtClean="0"/>
              <a:t> </a:t>
            </a:r>
            <a:r>
              <a:rPr lang="en-US" sz="1400" i="1" dirty="0" smtClean="0"/>
              <a:t>et al  PRC (2004)</a:t>
            </a:r>
            <a:r>
              <a:rPr lang="fr-FR" sz="1400" dirty="0" smtClean="0"/>
              <a:t> </a:t>
            </a:r>
            <a:r>
              <a:rPr lang="en-US" sz="1400" dirty="0" smtClean="0"/>
              <a:t>:</a:t>
            </a:r>
            <a:endParaRPr lang="fr-FR" sz="1400" dirty="0"/>
          </a:p>
        </p:txBody>
      </p:sp>
      <p:pic>
        <p:nvPicPr>
          <p:cNvPr id="9" name="Picture 6" descr="logoAgat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20" t="10983" r="11336" b="11676"/>
          <a:stretch>
            <a:fillRect/>
          </a:stretch>
        </p:blipFill>
        <p:spPr bwMode="auto">
          <a:xfrm>
            <a:off x="5796136" y="0"/>
            <a:ext cx="720079" cy="953492"/>
          </a:xfrm>
          <a:prstGeom prst="rect">
            <a:avLst/>
          </a:prstGeom>
          <a:noFill/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ZoneTexte 27"/>
          <p:cNvSpPr txBox="1"/>
          <p:nvPr/>
        </p:nvSpPr>
        <p:spPr>
          <a:xfrm>
            <a:off x="241276" y="2475215"/>
            <a:ext cx="5008127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 smtClean="0"/>
              <a:t>The cyclotrons </a:t>
            </a:r>
            <a:r>
              <a:rPr lang="en-US" sz="1600" b="1" dirty="0" smtClean="0">
                <a:solidFill>
                  <a:srgbClr val="FF0000"/>
                </a:solidFill>
              </a:rPr>
              <a:t>will continue </a:t>
            </a:r>
            <a:r>
              <a:rPr lang="en-US" sz="1600" dirty="0" smtClean="0"/>
              <a:t>to deliver </a:t>
            </a:r>
            <a:r>
              <a:rPr lang="en-US" sz="1600" b="1" dirty="0" smtClean="0">
                <a:solidFill>
                  <a:srgbClr val="FF0000"/>
                </a:solidFill>
              </a:rPr>
              <a:t>stable, high intensity</a:t>
            </a:r>
            <a:r>
              <a:rPr lang="en-US" sz="1600" dirty="0" smtClean="0"/>
              <a:t> beams from </a:t>
            </a:r>
            <a:r>
              <a:rPr lang="en-US" sz="1600" baseline="30000" dirty="0" smtClean="0"/>
              <a:t>12</a:t>
            </a:r>
            <a:r>
              <a:rPr lang="en-US" sz="1600" dirty="0" smtClean="0"/>
              <a:t>C to </a:t>
            </a:r>
            <a:r>
              <a:rPr lang="en-US" sz="1600" baseline="30000" dirty="0" smtClean="0"/>
              <a:t>238</a:t>
            </a:r>
            <a:r>
              <a:rPr lang="en-US" sz="1600" dirty="0" smtClean="0"/>
              <a:t>U 4-3 months/year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 smtClean="0"/>
              <a:t>SPIRAL1 has delivered</a:t>
            </a:r>
            <a:r>
              <a:rPr lang="en-US" sz="1600" b="1" dirty="0" smtClean="0">
                <a:solidFill>
                  <a:srgbClr val="FF0000"/>
                </a:solidFill>
              </a:rPr>
              <a:t> post-accelerated RIB </a:t>
            </a:r>
            <a:r>
              <a:rPr lang="en-US" sz="1600" dirty="0" smtClean="0"/>
              <a:t>after an important upgrade this year</a:t>
            </a:r>
          </a:p>
          <a:p>
            <a:endParaRPr lang="en-US" sz="1600" dirty="0" smtClean="0"/>
          </a:p>
          <a:p>
            <a:r>
              <a:rPr lang="en-US" sz="1600" dirty="0" smtClean="0">
                <a:sym typeface="Wingdings" panose="05000000000000000000" pitchFamily="2" charset="2"/>
              </a:rPr>
              <a:t>  </a:t>
            </a:r>
            <a:r>
              <a:rPr lang="en-US" sz="1600" dirty="0" smtClean="0"/>
              <a:t>Next  are the AGATA-MUGAST and ACTAR campaigns</a:t>
            </a:r>
          </a:p>
          <a:p>
            <a:r>
              <a:rPr lang="en-US" sz="1600" dirty="0" smtClean="0">
                <a:sym typeface="Wingdings" panose="05000000000000000000" pitchFamily="2" charset="2"/>
              </a:rPr>
              <a:t>  </a:t>
            </a:r>
            <a:r>
              <a:rPr lang="en-US" sz="1600" dirty="0" smtClean="0"/>
              <a:t>FAZIA/INDRA setup is tested and ready for campaign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1600" dirty="0" smtClean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 smtClean="0"/>
              <a:t>The SPIRAL2 accelerator is </a:t>
            </a:r>
            <a:r>
              <a:rPr lang="en-US" sz="1600" b="1" dirty="0" smtClean="0">
                <a:solidFill>
                  <a:srgbClr val="FF0000"/>
                </a:solidFill>
              </a:rPr>
              <a:t>assembled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b="1" dirty="0" smtClean="0">
                <a:solidFill>
                  <a:srgbClr val="FF0000"/>
                </a:solidFill>
              </a:rPr>
              <a:t>First </a:t>
            </a:r>
            <a:r>
              <a:rPr lang="en-US" sz="1600" dirty="0" smtClean="0"/>
              <a:t>experiment using the neutron beam around summer 2020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 smtClean="0"/>
              <a:t>The </a:t>
            </a:r>
            <a:r>
              <a:rPr lang="en-US" sz="1600" b="1" dirty="0" smtClean="0">
                <a:solidFill>
                  <a:srgbClr val="FF0000"/>
                </a:solidFill>
              </a:rPr>
              <a:t>S3 spectrometer </a:t>
            </a:r>
            <a:r>
              <a:rPr lang="en-US" sz="1600" dirty="0" smtClean="0"/>
              <a:t>assembly has started in the cave – last </a:t>
            </a:r>
            <a:r>
              <a:rPr lang="en-US" sz="1600" dirty="0" err="1" smtClean="0"/>
              <a:t>cryo</a:t>
            </a:r>
            <a:r>
              <a:rPr lang="en-US" sz="1600" dirty="0" smtClean="0"/>
              <a:t>-module cooling expected for 2021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 smtClean="0"/>
              <a:t>The </a:t>
            </a:r>
            <a:r>
              <a:rPr lang="en-US" sz="1600" b="1" dirty="0" smtClean="0">
                <a:solidFill>
                  <a:srgbClr val="FF0000"/>
                </a:solidFill>
              </a:rPr>
              <a:t>DESIR</a:t>
            </a:r>
            <a:r>
              <a:rPr lang="en-US" sz="1600" dirty="0" smtClean="0"/>
              <a:t> hall construction contract will be signed by end of the year.</a:t>
            </a:r>
          </a:p>
        </p:txBody>
      </p:sp>
      <p:sp>
        <p:nvSpPr>
          <p:cNvPr id="30" name="ZoneTexte 29"/>
          <p:cNvSpPr txBox="1"/>
          <p:nvPr/>
        </p:nvSpPr>
        <p:spPr>
          <a:xfrm>
            <a:off x="264890" y="1407003"/>
            <a:ext cx="310931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 smtClean="0">
                <a:latin typeface="Arial" pitchFamily="34" charset="0"/>
                <a:cs typeface="Arial" pitchFamily="34" charset="0"/>
              </a:rPr>
              <a:t>GANIL </a:t>
            </a:r>
            <a:r>
              <a:rPr lang="fr-FR" sz="3200" dirty="0" err="1" smtClean="0">
                <a:latin typeface="Arial" pitchFamily="34" charset="0"/>
                <a:cs typeface="Arial" pitchFamily="34" charset="0"/>
              </a:rPr>
              <a:t>Facilities</a:t>
            </a:r>
            <a:endParaRPr lang="fr-FR" sz="32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1" name="Image 3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2520" y="4631421"/>
            <a:ext cx="3702334" cy="2082563"/>
          </a:xfrm>
          <a:prstGeom prst="rect">
            <a:avLst/>
          </a:prstGeom>
        </p:spPr>
      </p:pic>
      <p:sp>
        <p:nvSpPr>
          <p:cNvPr id="32" name="Rectangle 31"/>
          <p:cNvSpPr/>
          <p:nvPr/>
        </p:nvSpPr>
        <p:spPr>
          <a:xfrm>
            <a:off x="1331640" y="6597352"/>
            <a:ext cx="1224136" cy="1886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Image 3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2520" y="2132856"/>
            <a:ext cx="3706705" cy="2467125"/>
          </a:xfrm>
          <a:prstGeom prst="rect">
            <a:avLst/>
          </a:prstGeom>
        </p:spPr>
      </p:pic>
      <p:pic>
        <p:nvPicPr>
          <p:cNvPr id="36" name="Image 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8486" y="1124744"/>
            <a:ext cx="3771900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88920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rosa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59832" y="1124744"/>
            <a:ext cx="5885116" cy="5390766"/>
          </a:xfrm>
          <a:prstGeom prst="rect">
            <a:avLst/>
          </a:prstGeom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5656" y="1412776"/>
            <a:ext cx="5847398" cy="4246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9"/>
          <p:cNvSpPr/>
          <p:nvPr/>
        </p:nvSpPr>
        <p:spPr>
          <a:xfrm>
            <a:off x="5645087" y="1855857"/>
            <a:ext cx="184731" cy="276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/>
          <a:p>
            <a:endParaRPr lang="fr-FR" sz="1200" dirty="0"/>
          </a:p>
        </p:txBody>
      </p:sp>
      <p:sp>
        <p:nvSpPr>
          <p:cNvPr id="9" name="Rectangle 8"/>
          <p:cNvSpPr/>
          <p:nvPr/>
        </p:nvSpPr>
        <p:spPr>
          <a:xfrm>
            <a:off x="1331640" y="6597352"/>
            <a:ext cx="1224136" cy="1886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CasellaDiTesto 36"/>
          <p:cNvSpPr txBox="1"/>
          <p:nvPr/>
        </p:nvSpPr>
        <p:spPr>
          <a:xfrm>
            <a:off x="5652120" y="6488668"/>
            <a:ext cx="25955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dirty="0" smtClean="0">
                <a:latin typeface="Times New Roman" pitchFamily="18" charset="0"/>
                <a:cs typeface="Times New Roman" pitchFamily="18" charset="0"/>
              </a:rPr>
              <a:t>courtesy of R. Perez Vidal</a:t>
            </a:r>
            <a:endParaRPr lang="en-GB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44624"/>
            <a:ext cx="59401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dirty="0" smtClean="0"/>
              <a:t>Shell </a:t>
            </a:r>
            <a:r>
              <a:rPr lang="fr-FR" sz="2800" dirty="0" err="1" smtClean="0"/>
              <a:t>evolution</a:t>
            </a:r>
            <a:r>
              <a:rPr lang="fr-FR" sz="2800" dirty="0" smtClean="0"/>
              <a:t> </a:t>
            </a:r>
            <a:r>
              <a:rPr lang="fr-FR" sz="2800" dirty="0" err="1" smtClean="0"/>
              <a:t>around</a:t>
            </a:r>
            <a:r>
              <a:rPr lang="fr-FR" sz="2800" dirty="0" smtClean="0"/>
              <a:t>  </a:t>
            </a:r>
            <a:r>
              <a:rPr lang="fr-FR" sz="2800" baseline="30000" dirty="0" smtClean="0"/>
              <a:t>100</a:t>
            </a:r>
            <a:r>
              <a:rPr lang="fr-FR" sz="2800" dirty="0" smtClean="0"/>
              <a:t>Sn</a:t>
            </a:r>
            <a:endParaRPr lang="fr-FR" sz="2800" dirty="0"/>
          </a:p>
        </p:txBody>
      </p:sp>
      <p:pic>
        <p:nvPicPr>
          <p:cNvPr id="15" name="Picture 6" descr="logoAgat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20" t="10983" r="11336" b="11676"/>
          <a:stretch>
            <a:fillRect/>
          </a:stretch>
        </p:blipFill>
        <p:spPr bwMode="auto">
          <a:xfrm>
            <a:off x="5796136" y="0"/>
            <a:ext cx="720079" cy="953492"/>
          </a:xfrm>
          <a:prstGeom prst="rect">
            <a:avLst/>
          </a:prstGeom>
          <a:noFill/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5496" y="1065510"/>
            <a:ext cx="91085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Lifetime measurement in the non-</a:t>
            </a:r>
            <a:r>
              <a:rPr lang="en-US" dirty="0" err="1" smtClean="0"/>
              <a:t>yrast</a:t>
            </a:r>
            <a:r>
              <a:rPr lang="en-US" dirty="0" smtClean="0"/>
              <a:t> excited states of neutron rich C and O isotopes. Branching ratio and E2/M1 using the PARIS LaBr3 array</a:t>
            </a:r>
            <a:endParaRPr lang="en-US" baseline="30000" dirty="0" smtClean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041575"/>
            <a:ext cx="2687018" cy="20354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Rectangle 14"/>
          <p:cNvSpPr/>
          <p:nvPr/>
        </p:nvSpPr>
        <p:spPr>
          <a:xfrm>
            <a:off x="1331640" y="6597352"/>
            <a:ext cx="1224136" cy="1886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027186"/>
            <a:ext cx="4896544" cy="28308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89865" y="4509120"/>
            <a:ext cx="4254135" cy="2348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ZoneTexte 11"/>
          <p:cNvSpPr txBox="1"/>
          <p:nvPr/>
        </p:nvSpPr>
        <p:spPr>
          <a:xfrm>
            <a:off x="-36512" y="44624"/>
            <a:ext cx="40206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 err="1" smtClean="0"/>
              <a:t>Lifetime</a:t>
            </a:r>
            <a:r>
              <a:rPr lang="fr-FR" sz="2800" dirty="0" smtClean="0"/>
              <a:t> in n-</a:t>
            </a:r>
            <a:r>
              <a:rPr lang="fr-FR" sz="2800" dirty="0" err="1" smtClean="0"/>
              <a:t>rich</a:t>
            </a:r>
            <a:r>
              <a:rPr lang="fr-FR" sz="2800" dirty="0" smtClean="0"/>
              <a:t> O and C</a:t>
            </a:r>
            <a:endParaRPr lang="fr-FR" sz="2800" dirty="0"/>
          </a:p>
        </p:txBody>
      </p:sp>
      <p:pic>
        <p:nvPicPr>
          <p:cNvPr id="16" name="Picture 6" descr="logoAgat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20" t="10983" r="11336" b="11676"/>
          <a:stretch>
            <a:fillRect/>
          </a:stretch>
        </p:blipFill>
        <p:spPr bwMode="auto">
          <a:xfrm>
            <a:off x="5796136" y="0"/>
            <a:ext cx="720079" cy="953492"/>
          </a:xfrm>
          <a:prstGeom prst="rect">
            <a:avLst/>
          </a:prstGeom>
          <a:noFill/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0" y="608289"/>
            <a:ext cx="338746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i="1" dirty="0"/>
              <a:t>S. Leoni, B. </a:t>
            </a:r>
            <a:r>
              <a:rPr lang="en-GB" sz="1600" i="1" dirty="0" err="1"/>
              <a:t>Fornal</a:t>
            </a:r>
            <a:r>
              <a:rPr lang="en-GB" sz="1600" i="1" dirty="0"/>
              <a:t>, M. </a:t>
            </a:r>
            <a:r>
              <a:rPr lang="en-GB" sz="1600" i="1" dirty="0" err="1"/>
              <a:t>Ciemala</a:t>
            </a:r>
            <a:r>
              <a:rPr lang="en-GB" sz="1600" i="1" dirty="0"/>
              <a:t> et al., </a:t>
            </a:r>
            <a:endParaRPr lang="pl-PL" sz="1600" i="1" dirty="0"/>
          </a:p>
        </p:txBody>
      </p:sp>
      <p:sp>
        <p:nvSpPr>
          <p:cNvPr id="19" name="Rectangle 18"/>
          <p:cNvSpPr/>
          <p:nvPr/>
        </p:nvSpPr>
        <p:spPr>
          <a:xfrm>
            <a:off x="2772167" y="2344586"/>
            <a:ext cx="349320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/>
              <a:t>C. R. </a:t>
            </a:r>
            <a:r>
              <a:rPr lang="en-US" sz="1400" dirty="0" err="1" smtClean="0"/>
              <a:t>Hoffmanu</a:t>
            </a:r>
            <a:r>
              <a:rPr lang="en-US" sz="1400" dirty="0" smtClean="0"/>
              <a:t> et al .PRC </a:t>
            </a:r>
            <a:r>
              <a:rPr lang="en-US" sz="1400" b="1" dirty="0"/>
              <a:t>85</a:t>
            </a:r>
            <a:r>
              <a:rPr lang="en-US" sz="1400" dirty="0"/>
              <a:t>, 054318 (2012)</a:t>
            </a:r>
            <a:endParaRPr lang="fr-FR" sz="1400" dirty="0"/>
          </a:p>
        </p:txBody>
      </p:sp>
      <p:sp>
        <p:nvSpPr>
          <p:cNvPr id="5" name="Rectangle 4"/>
          <p:cNvSpPr/>
          <p:nvPr/>
        </p:nvSpPr>
        <p:spPr>
          <a:xfrm>
            <a:off x="2719874" y="2022551"/>
            <a:ext cx="631662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The 2</a:t>
            </a:r>
            <a:r>
              <a:rPr lang="en-US" baseline="300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+</a:t>
            </a:r>
            <a:r>
              <a:rPr lang="en-US" baseline="-250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2</a:t>
            </a:r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state corresponds to a neutron (d</a:t>
            </a:r>
            <a:r>
              <a:rPr lang="en-US" baseline="-250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5/2</a:t>
            </a:r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)</a:t>
            </a:r>
            <a:r>
              <a:rPr lang="en-US" baseline="300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3</a:t>
            </a:r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(s</a:t>
            </a:r>
            <a:r>
              <a:rPr lang="en-US" baseline="-250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1/2</a:t>
            </a:r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)</a:t>
            </a:r>
            <a:r>
              <a:rPr lang="en-US" baseline="300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1</a:t>
            </a:r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configuration</a:t>
            </a:r>
            <a:endParaRPr lang="fr-FR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09222" y="2512754"/>
            <a:ext cx="1604175" cy="1925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027125" y="4150688"/>
            <a:ext cx="2326278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baseline="30000" dirty="0"/>
              <a:t>98</a:t>
            </a:r>
            <a:r>
              <a:rPr lang="en-US" dirty="0"/>
              <a:t>Pt/Tl(</a:t>
            </a:r>
            <a:r>
              <a:rPr lang="en-US" baseline="30000" dirty="0"/>
              <a:t>18</a:t>
            </a:r>
            <a:r>
              <a:rPr lang="en-US" dirty="0"/>
              <a:t>O, </a:t>
            </a:r>
            <a:r>
              <a:rPr lang="en-US" baseline="30000" dirty="0"/>
              <a:t>16,18</a:t>
            </a:r>
            <a:r>
              <a:rPr lang="en-US" dirty="0"/>
              <a:t>C, </a:t>
            </a:r>
            <a:r>
              <a:rPr lang="en-US" baseline="30000" dirty="0"/>
              <a:t>20</a:t>
            </a:r>
            <a:r>
              <a:rPr lang="en-US" dirty="0"/>
              <a:t>O</a:t>
            </a:r>
            <a:r>
              <a:rPr lang="en-US" dirty="0" smtClean="0"/>
              <a:t>)</a:t>
            </a:r>
            <a:endParaRPr lang="fr-FR" dirty="0"/>
          </a:p>
        </p:txBody>
      </p:sp>
      <p:sp>
        <p:nvSpPr>
          <p:cNvPr id="9" name="Rectangle 8"/>
          <p:cNvSpPr/>
          <p:nvPr/>
        </p:nvSpPr>
        <p:spPr>
          <a:xfrm>
            <a:off x="4522268" y="3389675"/>
            <a:ext cx="271183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dirty="0" smtClean="0"/>
              <a:t>T. </a:t>
            </a:r>
            <a:r>
              <a:rPr lang="fr-FR" sz="1400" dirty="0" err="1"/>
              <a:t>Otsuka</a:t>
            </a:r>
            <a:r>
              <a:rPr lang="fr-FR" sz="1400" dirty="0"/>
              <a:t> </a:t>
            </a:r>
            <a:r>
              <a:rPr lang="fr-FR" sz="1400" dirty="0" smtClean="0">
                <a:solidFill>
                  <a:srgbClr val="231F20"/>
                </a:solidFill>
              </a:rPr>
              <a:t>PRL </a:t>
            </a:r>
            <a:r>
              <a:rPr lang="fr-FR" sz="1400" dirty="0">
                <a:solidFill>
                  <a:srgbClr val="231F20"/>
                </a:solidFill>
              </a:rPr>
              <a:t>105, 032501 (2010)</a:t>
            </a:r>
            <a:endParaRPr lang="fr-FR" sz="1400" dirty="0"/>
          </a:p>
        </p:txBody>
      </p:sp>
    </p:spTree>
    <p:extLst>
      <p:ext uri="{BB962C8B-B14F-4D97-AF65-F5344CB8AC3E}">
        <p14:creationId xmlns:p14="http://schemas.microsoft.com/office/powerpoint/2010/main" val="2436305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0513" y="872827"/>
            <a:ext cx="8562975" cy="572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ZoneTexte 5"/>
          <p:cNvSpPr txBox="1"/>
          <p:nvPr/>
        </p:nvSpPr>
        <p:spPr>
          <a:xfrm>
            <a:off x="899592" y="1196752"/>
            <a:ext cx="31877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EXOGAM-VAMOS (</a:t>
            </a:r>
            <a:r>
              <a:rPr lang="fr-FR" dirty="0" err="1" smtClean="0"/>
              <a:t>simulated</a:t>
            </a:r>
            <a:r>
              <a:rPr lang="fr-FR" dirty="0" smtClean="0"/>
              <a:t>)</a:t>
            </a:r>
            <a:endParaRPr lang="fr-FR" dirty="0"/>
          </a:p>
        </p:txBody>
      </p:sp>
      <p:grpSp>
        <p:nvGrpSpPr>
          <p:cNvPr id="2" name="Groupe 7"/>
          <p:cNvGrpSpPr/>
          <p:nvPr/>
        </p:nvGrpSpPr>
        <p:grpSpPr>
          <a:xfrm>
            <a:off x="179512" y="908720"/>
            <a:ext cx="8667750" cy="5686425"/>
            <a:chOff x="6588224" y="5661248"/>
            <a:chExt cx="8667750" cy="5686425"/>
          </a:xfrm>
        </p:grpSpPr>
        <p:pic>
          <p:nvPicPr>
            <p:cNvPr id="3075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588224" y="5661248"/>
              <a:ext cx="8667750" cy="5686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ZoneTexte 6"/>
            <p:cNvSpPr txBox="1"/>
            <p:nvPr/>
          </p:nvSpPr>
          <p:spPr>
            <a:xfrm>
              <a:off x="7235558" y="6021288"/>
              <a:ext cx="31854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/>
                <a:t>AGATA-VAMOS++ (</a:t>
              </a:r>
              <a:r>
                <a:rPr lang="fr-FR" dirty="0" err="1" smtClean="0"/>
                <a:t>measured</a:t>
              </a:r>
              <a:r>
                <a:rPr lang="fr-FR" dirty="0" smtClean="0"/>
                <a:t>)</a:t>
              </a:r>
              <a:endParaRPr lang="fr-FR" dirty="0"/>
            </a:p>
          </p:txBody>
        </p:sp>
      </p:grpSp>
      <p:grpSp>
        <p:nvGrpSpPr>
          <p:cNvPr id="3" name="Groupe 9"/>
          <p:cNvGrpSpPr/>
          <p:nvPr/>
        </p:nvGrpSpPr>
        <p:grpSpPr>
          <a:xfrm>
            <a:off x="114622" y="920452"/>
            <a:ext cx="8705850" cy="5676900"/>
            <a:chOff x="-8705850" y="-603448"/>
            <a:chExt cx="8705850" cy="5676900"/>
          </a:xfrm>
        </p:grpSpPr>
        <p:pic>
          <p:nvPicPr>
            <p:cNvPr id="3076" name="Picture 4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-8705850" y="-603448"/>
              <a:ext cx="8705850" cy="5676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ZoneTexte 8"/>
            <p:cNvSpPr txBox="1"/>
            <p:nvPr/>
          </p:nvSpPr>
          <p:spPr>
            <a:xfrm>
              <a:off x="-8029400" y="-369332"/>
              <a:ext cx="47964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/>
                <a:t>AGATA-VAMOS++ (</a:t>
              </a:r>
              <a:r>
                <a:rPr lang="fr-FR" dirty="0" err="1" smtClean="0"/>
                <a:t>simulated</a:t>
              </a:r>
              <a:r>
                <a:rPr lang="fr-FR" dirty="0" smtClean="0"/>
                <a:t> if </a:t>
              </a:r>
              <a:r>
                <a:rPr lang="fr-FR" dirty="0" err="1" smtClean="0"/>
                <a:t>lifetime</a:t>
              </a:r>
              <a:r>
                <a:rPr lang="fr-FR" dirty="0" smtClean="0"/>
                <a:t> &gt; 1 </a:t>
              </a:r>
              <a:r>
                <a:rPr lang="fr-FR" dirty="0" err="1" smtClean="0"/>
                <a:t>ps</a:t>
              </a:r>
              <a:r>
                <a:rPr lang="fr-FR" dirty="0" smtClean="0"/>
                <a:t>)</a:t>
              </a:r>
              <a:endParaRPr lang="fr-FR" dirty="0"/>
            </a:p>
          </p:txBody>
        </p:sp>
      </p:grp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9512" y="908720"/>
            <a:ext cx="8648700" cy="559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0"/>
          <p:cNvSpPr/>
          <p:nvPr/>
        </p:nvSpPr>
        <p:spPr>
          <a:xfrm>
            <a:off x="1331640" y="6597352"/>
            <a:ext cx="1224136" cy="1886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ZoneTexte 11"/>
          <p:cNvSpPr txBox="1"/>
          <p:nvPr/>
        </p:nvSpPr>
        <p:spPr>
          <a:xfrm>
            <a:off x="0" y="0"/>
            <a:ext cx="38072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Performances of AGATA</a:t>
            </a:r>
            <a:endParaRPr lang="en-US" sz="2800" dirty="0"/>
          </a:p>
        </p:txBody>
      </p:sp>
      <p:cxnSp>
        <p:nvCxnSpPr>
          <p:cNvPr id="14" name="Connecteur droit 13"/>
          <p:cNvCxnSpPr/>
          <p:nvPr/>
        </p:nvCxnSpPr>
        <p:spPr>
          <a:xfrm flipV="1">
            <a:off x="4305740" y="2924944"/>
            <a:ext cx="0" cy="3240360"/>
          </a:xfrm>
          <a:prstGeom prst="line">
            <a:avLst/>
          </a:prstGeom>
          <a:ln w="57150">
            <a:solidFill>
              <a:srgbClr val="FF9933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ZoneTexte 15"/>
          <p:cNvSpPr txBox="1"/>
          <p:nvPr/>
        </p:nvSpPr>
        <p:spPr>
          <a:xfrm>
            <a:off x="3923928" y="2492896"/>
            <a:ext cx="9685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2</a:t>
            </a:r>
            <a:r>
              <a:rPr lang="fr-FR" baseline="30000" dirty="0" smtClean="0"/>
              <a:t>+</a:t>
            </a:r>
            <a:r>
              <a:rPr lang="fr-FR" baseline="-25000" dirty="0" smtClean="0"/>
              <a:t>2</a:t>
            </a:r>
            <a:r>
              <a:rPr lang="fr-FR" dirty="0" smtClean="0">
                <a:sym typeface="Wingdings" pitchFamily="2" charset="2"/>
              </a:rPr>
              <a:t>2</a:t>
            </a:r>
            <a:r>
              <a:rPr lang="fr-FR" baseline="30000" dirty="0" smtClean="0">
                <a:sym typeface="Wingdings" pitchFamily="2" charset="2"/>
              </a:rPr>
              <a:t>+</a:t>
            </a:r>
            <a:r>
              <a:rPr lang="fr-FR" baseline="-25000" dirty="0" smtClean="0">
                <a:sym typeface="Wingdings" pitchFamily="2" charset="2"/>
              </a:rPr>
              <a:t>1</a:t>
            </a:r>
            <a:endParaRPr lang="fr-FR" baseline="-25000" dirty="0"/>
          </a:p>
        </p:txBody>
      </p:sp>
      <p:sp>
        <p:nvSpPr>
          <p:cNvPr id="17" name="ZoneTexte 16"/>
          <p:cNvSpPr txBox="1"/>
          <p:nvPr/>
        </p:nvSpPr>
        <p:spPr>
          <a:xfrm>
            <a:off x="827584" y="1196752"/>
            <a:ext cx="52565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2060"/>
                </a:solidFill>
              </a:rPr>
              <a:t>The lifetime is short; below </a:t>
            </a:r>
            <a:r>
              <a:rPr lang="en-US" dirty="0" err="1" smtClean="0">
                <a:solidFill>
                  <a:srgbClr val="002060"/>
                </a:solidFill>
              </a:rPr>
              <a:t>ps</a:t>
            </a:r>
            <a:endParaRPr lang="en-US" dirty="0" smtClean="0">
              <a:solidFill>
                <a:srgbClr val="002060"/>
              </a:solidFill>
            </a:endParaRPr>
          </a:p>
          <a:p>
            <a:r>
              <a:rPr lang="en-US" dirty="0" smtClean="0">
                <a:solidFill>
                  <a:srgbClr val="002060"/>
                </a:solidFill>
              </a:rPr>
              <a:t>Ab-initio are in the good order of magnitude</a:t>
            </a:r>
          </a:p>
        </p:txBody>
      </p:sp>
      <p:pic>
        <p:nvPicPr>
          <p:cNvPr id="20" name="Picture 6" descr="logoAgata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20" t="10983" r="11336" b="11676"/>
          <a:stretch>
            <a:fillRect/>
          </a:stretch>
        </p:blipFill>
        <p:spPr bwMode="auto">
          <a:xfrm>
            <a:off x="5796136" y="0"/>
            <a:ext cx="720079" cy="953492"/>
          </a:xfrm>
          <a:prstGeom prst="rect">
            <a:avLst/>
          </a:prstGeom>
          <a:noFill/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3" name="Groupe 22"/>
          <p:cNvGrpSpPr/>
          <p:nvPr/>
        </p:nvGrpSpPr>
        <p:grpSpPr>
          <a:xfrm>
            <a:off x="4661355" y="1762677"/>
            <a:ext cx="4781404" cy="3538531"/>
            <a:chOff x="71880" y="2095631"/>
            <a:chExt cx="4781404" cy="3538531"/>
          </a:xfrm>
        </p:grpSpPr>
        <p:sp>
          <p:nvSpPr>
            <p:cNvPr id="24" name="Rectangle 23"/>
            <p:cNvSpPr/>
            <p:nvPr/>
          </p:nvSpPr>
          <p:spPr>
            <a:xfrm>
              <a:off x="275655" y="2884671"/>
              <a:ext cx="4176608" cy="2449409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5" name="pole tekstowe 2"/>
            <p:cNvSpPr txBox="1"/>
            <p:nvPr/>
          </p:nvSpPr>
          <p:spPr>
            <a:xfrm>
              <a:off x="71880" y="2095631"/>
              <a:ext cx="4731573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pl-PL" sz="1350" dirty="0"/>
            </a:p>
          </p:txBody>
        </p:sp>
        <p:cxnSp>
          <p:nvCxnSpPr>
            <p:cNvPr id="115" name="Łącznik prosty 270">
              <a:extLst>
                <a:ext uri="{FF2B5EF4-FFF2-40B4-BE49-F238E27FC236}">
                  <a16:creationId xmlns:a16="http://schemas.microsoft.com/office/drawing/2014/main" xmlns="" id="{EF08884A-A1E0-634C-8FDC-F94CCD85EDFB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221391" y="5424366"/>
              <a:ext cx="1839794" cy="0"/>
            </a:xfrm>
            <a:prstGeom prst="line">
              <a:avLst/>
            </a:prstGeom>
            <a:noFill/>
            <a:ln w="12700" cap="flat" cmpd="sng" algn="ctr">
              <a:solidFill>
                <a:schemeClr val="bg2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7" name="Dowolny kształt 236">
              <a:extLst>
                <a:ext uri="{FF2B5EF4-FFF2-40B4-BE49-F238E27FC236}">
                  <a16:creationId xmlns:a16="http://schemas.microsoft.com/office/drawing/2014/main" xmlns="" id="{BF7BD395-5AF3-F343-9326-1A279B26D61F}"/>
                </a:ext>
              </a:extLst>
            </p:cNvPr>
            <p:cNvSpPr/>
            <p:nvPr/>
          </p:nvSpPr>
          <p:spPr bwMode="auto">
            <a:xfrm>
              <a:off x="955750" y="2893906"/>
              <a:ext cx="0" cy="2105997"/>
            </a:xfrm>
            <a:custGeom>
              <a:avLst/>
              <a:gdLst>
                <a:gd name="connsiteX0" fmla="*/ 0 w 15765"/>
                <a:gd name="connsiteY0" fmla="*/ 3988676 h 3988676"/>
                <a:gd name="connsiteX1" fmla="*/ 15765 w 15765"/>
                <a:gd name="connsiteY1" fmla="*/ 0 h 3988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5765" h="3988676">
                  <a:moveTo>
                    <a:pt x="0" y="3988676"/>
                  </a:moveTo>
                  <a:lnTo>
                    <a:pt x="15765" y="0"/>
                  </a:lnTo>
                </a:path>
              </a:pathLst>
            </a:custGeom>
            <a:noFill/>
            <a:ln w="28575" cap="flat" cmpd="sng" algn="ctr">
              <a:solidFill>
                <a:schemeClr val="bg2"/>
              </a:solidFill>
              <a:prstDash val="solid"/>
              <a:miter lim="800000"/>
              <a:headEnd type="none" w="med" len="med"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51435" tIns="25718" rIns="51435" bIns="25718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l-PL" sz="900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28" name="Dowolny kształt 237">
              <a:extLst>
                <a:ext uri="{FF2B5EF4-FFF2-40B4-BE49-F238E27FC236}">
                  <a16:creationId xmlns:a16="http://schemas.microsoft.com/office/drawing/2014/main" xmlns="" id="{B0558D92-DED2-FB4D-9915-7E4D060BD7C5}"/>
                </a:ext>
              </a:extLst>
            </p:cNvPr>
            <p:cNvSpPr/>
            <p:nvPr/>
          </p:nvSpPr>
          <p:spPr bwMode="auto">
            <a:xfrm rot="5400000">
              <a:off x="2451334" y="3513452"/>
              <a:ext cx="0" cy="2974944"/>
            </a:xfrm>
            <a:custGeom>
              <a:avLst/>
              <a:gdLst>
                <a:gd name="connsiteX0" fmla="*/ 0 w 15765"/>
                <a:gd name="connsiteY0" fmla="*/ 3988676 h 3988676"/>
                <a:gd name="connsiteX1" fmla="*/ 15765 w 15765"/>
                <a:gd name="connsiteY1" fmla="*/ 0 h 3988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5765" h="3988676">
                  <a:moveTo>
                    <a:pt x="0" y="3988676"/>
                  </a:moveTo>
                  <a:lnTo>
                    <a:pt x="15765" y="0"/>
                  </a:lnTo>
                </a:path>
              </a:pathLst>
            </a:custGeom>
            <a:noFill/>
            <a:ln w="28575" cap="flat" cmpd="sng" algn="ctr">
              <a:solidFill>
                <a:schemeClr val="bg2"/>
              </a:solidFill>
              <a:prstDash val="solid"/>
              <a:miter lim="800000"/>
              <a:headEnd type="none" w="med" len="med"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51435" tIns="25718" rIns="51435" bIns="25718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l-PL" sz="900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29" name="Dowolny kształt 238">
              <a:extLst>
                <a:ext uri="{FF2B5EF4-FFF2-40B4-BE49-F238E27FC236}">
                  <a16:creationId xmlns:a16="http://schemas.microsoft.com/office/drawing/2014/main" xmlns="" id="{4475A718-C947-B54F-9418-7B8B4D5939F8}"/>
                </a:ext>
              </a:extLst>
            </p:cNvPr>
            <p:cNvSpPr/>
            <p:nvPr/>
          </p:nvSpPr>
          <p:spPr bwMode="auto">
            <a:xfrm>
              <a:off x="1241990" y="2836959"/>
              <a:ext cx="0" cy="2187000"/>
            </a:xfrm>
            <a:custGeom>
              <a:avLst/>
              <a:gdLst>
                <a:gd name="connsiteX0" fmla="*/ 0 w 15765"/>
                <a:gd name="connsiteY0" fmla="*/ 3988676 h 3988676"/>
                <a:gd name="connsiteX1" fmla="*/ 15765 w 15765"/>
                <a:gd name="connsiteY1" fmla="*/ 0 h 3988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5765" h="3988676">
                  <a:moveTo>
                    <a:pt x="0" y="3988676"/>
                  </a:moveTo>
                  <a:lnTo>
                    <a:pt x="15765" y="0"/>
                  </a:lnTo>
                </a:path>
              </a:pathLst>
            </a:custGeom>
            <a:noFill/>
            <a:ln w="12700" cap="flat" cmpd="sng" algn="ctr">
              <a:solidFill>
                <a:schemeClr val="bg2"/>
              </a:solidFill>
              <a:prstDash val="dash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51435" tIns="25718" rIns="51435" bIns="25718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l-PL" sz="900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30" name="Dowolny kształt 239">
              <a:extLst>
                <a:ext uri="{FF2B5EF4-FFF2-40B4-BE49-F238E27FC236}">
                  <a16:creationId xmlns:a16="http://schemas.microsoft.com/office/drawing/2014/main" xmlns="" id="{01460FEE-9D65-024B-97E2-DF075FD7AC87}"/>
                </a:ext>
              </a:extLst>
            </p:cNvPr>
            <p:cNvSpPr/>
            <p:nvPr/>
          </p:nvSpPr>
          <p:spPr bwMode="auto">
            <a:xfrm>
              <a:off x="1806930" y="2827971"/>
              <a:ext cx="0" cy="2160000"/>
            </a:xfrm>
            <a:custGeom>
              <a:avLst/>
              <a:gdLst>
                <a:gd name="connsiteX0" fmla="*/ 0 w 15765"/>
                <a:gd name="connsiteY0" fmla="*/ 3988676 h 3988676"/>
                <a:gd name="connsiteX1" fmla="*/ 15765 w 15765"/>
                <a:gd name="connsiteY1" fmla="*/ 0 h 3988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5765" h="3988676">
                  <a:moveTo>
                    <a:pt x="0" y="3988676"/>
                  </a:moveTo>
                  <a:lnTo>
                    <a:pt x="15765" y="0"/>
                  </a:lnTo>
                </a:path>
              </a:pathLst>
            </a:custGeom>
            <a:noFill/>
            <a:ln w="12700" cap="flat" cmpd="sng" algn="ctr">
              <a:solidFill>
                <a:schemeClr val="bg2"/>
              </a:solidFill>
              <a:prstDash val="dash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51435" tIns="25718" rIns="51435" bIns="25718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l-PL" sz="900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31" name="Dowolny kształt 240">
              <a:extLst>
                <a:ext uri="{FF2B5EF4-FFF2-40B4-BE49-F238E27FC236}">
                  <a16:creationId xmlns:a16="http://schemas.microsoft.com/office/drawing/2014/main" xmlns="" id="{D3B73D3F-1DC8-834E-92D0-912208D9C8E6}"/>
                </a:ext>
              </a:extLst>
            </p:cNvPr>
            <p:cNvSpPr/>
            <p:nvPr/>
          </p:nvSpPr>
          <p:spPr bwMode="auto">
            <a:xfrm>
              <a:off x="2380885" y="2809998"/>
              <a:ext cx="0" cy="2160000"/>
            </a:xfrm>
            <a:custGeom>
              <a:avLst/>
              <a:gdLst>
                <a:gd name="connsiteX0" fmla="*/ 0 w 15765"/>
                <a:gd name="connsiteY0" fmla="*/ 3988676 h 3988676"/>
                <a:gd name="connsiteX1" fmla="*/ 15765 w 15765"/>
                <a:gd name="connsiteY1" fmla="*/ 0 h 3988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5765" h="3988676">
                  <a:moveTo>
                    <a:pt x="0" y="3988676"/>
                  </a:moveTo>
                  <a:lnTo>
                    <a:pt x="15765" y="0"/>
                  </a:lnTo>
                </a:path>
              </a:pathLst>
            </a:custGeom>
            <a:noFill/>
            <a:ln w="12700" cap="flat" cmpd="sng" algn="ctr">
              <a:solidFill>
                <a:schemeClr val="bg2"/>
              </a:solidFill>
              <a:prstDash val="dash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51435" tIns="25718" rIns="51435" bIns="25718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l-PL" sz="900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32" name="Dowolny kształt 241">
              <a:extLst>
                <a:ext uri="{FF2B5EF4-FFF2-40B4-BE49-F238E27FC236}">
                  <a16:creationId xmlns:a16="http://schemas.microsoft.com/office/drawing/2014/main" xmlns="" id="{E57E2CCC-4E12-9A41-A943-500EB3072492}"/>
                </a:ext>
              </a:extLst>
            </p:cNvPr>
            <p:cNvSpPr/>
            <p:nvPr/>
          </p:nvSpPr>
          <p:spPr bwMode="auto">
            <a:xfrm>
              <a:off x="2954839" y="2809998"/>
              <a:ext cx="0" cy="2160000"/>
            </a:xfrm>
            <a:custGeom>
              <a:avLst/>
              <a:gdLst>
                <a:gd name="connsiteX0" fmla="*/ 0 w 15765"/>
                <a:gd name="connsiteY0" fmla="*/ 3988676 h 3988676"/>
                <a:gd name="connsiteX1" fmla="*/ 15765 w 15765"/>
                <a:gd name="connsiteY1" fmla="*/ 0 h 3988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5765" h="3988676">
                  <a:moveTo>
                    <a:pt x="0" y="3988676"/>
                  </a:moveTo>
                  <a:lnTo>
                    <a:pt x="15765" y="0"/>
                  </a:lnTo>
                </a:path>
              </a:pathLst>
            </a:custGeom>
            <a:noFill/>
            <a:ln w="12700" cap="flat" cmpd="sng" algn="ctr">
              <a:solidFill>
                <a:schemeClr val="bg2"/>
              </a:solidFill>
              <a:prstDash val="dash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51435" tIns="25718" rIns="51435" bIns="25718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l-PL" sz="900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33" name="Dowolny kształt 242">
              <a:extLst>
                <a:ext uri="{FF2B5EF4-FFF2-40B4-BE49-F238E27FC236}">
                  <a16:creationId xmlns:a16="http://schemas.microsoft.com/office/drawing/2014/main" xmlns="" id="{ADFD5F48-4BC3-4944-83C7-821C212EC6F5}"/>
                </a:ext>
              </a:extLst>
            </p:cNvPr>
            <p:cNvSpPr/>
            <p:nvPr/>
          </p:nvSpPr>
          <p:spPr bwMode="auto">
            <a:xfrm>
              <a:off x="3510764" y="2801011"/>
              <a:ext cx="0" cy="2160000"/>
            </a:xfrm>
            <a:custGeom>
              <a:avLst/>
              <a:gdLst>
                <a:gd name="connsiteX0" fmla="*/ 0 w 15765"/>
                <a:gd name="connsiteY0" fmla="*/ 3988676 h 3988676"/>
                <a:gd name="connsiteX1" fmla="*/ 15765 w 15765"/>
                <a:gd name="connsiteY1" fmla="*/ 0 h 3988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5765" h="3988676">
                  <a:moveTo>
                    <a:pt x="0" y="3988676"/>
                  </a:moveTo>
                  <a:lnTo>
                    <a:pt x="15765" y="0"/>
                  </a:lnTo>
                </a:path>
              </a:pathLst>
            </a:custGeom>
            <a:noFill/>
            <a:ln w="12700" cap="flat" cmpd="sng" algn="ctr">
              <a:solidFill>
                <a:schemeClr val="bg2"/>
              </a:solidFill>
              <a:prstDash val="dash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51435" tIns="25718" rIns="51435" bIns="25718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l-PL" sz="900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34" name="Dowolny kształt 243">
              <a:extLst>
                <a:ext uri="{FF2B5EF4-FFF2-40B4-BE49-F238E27FC236}">
                  <a16:creationId xmlns:a16="http://schemas.microsoft.com/office/drawing/2014/main" xmlns="" id="{5180EEAD-1EDE-BE4F-B6B0-0CD5EA683D13}"/>
                </a:ext>
              </a:extLst>
            </p:cNvPr>
            <p:cNvSpPr/>
            <p:nvPr/>
          </p:nvSpPr>
          <p:spPr bwMode="auto">
            <a:xfrm rot="5400000" flipH="1">
              <a:off x="2451333" y="3174808"/>
              <a:ext cx="0" cy="2974944"/>
            </a:xfrm>
            <a:custGeom>
              <a:avLst/>
              <a:gdLst>
                <a:gd name="connsiteX0" fmla="*/ 0 w 15765"/>
                <a:gd name="connsiteY0" fmla="*/ 3988676 h 3988676"/>
                <a:gd name="connsiteX1" fmla="*/ 15765 w 15765"/>
                <a:gd name="connsiteY1" fmla="*/ 0 h 3988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5765" h="3988676">
                  <a:moveTo>
                    <a:pt x="0" y="3988676"/>
                  </a:moveTo>
                  <a:lnTo>
                    <a:pt x="15765" y="0"/>
                  </a:lnTo>
                </a:path>
              </a:pathLst>
            </a:custGeom>
            <a:noFill/>
            <a:ln w="12700" cap="flat" cmpd="sng" algn="ctr">
              <a:solidFill>
                <a:schemeClr val="bg2"/>
              </a:solidFill>
              <a:prstDash val="dash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51435" tIns="25718" rIns="51435" bIns="25718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l-PL" sz="900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35" name="Dowolny kształt 244">
              <a:extLst>
                <a:ext uri="{FF2B5EF4-FFF2-40B4-BE49-F238E27FC236}">
                  <a16:creationId xmlns:a16="http://schemas.microsoft.com/office/drawing/2014/main" xmlns="" id="{08C5D007-EB5C-694E-B761-9E4351A11E7E}"/>
                </a:ext>
              </a:extLst>
            </p:cNvPr>
            <p:cNvSpPr/>
            <p:nvPr/>
          </p:nvSpPr>
          <p:spPr bwMode="auto">
            <a:xfrm rot="5400000" flipH="1">
              <a:off x="2451333" y="2820833"/>
              <a:ext cx="0" cy="2974944"/>
            </a:xfrm>
            <a:custGeom>
              <a:avLst/>
              <a:gdLst>
                <a:gd name="connsiteX0" fmla="*/ 0 w 15765"/>
                <a:gd name="connsiteY0" fmla="*/ 3988676 h 3988676"/>
                <a:gd name="connsiteX1" fmla="*/ 15765 w 15765"/>
                <a:gd name="connsiteY1" fmla="*/ 0 h 3988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5765" h="3988676">
                  <a:moveTo>
                    <a:pt x="0" y="3988676"/>
                  </a:moveTo>
                  <a:lnTo>
                    <a:pt x="15765" y="0"/>
                  </a:lnTo>
                </a:path>
              </a:pathLst>
            </a:custGeom>
            <a:noFill/>
            <a:ln w="12700" cap="flat" cmpd="sng" algn="ctr">
              <a:solidFill>
                <a:schemeClr val="bg2"/>
              </a:solidFill>
              <a:prstDash val="dash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51435" tIns="25718" rIns="51435" bIns="25718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l-PL" sz="900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36" name="Dowolny kształt 245">
              <a:extLst>
                <a:ext uri="{FF2B5EF4-FFF2-40B4-BE49-F238E27FC236}">
                  <a16:creationId xmlns:a16="http://schemas.microsoft.com/office/drawing/2014/main" xmlns="" id="{65BCC08C-F5E8-AD4C-A315-E166A01FC7C6}"/>
                </a:ext>
              </a:extLst>
            </p:cNvPr>
            <p:cNvSpPr/>
            <p:nvPr/>
          </p:nvSpPr>
          <p:spPr bwMode="auto">
            <a:xfrm rot="5400000" flipH="1">
              <a:off x="2451333" y="2466859"/>
              <a:ext cx="0" cy="2974944"/>
            </a:xfrm>
            <a:custGeom>
              <a:avLst/>
              <a:gdLst>
                <a:gd name="connsiteX0" fmla="*/ 0 w 15765"/>
                <a:gd name="connsiteY0" fmla="*/ 3988676 h 3988676"/>
                <a:gd name="connsiteX1" fmla="*/ 15765 w 15765"/>
                <a:gd name="connsiteY1" fmla="*/ 0 h 3988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5765" h="3988676">
                  <a:moveTo>
                    <a:pt x="0" y="3988676"/>
                  </a:moveTo>
                  <a:lnTo>
                    <a:pt x="15765" y="0"/>
                  </a:lnTo>
                </a:path>
              </a:pathLst>
            </a:custGeom>
            <a:noFill/>
            <a:ln w="12700" cap="flat" cmpd="sng" algn="ctr">
              <a:solidFill>
                <a:schemeClr val="bg2"/>
              </a:solidFill>
              <a:prstDash val="dash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51435" tIns="25718" rIns="51435" bIns="25718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l-PL" sz="900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37" name="Dowolny kształt 246">
              <a:extLst>
                <a:ext uri="{FF2B5EF4-FFF2-40B4-BE49-F238E27FC236}">
                  <a16:creationId xmlns:a16="http://schemas.microsoft.com/office/drawing/2014/main" xmlns="" id="{AACF99E3-8654-834F-92B9-971E5465C34B}"/>
                </a:ext>
              </a:extLst>
            </p:cNvPr>
            <p:cNvSpPr/>
            <p:nvPr/>
          </p:nvSpPr>
          <p:spPr bwMode="auto">
            <a:xfrm rot="5400000" flipH="1">
              <a:off x="2451333" y="2112884"/>
              <a:ext cx="0" cy="2974944"/>
            </a:xfrm>
            <a:custGeom>
              <a:avLst/>
              <a:gdLst>
                <a:gd name="connsiteX0" fmla="*/ 0 w 15765"/>
                <a:gd name="connsiteY0" fmla="*/ 3988676 h 3988676"/>
                <a:gd name="connsiteX1" fmla="*/ 15765 w 15765"/>
                <a:gd name="connsiteY1" fmla="*/ 0 h 3988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5765" h="3988676">
                  <a:moveTo>
                    <a:pt x="0" y="3988676"/>
                  </a:moveTo>
                  <a:lnTo>
                    <a:pt x="15765" y="0"/>
                  </a:lnTo>
                </a:path>
              </a:pathLst>
            </a:custGeom>
            <a:noFill/>
            <a:ln w="12700" cap="flat" cmpd="sng" algn="ctr">
              <a:solidFill>
                <a:schemeClr val="bg2"/>
              </a:solidFill>
              <a:prstDash val="dash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51435" tIns="25718" rIns="51435" bIns="25718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l-PL" sz="900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38" name="Dowolny kształt 247">
              <a:extLst>
                <a:ext uri="{FF2B5EF4-FFF2-40B4-BE49-F238E27FC236}">
                  <a16:creationId xmlns:a16="http://schemas.microsoft.com/office/drawing/2014/main" xmlns="" id="{A26E83B3-E1FA-1149-AF26-E258470C5CDE}"/>
                </a:ext>
              </a:extLst>
            </p:cNvPr>
            <p:cNvSpPr/>
            <p:nvPr/>
          </p:nvSpPr>
          <p:spPr bwMode="auto">
            <a:xfrm rot="5400000" flipH="1">
              <a:off x="2451333" y="1758910"/>
              <a:ext cx="0" cy="2974944"/>
            </a:xfrm>
            <a:custGeom>
              <a:avLst/>
              <a:gdLst>
                <a:gd name="connsiteX0" fmla="*/ 0 w 15765"/>
                <a:gd name="connsiteY0" fmla="*/ 3988676 h 3988676"/>
                <a:gd name="connsiteX1" fmla="*/ 15765 w 15765"/>
                <a:gd name="connsiteY1" fmla="*/ 0 h 3988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5765" h="3988676">
                  <a:moveTo>
                    <a:pt x="0" y="3988676"/>
                  </a:moveTo>
                  <a:lnTo>
                    <a:pt x="15765" y="0"/>
                  </a:lnTo>
                </a:path>
              </a:pathLst>
            </a:custGeom>
            <a:noFill/>
            <a:ln w="12700" cap="flat" cmpd="sng" algn="ctr">
              <a:solidFill>
                <a:schemeClr val="bg2"/>
              </a:solidFill>
              <a:prstDash val="dash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51435" tIns="25718" rIns="51435" bIns="25718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l-PL" sz="900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39" name="pole tekstowe 248">
              <a:extLst>
                <a:ext uri="{FF2B5EF4-FFF2-40B4-BE49-F238E27FC236}">
                  <a16:creationId xmlns:a16="http://schemas.microsoft.com/office/drawing/2014/main" xmlns="" id="{DE1686EA-9211-6A44-9668-7D60984801DA}"/>
                </a:ext>
              </a:extLst>
            </p:cNvPr>
            <p:cNvSpPr txBox="1"/>
            <p:nvPr/>
          </p:nvSpPr>
          <p:spPr>
            <a:xfrm>
              <a:off x="420627" y="4548999"/>
              <a:ext cx="494046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pl-PL" sz="105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0.000</a:t>
              </a:r>
            </a:p>
          </p:txBody>
        </p:sp>
        <p:sp>
          <p:nvSpPr>
            <p:cNvPr id="40" name="pole tekstowe 249">
              <a:extLst>
                <a:ext uri="{FF2B5EF4-FFF2-40B4-BE49-F238E27FC236}">
                  <a16:creationId xmlns:a16="http://schemas.microsoft.com/office/drawing/2014/main" xmlns="" id="{232ACC19-0AC3-C44A-97B2-D9599DD6DDBB}"/>
                </a:ext>
              </a:extLst>
            </p:cNvPr>
            <p:cNvSpPr txBox="1"/>
            <p:nvPr/>
          </p:nvSpPr>
          <p:spPr>
            <a:xfrm>
              <a:off x="426522" y="4177831"/>
              <a:ext cx="494046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pl-PL" sz="105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0.001</a:t>
              </a:r>
            </a:p>
          </p:txBody>
        </p:sp>
        <p:sp>
          <p:nvSpPr>
            <p:cNvPr id="41" name="pole tekstowe 250">
              <a:extLst>
                <a:ext uri="{FF2B5EF4-FFF2-40B4-BE49-F238E27FC236}">
                  <a16:creationId xmlns:a16="http://schemas.microsoft.com/office/drawing/2014/main" xmlns="" id="{5689473F-F8D3-0D46-8B54-AE977719CEBF}"/>
                </a:ext>
              </a:extLst>
            </p:cNvPr>
            <p:cNvSpPr txBox="1"/>
            <p:nvPr/>
          </p:nvSpPr>
          <p:spPr>
            <a:xfrm>
              <a:off x="425253" y="3848095"/>
              <a:ext cx="494046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pl-PL" sz="105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0.002</a:t>
              </a:r>
            </a:p>
          </p:txBody>
        </p:sp>
        <p:sp>
          <p:nvSpPr>
            <p:cNvPr id="42" name="pole tekstowe 251">
              <a:extLst>
                <a:ext uri="{FF2B5EF4-FFF2-40B4-BE49-F238E27FC236}">
                  <a16:creationId xmlns:a16="http://schemas.microsoft.com/office/drawing/2014/main" xmlns="" id="{623B46F5-1FE7-DA4C-8459-0BE4767781EB}"/>
                </a:ext>
              </a:extLst>
            </p:cNvPr>
            <p:cNvSpPr txBox="1"/>
            <p:nvPr/>
          </p:nvSpPr>
          <p:spPr>
            <a:xfrm>
              <a:off x="414956" y="3485359"/>
              <a:ext cx="494046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pl-PL" sz="105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0.003</a:t>
              </a:r>
            </a:p>
          </p:txBody>
        </p:sp>
        <p:sp>
          <p:nvSpPr>
            <p:cNvPr id="43" name="pole tekstowe 252">
              <a:extLst>
                <a:ext uri="{FF2B5EF4-FFF2-40B4-BE49-F238E27FC236}">
                  <a16:creationId xmlns:a16="http://schemas.microsoft.com/office/drawing/2014/main" xmlns="" id="{9C073941-1A97-C04E-9E6F-27C9E1D2FA20}"/>
                </a:ext>
              </a:extLst>
            </p:cNvPr>
            <p:cNvSpPr txBox="1"/>
            <p:nvPr/>
          </p:nvSpPr>
          <p:spPr>
            <a:xfrm>
              <a:off x="425253" y="3138502"/>
              <a:ext cx="494046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pl-PL" sz="105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0.004</a:t>
              </a:r>
            </a:p>
          </p:txBody>
        </p:sp>
        <p:sp>
          <p:nvSpPr>
            <p:cNvPr id="44" name="pole tekstowe 253">
              <a:extLst>
                <a:ext uri="{FF2B5EF4-FFF2-40B4-BE49-F238E27FC236}">
                  <a16:creationId xmlns:a16="http://schemas.microsoft.com/office/drawing/2014/main" xmlns="" id="{C363EF50-D2D7-4B42-AA80-D7F2C486031A}"/>
                </a:ext>
              </a:extLst>
            </p:cNvPr>
            <p:cNvSpPr txBox="1"/>
            <p:nvPr/>
          </p:nvSpPr>
          <p:spPr>
            <a:xfrm>
              <a:off x="1976652" y="5334080"/>
              <a:ext cx="1234697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pl-PL" sz="135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Theta</a:t>
              </a:r>
              <a:r>
                <a:rPr lang="pl-PL" sz="135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[</a:t>
              </a:r>
              <a:r>
                <a:rPr lang="pl-PL" sz="135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degree</a:t>
              </a:r>
              <a:r>
                <a:rPr lang="pl-PL" sz="135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]</a:t>
              </a:r>
            </a:p>
          </p:txBody>
        </p:sp>
        <p:sp>
          <p:nvSpPr>
            <p:cNvPr id="45" name="pole tekstowe 254">
              <a:extLst>
                <a:ext uri="{FF2B5EF4-FFF2-40B4-BE49-F238E27FC236}">
                  <a16:creationId xmlns:a16="http://schemas.microsoft.com/office/drawing/2014/main" xmlns="" id="{E65B7590-0F56-EE44-9ACE-8664BB5900C9}"/>
                </a:ext>
              </a:extLst>
            </p:cNvPr>
            <p:cNvSpPr txBox="1"/>
            <p:nvPr/>
          </p:nvSpPr>
          <p:spPr>
            <a:xfrm>
              <a:off x="1096614" y="5080164"/>
              <a:ext cx="391454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pl-PL" sz="105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130</a:t>
              </a:r>
            </a:p>
          </p:txBody>
        </p:sp>
        <p:sp>
          <p:nvSpPr>
            <p:cNvPr id="46" name="pole tekstowe 255">
              <a:extLst>
                <a:ext uri="{FF2B5EF4-FFF2-40B4-BE49-F238E27FC236}">
                  <a16:creationId xmlns:a16="http://schemas.microsoft.com/office/drawing/2014/main" xmlns="" id="{9BDD0883-60F2-7545-9BA9-7E503A74D0EE}"/>
                </a:ext>
              </a:extLst>
            </p:cNvPr>
            <p:cNvSpPr txBox="1"/>
            <p:nvPr/>
          </p:nvSpPr>
          <p:spPr>
            <a:xfrm>
              <a:off x="1627532" y="5073545"/>
              <a:ext cx="391454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pl-PL" sz="105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140</a:t>
              </a:r>
            </a:p>
          </p:txBody>
        </p:sp>
        <p:sp>
          <p:nvSpPr>
            <p:cNvPr id="47" name="pole tekstowe 256">
              <a:extLst>
                <a:ext uri="{FF2B5EF4-FFF2-40B4-BE49-F238E27FC236}">
                  <a16:creationId xmlns:a16="http://schemas.microsoft.com/office/drawing/2014/main" xmlns="" id="{96B2C969-FA53-BD41-B51D-CD52E7FED1B1}"/>
                </a:ext>
              </a:extLst>
            </p:cNvPr>
            <p:cNvSpPr txBox="1"/>
            <p:nvPr/>
          </p:nvSpPr>
          <p:spPr>
            <a:xfrm>
              <a:off x="2202547" y="5066925"/>
              <a:ext cx="391454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pl-PL" sz="105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150</a:t>
              </a:r>
            </a:p>
          </p:txBody>
        </p:sp>
        <p:sp>
          <p:nvSpPr>
            <p:cNvPr id="48" name="pole tekstowe 257">
              <a:extLst>
                <a:ext uri="{FF2B5EF4-FFF2-40B4-BE49-F238E27FC236}">
                  <a16:creationId xmlns:a16="http://schemas.microsoft.com/office/drawing/2014/main" xmlns="" id="{ED9C2D72-F170-224C-B2DF-16E43C65FE71}"/>
                </a:ext>
              </a:extLst>
            </p:cNvPr>
            <p:cNvSpPr txBox="1"/>
            <p:nvPr/>
          </p:nvSpPr>
          <p:spPr>
            <a:xfrm>
              <a:off x="2777565" y="5060306"/>
              <a:ext cx="391454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pl-PL" sz="105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160</a:t>
              </a:r>
            </a:p>
          </p:txBody>
        </p:sp>
        <p:sp>
          <p:nvSpPr>
            <p:cNvPr id="49" name="pole tekstowe 258">
              <a:extLst>
                <a:ext uri="{FF2B5EF4-FFF2-40B4-BE49-F238E27FC236}">
                  <a16:creationId xmlns:a16="http://schemas.microsoft.com/office/drawing/2014/main" xmlns="" id="{53E8952F-B353-D745-BEF8-F2606008F981}"/>
                </a:ext>
              </a:extLst>
            </p:cNvPr>
            <p:cNvSpPr txBox="1"/>
            <p:nvPr/>
          </p:nvSpPr>
          <p:spPr>
            <a:xfrm>
              <a:off x="3352583" y="5053684"/>
              <a:ext cx="391454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pl-PL" sz="105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170</a:t>
              </a:r>
            </a:p>
          </p:txBody>
        </p:sp>
        <p:sp>
          <p:nvSpPr>
            <p:cNvPr id="50" name="Dowolny kształt 259">
              <a:extLst>
                <a:ext uri="{FF2B5EF4-FFF2-40B4-BE49-F238E27FC236}">
                  <a16:creationId xmlns:a16="http://schemas.microsoft.com/office/drawing/2014/main" xmlns="" id="{2B7E9CDF-877D-1548-B9DA-C110D5EE0F29}"/>
                </a:ext>
              </a:extLst>
            </p:cNvPr>
            <p:cNvSpPr/>
            <p:nvPr/>
          </p:nvSpPr>
          <p:spPr bwMode="auto">
            <a:xfrm>
              <a:off x="1241063" y="5005580"/>
              <a:ext cx="0" cy="70341"/>
            </a:xfrm>
            <a:custGeom>
              <a:avLst/>
              <a:gdLst>
                <a:gd name="connsiteX0" fmla="*/ 4101 w 4101"/>
                <a:gd name="connsiteY0" fmla="*/ 0 h 123013"/>
                <a:gd name="connsiteX1" fmla="*/ 0 w 4101"/>
                <a:gd name="connsiteY1" fmla="*/ 123013 h 123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101" h="123013">
                  <a:moveTo>
                    <a:pt x="4101" y="0"/>
                  </a:moveTo>
                  <a:lnTo>
                    <a:pt x="0" y="123013"/>
                  </a:lnTo>
                </a:path>
              </a:pathLst>
            </a:custGeom>
            <a:noFill/>
            <a:ln w="38100" cap="flat" cmpd="sng" algn="ctr">
              <a:solidFill>
                <a:schemeClr val="bg2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51435" tIns="25718" rIns="51435" bIns="25718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l-PL" sz="900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51" name="Dowolny kształt 260">
              <a:extLst>
                <a:ext uri="{FF2B5EF4-FFF2-40B4-BE49-F238E27FC236}">
                  <a16:creationId xmlns:a16="http://schemas.microsoft.com/office/drawing/2014/main" xmlns="" id="{18637BCA-18C8-E841-B298-442F03D6E6FF}"/>
                </a:ext>
              </a:extLst>
            </p:cNvPr>
            <p:cNvSpPr/>
            <p:nvPr/>
          </p:nvSpPr>
          <p:spPr bwMode="auto">
            <a:xfrm>
              <a:off x="1811619" y="5009823"/>
              <a:ext cx="0" cy="70341"/>
            </a:xfrm>
            <a:custGeom>
              <a:avLst/>
              <a:gdLst>
                <a:gd name="connsiteX0" fmla="*/ 4101 w 4101"/>
                <a:gd name="connsiteY0" fmla="*/ 0 h 123013"/>
                <a:gd name="connsiteX1" fmla="*/ 0 w 4101"/>
                <a:gd name="connsiteY1" fmla="*/ 123013 h 123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101" h="123013">
                  <a:moveTo>
                    <a:pt x="4101" y="0"/>
                  </a:moveTo>
                  <a:lnTo>
                    <a:pt x="0" y="123013"/>
                  </a:lnTo>
                </a:path>
              </a:pathLst>
            </a:custGeom>
            <a:noFill/>
            <a:ln w="38100" cap="flat" cmpd="sng" algn="ctr">
              <a:solidFill>
                <a:schemeClr val="bg2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51435" tIns="25718" rIns="51435" bIns="25718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l-PL" sz="900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52" name="Dowolny kształt 261">
              <a:extLst>
                <a:ext uri="{FF2B5EF4-FFF2-40B4-BE49-F238E27FC236}">
                  <a16:creationId xmlns:a16="http://schemas.microsoft.com/office/drawing/2014/main" xmlns="" id="{F590D5BB-FCC5-EA4A-A6E8-4EE748399FFE}"/>
                </a:ext>
              </a:extLst>
            </p:cNvPr>
            <p:cNvSpPr/>
            <p:nvPr/>
          </p:nvSpPr>
          <p:spPr bwMode="auto">
            <a:xfrm>
              <a:off x="2384518" y="5014068"/>
              <a:ext cx="0" cy="70341"/>
            </a:xfrm>
            <a:custGeom>
              <a:avLst/>
              <a:gdLst>
                <a:gd name="connsiteX0" fmla="*/ 4101 w 4101"/>
                <a:gd name="connsiteY0" fmla="*/ 0 h 123013"/>
                <a:gd name="connsiteX1" fmla="*/ 0 w 4101"/>
                <a:gd name="connsiteY1" fmla="*/ 123013 h 123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101" h="123013">
                  <a:moveTo>
                    <a:pt x="4101" y="0"/>
                  </a:moveTo>
                  <a:lnTo>
                    <a:pt x="0" y="123013"/>
                  </a:lnTo>
                </a:path>
              </a:pathLst>
            </a:custGeom>
            <a:noFill/>
            <a:ln w="38100" cap="flat" cmpd="sng" algn="ctr">
              <a:solidFill>
                <a:schemeClr val="bg2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51435" tIns="25718" rIns="51435" bIns="25718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l-PL" sz="900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53" name="Dowolny kształt 262">
              <a:extLst>
                <a:ext uri="{FF2B5EF4-FFF2-40B4-BE49-F238E27FC236}">
                  <a16:creationId xmlns:a16="http://schemas.microsoft.com/office/drawing/2014/main" xmlns="" id="{CD453F2B-389C-6441-A3DD-FD5733542A31}"/>
                </a:ext>
              </a:extLst>
            </p:cNvPr>
            <p:cNvSpPr/>
            <p:nvPr/>
          </p:nvSpPr>
          <p:spPr bwMode="auto">
            <a:xfrm>
              <a:off x="2954998" y="5011293"/>
              <a:ext cx="0" cy="70341"/>
            </a:xfrm>
            <a:custGeom>
              <a:avLst/>
              <a:gdLst>
                <a:gd name="connsiteX0" fmla="*/ 4101 w 4101"/>
                <a:gd name="connsiteY0" fmla="*/ 0 h 123013"/>
                <a:gd name="connsiteX1" fmla="*/ 0 w 4101"/>
                <a:gd name="connsiteY1" fmla="*/ 123013 h 123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101" h="123013">
                  <a:moveTo>
                    <a:pt x="4101" y="0"/>
                  </a:moveTo>
                  <a:lnTo>
                    <a:pt x="0" y="123013"/>
                  </a:lnTo>
                </a:path>
              </a:pathLst>
            </a:custGeom>
            <a:noFill/>
            <a:ln w="38100" cap="flat" cmpd="sng" algn="ctr">
              <a:solidFill>
                <a:schemeClr val="bg2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51435" tIns="25718" rIns="51435" bIns="25718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l-PL" sz="900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54" name="Dowolny kształt 263">
              <a:extLst>
                <a:ext uri="{FF2B5EF4-FFF2-40B4-BE49-F238E27FC236}">
                  <a16:creationId xmlns:a16="http://schemas.microsoft.com/office/drawing/2014/main" xmlns="" id="{25679C92-8827-8D49-BA51-566140554767}"/>
                </a:ext>
              </a:extLst>
            </p:cNvPr>
            <p:cNvSpPr/>
            <p:nvPr/>
          </p:nvSpPr>
          <p:spPr bwMode="auto">
            <a:xfrm>
              <a:off x="3520637" y="5010510"/>
              <a:ext cx="0" cy="70341"/>
            </a:xfrm>
            <a:custGeom>
              <a:avLst/>
              <a:gdLst>
                <a:gd name="connsiteX0" fmla="*/ 4101 w 4101"/>
                <a:gd name="connsiteY0" fmla="*/ 0 h 123013"/>
                <a:gd name="connsiteX1" fmla="*/ 0 w 4101"/>
                <a:gd name="connsiteY1" fmla="*/ 123013 h 123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101" h="123013">
                  <a:moveTo>
                    <a:pt x="4101" y="0"/>
                  </a:moveTo>
                  <a:lnTo>
                    <a:pt x="0" y="123013"/>
                  </a:lnTo>
                </a:path>
              </a:pathLst>
            </a:custGeom>
            <a:noFill/>
            <a:ln w="38100" cap="flat" cmpd="sng" algn="ctr">
              <a:solidFill>
                <a:schemeClr val="bg2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51435" tIns="25718" rIns="51435" bIns="25718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l-PL" sz="900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55" name="Dowolny kształt 264">
              <a:extLst>
                <a:ext uri="{FF2B5EF4-FFF2-40B4-BE49-F238E27FC236}">
                  <a16:creationId xmlns:a16="http://schemas.microsoft.com/office/drawing/2014/main" xmlns="" id="{902C79A8-F02E-0B46-8320-C1A09DC09479}"/>
                </a:ext>
              </a:extLst>
            </p:cNvPr>
            <p:cNvSpPr/>
            <p:nvPr/>
          </p:nvSpPr>
          <p:spPr bwMode="auto">
            <a:xfrm rot="5400000">
              <a:off x="924169" y="4621833"/>
              <a:ext cx="0" cy="70341"/>
            </a:xfrm>
            <a:custGeom>
              <a:avLst/>
              <a:gdLst>
                <a:gd name="connsiteX0" fmla="*/ 4101 w 4101"/>
                <a:gd name="connsiteY0" fmla="*/ 0 h 123013"/>
                <a:gd name="connsiteX1" fmla="*/ 0 w 4101"/>
                <a:gd name="connsiteY1" fmla="*/ 123013 h 123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101" h="123013">
                  <a:moveTo>
                    <a:pt x="4101" y="0"/>
                  </a:moveTo>
                  <a:lnTo>
                    <a:pt x="0" y="123013"/>
                  </a:lnTo>
                </a:path>
              </a:pathLst>
            </a:custGeom>
            <a:noFill/>
            <a:ln w="38100" cap="flat" cmpd="sng" algn="ctr">
              <a:solidFill>
                <a:schemeClr val="bg2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51435" tIns="25718" rIns="51435" bIns="25718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l-PL" sz="900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56" name="Dowolny kształt 265">
              <a:extLst>
                <a:ext uri="{FF2B5EF4-FFF2-40B4-BE49-F238E27FC236}">
                  <a16:creationId xmlns:a16="http://schemas.microsoft.com/office/drawing/2014/main" xmlns="" id="{1FA454DB-19BB-4C45-903C-2B110CCF0535}"/>
                </a:ext>
              </a:extLst>
            </p:cNvPr>
            <p:cNvSpPr/>
            <p:nvPr/>
          </p:nvSpPr>
          <p:spPr bwMode="auto">
            <a:xfrm rot="5400000">
              <a:off x="916991" y="4271528"/>
              <a:ext cx="0" cy="70341"/>
            </a:xfrm>
            <a:custGeom>
              <a:avLst/>
              <a:gdLst>
                <a:gd name="connsiteX0" fmla="*/ 4101 w 4101"/>
                <a:gd name="connsiteY0" fmla="*/ 0 h 123013"/>
                <a:gd name="connsiteX1" fmla="*/ 0 w 4101"/>
                <a:gd name="connsiteY1" fmla="*/ 123013 h 123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101" h="123013">
                  <a:moveTo>
                    <a:pt x="4101" y="0"/>
                  </a:moveTo>
                  <a:lnTo>
                    <a:pt x="0" y="123013"/>
                  </a:lnTo>
                </a:path>
              </a:pathLst>
            </a:custGeom>
            <a:noFill/>
            <a:ln w="38100" cap="flat" cmpd="sng" algn="ctr">
              <a:solidFill>
                <a:schemeClr val="bg2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51435" tIns="25718" rIns="51435" bIns="25718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l-PL" sz="900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57" name="Dowolny kształt 266">
              <a:extLst>
                <a:ext uri="{FF2B5EF4-FFF2-40B4-BE49-F238E27FC236}">
                  <a16:creationId xmlns:a16="http://schemas.microsoft.com/office/drawing/2014/main" xmlns="" id="{05097687-542B-6F44-8E7E-63FE3CCD05D5}"/>
                </a:ext>
              </a:extLst>
            </p:cNvPr>
            <p:cNvSpPr/>
            <p:nvPr/>
          </p:nvSpPr>
          <p:spPr bwMode="auto">
            <a:xfrm rot="5400000">
              <a:off x="913322" y="3917713"/>
              <a:ext cx="0" cy="70341"/>
            </a:xfrm>
            <a:custGeom>
              <a:avLst/>
              <a:gdLst>
                <a:gd name="connsiteX0" fmla="*/ 4101 w 4101"/>
                <a:gd name="connsiteY0" fmla="*/ 0 h 123013"/>
                <a:gd name="connsiteX1" fmla="*/ 0 w 4101"/>
                <a:gd name="connsiteY1" fmla="*/ 123013 h 123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101" h="123013">
                  <a:moveTo>
                    <a:pt x="4101" y="0"/>
                  </a:moveTo>
                  <a:lnTo>
                    <a:pt x="0" y="123013"/>
                  </a:lnTo>
                </a:path>
              </a:pathLst>
            </a:custGeom>
            <a:noFill/>
            <a:ln w="38100" cap="flat" cmpd="sng" algn="ctr">
              <a:solidFill>
                <a:schemeClr val="bg2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51435" tIns="25718" rIns="51435" bIns="25718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l-PL" sz="900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58" name="Dowolny kształt 267">
              <a:extLst>
                <a:ext uri="{FF2B5EF4-FFF2-40B4-BE49-F238E27FC236}">
                  <a16:creationId xmlns:a16="http://schemas.microsoft.com/office/drawing/2014/main" xmlns="" id="{BC12C8B1-F9FA-6443-8252-CBD38E1EEA6A}"/>
                </a:ext>
              </a:extLst>
            </p:cNvPr>
            <p:cNvSpPr/>
            <p:nvPr/>
          </p:nvSpPr>
          <p:spPr bwMode="auto">
            <a:xfrm rot="5400000">
              <a:off x="913163" y="3563898"/>
              <a:ext cx="0" cy="70341"/>
            </a:xfrm>
            <a:custGeom>
              <a:avLst/>
              <a:gdLst>
                <a:gd name="connsiteX0" fmla="*/ 4101 w 4101"/>
                <a:gd name="connsiteY0" fmla="*/ 0 h 123013"/>
                <a:gd name="connsiteX1" fmla="*/ 0 w 4101"/>
                <a:gd name="connsiteY1" fmla="*/ 123013 h 123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101" h="123013">
                  <a:moveTo>
                    <a:pt x="4101" y="0"/>
                  </a:moveTo>
                  <a:lnTo>
                    <a:pt x="0" y="123013"/>
                  </a:lnTo>
                </a:path>
              </a:pathLst>
            </a:custGeom>
            <a:noFill/>
            <a:ln w="38100" cap="flat" cmpd="sng" algn="ctr">
              <a:solidFill>
                <a:schemeClr val="bg2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51435" tIns="25718" rIns="51435" bIns="25718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l-PL" sz="900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59" name="Dowolny kształt 268">
              <a:extLst>
                <a:ext uri="{FF2B5EF4-FFF2-40B4-BE49-F238E27FC236}">
                  <a16:creationId xmlns:a16="http://schemas.microsoft.com/office/drawing/2014/main" xmlns="" id="{437CB6F3-20A0-6648-8B62-465198049B4B}"/>
                </a:ext>
              </a:extLst>
            </p:cNvPr>
            <p:cNvSpPr/>
            <p:nvPr/>
          </p:nvSpPr>
          <p:spPr bwMode="auto">
            <a:xfrm rot="5400000">
              <a:off x="913003" y="3213592"/>
              <a:ext cx="0" cy="70341"/>
            </a:xfrm>
            <a:custGeom>
              <a:avLst/>
              <a:gdLst>
                <a:gd name="connsiteX0" fmla="*/ 4101 w 4101"/>
                <a:gd name="connsiteY0" fmla="*/ 0 h 123013"/>
                <a:gd name="connsiteX1" fmla="*/ 0 w 4101"/>
                <a:gd name="connsiteY1" fmla="*/ 123013 h 123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101" h="123013">
                  <a:moveTo>
                    <a:pt x="4101" y="0"/>
                  </a:moveTo>
                  <a:lnTo>
                    <a:pt x="0" y="123013"/>
                  </a:lnTo>
                </a:path>
              </a:pathLst>
            </a:custGeom>
            <a:noFill/>
            <a:ln w="38100" cap="flat" cmpd="sng" algn="ctr">
              <a:solidFill>
                <a:schemeClr val="bg2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51435" tIns="25718" rIns="51435" bIns="25718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l-PL" sz="900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grpSp>
          <p:nvGrpSpPr>
            <p:cNvPr id="60" name="Grupa 280">
              <a:extLst>
                <a:ext uri="{FF2B5EF4-FFF2-40B4-BE49-F238E27FC236}">
                  <a16:creationId xmlns:a16="http://schemas.microsoft.com/office/drawing/2014/main" xmlns="" id="{1C054D61-F63C-0F49-B9E1-609B64A20F7D}"/>
                </a:ext>
              </a:extLst>
            </p:cNvPr>
            <p:cNvGrpSpPr/>
            <p:nvPr/>
          </p:nvGrpSpPr>
          <p:grpSpPr>
            <a:xfrm>
              <a:off x="1320541" y="4490020"/>
              <a:ext cx="87982" cy="380900"/>
              <a:chOff x="1494012" y="4926738"/>
              <a:chExt cx="117309" cy="507867"/>
            </a:xfrm>
            <a:noFill/>
          </p:grpSpPr>
          <p:grpSp>
            <p:nvGrpSpPr>
              <p:cNvPr id="109" name="Grupa 281">
                <a:extLst>
                  <a:ext uri="{FF2B5EF4-FFF2-40B4-BE49-F238E27FC236}">
                    <a16:creationId xmlns:a16="http://schemas.microsoft.com/office/drawing/2014/main" xmlns="" id="{78D56A0B-6136-854F-B6FB-142056E2A986}"/>
                  </a:ext>
                </a:extLst>
              </p:cNvPr>
              <p:cNvGrpSpPr/>
              <p:nvPr/>
            </p:nvGrpSpPr>
            <p:grpSpPr>
              <a:xfrm>
                <a:off x="1512523" y="4926738"/>
                <a:ext cx="80411" cy="507867"/>
                <a:chOff x="1466235" y="4498337"/>
                <a:chExt cx="80411" cy="507461"/>
              </a:xfrm>
              <a:grpFill/>
            </p:grpSpPr>
            <p:sp>
              <p:nvSpPr>
                <p:cNvPr id="111" name="Dowolny kształt 283">
                  <a:extLst>
                    <a:ext uri="{FF2B5EF4-FFF2-40B4-BE49-F238E27FC236}">
                      <a16:creationId xmlns:a16="http://schemas.microsoft.com/office/drawing/2014/main" xmlns="" id="{E0A74300-75EB-3847-88B5-A81C876184B2}"/>
                    </a:ext>
                  </a:extLst>
                </p:cNvPr>
                <p:cNvSpPr/>
                <p:nvPr/>
              </p:nvSpPr>
              <p:spPr>
                <a:xfrm>
                  <a:off x="1507644" y="4502201"/>
                  <a:ext cx="0" cy="503597"/>
                </a:xfrm>
                <a:custGeom>
                  <a:avLst/>
                  <a:gdLst>
                    <a:gd name="connsiteX0" fmla="*/ 0 w 4461"/>
                    <a:gd name="connsiteY0" fmla="*/ 0 h 508496"/>
                    <a:gd name="connsiteX1" fmla="*/ 4461 w 4461"/>
                    <a:gd name="connsiteY1" fmla="*/ 508496 h 5084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461" h="508496">
                      <a:moveTo>
                        <a:pt x="0" y="0"/>
                      </a:moveTo>
                      <a:lnTo>
                        <a:pt x="4461" y="508496"/>
                      </a:lnTo>
                    </a:path>
                  </a:pathLst>
                </a:custGeom>
                <a:grpFill/>
                <a:ln w="12700" cap="flat" cmpd="sng" algn="ctr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68580" tIns="34290" rIns="68580" bIns="3429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6858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pl-PL">
                    <a:latin typeface="Times New Roman" pitchFamily="18" charset="0"/>
                  </a:endParaRPr>
                </a:p>
              </p:txBody>
            </p:sp>
            <p:sp>
              <p:nvSpPr>
                <p:cNvPr id="112" name="Dowolny kształt 284">
                  <a:extLst>
                    <a:ext uri="{FF2B5EF4-FFF2-40B4-BE49-F238E27FC236}">
                      <a16:creationId xmlns:a16="http://schemas.microsoft.com/office/drawing/2014/main" xmlns="" id="{3D38354B-E56C-FA42-90A9-2FBBF972BFA8}"/>
                    </a:ext>
                  </a:extLst>
                </p:cNvPr>
                <p:cNvSpPr/>
                <p:nvPr/>
              </p:nvSpPr>
              <p:spPr>
                <a:xfrm>
                  <a:off x="1466235" y="4498337"/>
                  <a:ext cx="80289" cy="0"/>
                </a:xfrm>
                <a:custGeom>
                  <a:avLst/>
                  <a:gdLst>
                    <a:gd name="connsiteX0" fmla="*/ 0 w 80289"/>
                    <a:gd name="connsiteY0" fmla="*/ 0 h 4461"/>
                    <a:gd name="connsiteX1" fmla="*/ 80289 w 80289"/>
                    <a:gd name="connsiteY1" fmla="*/ 4461 h 44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0289" h="4461">
                      <a:moveTo>
                        <a:pt x="0" y="0"/>
                      </a:moveTo>
                      <a:lnTo>
                        <a:pt x="80289" y="4461"/>
                      </a:lnTo>
                    </a:path>
                  </a:pathLst>
                </a:custGeom>
                <a:grpFill/>
                <a:ln w="12700" cap="flat" cmpd="sng" algn="ctr">
                  <a:solidFill>
                    <a:srgbClr val="FF0000"/>
                  </a:solidFill>
                  <a:prstDash val="solid"/>
                </a:ln>
                <a:effectLst/>
              </p:spPr>
              <p:txBody>
                <a:bodyPr vert="horz" wrap="none" lIns="68580" tIns="34290" rIns="68580" bIns="3429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6858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pl-PL">
                    <a:latin typeface="Times New Roman" pitchFamily="18" charset="0"/>
                  </a:endParaRPr>
                </a:p>
              </p:txBody>
            </p:sp>
            <p:sp>
              <p:nvSpPr>
                <p:cNvPr id="113" name="Dowolny kształt 285">
                  <a:extLst>
                    <a:ext uri="{FF2B5EF4-FFF2-40B4-BE49-F238E27FC236}">
                      <a16:creationId xmlns:a16="http://schemas.microsoft.com/office/drawing/2014/main" xmlns="" id="{35BF8C8F-74C8-5F49-824B-FECAA84C202C}"/>
                    </a:ext>
                  </a:extLst>
                </p:cNvPr>
                <p:cNvSpPr/>
                <p:nvPr/>
              </p:nvSpPr>
              <p:spPr>
                <a:xfrm>
                  <a:off x="1466357" y="5000918"/>
                  <a:ext cx="80289" cy="0"/>
                </a:xfrm>
                <a:custGeom>
                  <a:avLst/>
                  <a:gdLst>
                    <a:gd name="connsiteX0" fmla="*/ 0 w 80289"/>
                    <a:gd name="connsiteY0" fmla="*/ 0 h 4461"/>
                    <a:gd name="connsiteX1" fmla="*/ 80289 w 80289"/>
                    <a:gd name="connsiteY1" fmla="*/ 4461 h 44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0289" h="4461">
                      <a:moveTo>
                        <a:pt x="0" y="0"/>
                      </a:moveTo>
                      <a:lnTo>
                        <a:pt x="80289" y="4461"/>
                      </a:lnTo>
                    </a:path>
                  </a:pathLst>
                </a:custGeom>
                <a:grpFill/>
                <a:ln w="12700" cap="flat" cmpd="sng" algn="ctr">
                  <a:solidFill>
                    <a:srgbClr val="FF0000"/>
                  </a:solidFill>
                  <a:prstDash val="solid"/>
                </a:ln>
                <a:effectLst/>
              </p:spPr>
              <p:txBody>
                <a:bodyPr vert="horz" wrap="none" lIns="68580" tIns="34290" rIns="68580" bIns="3429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6858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pl-PL">
                    <a:latin typeface="Times New Roman" pitchFamily="18" charset="0"/>
                  </a:endParaRPr>
                </a:p>
              </p:txBody>
            </p:sp>
          </p:grpSp>
          <p:sp>
            <p:nvSpPr>
              <p:cNvPr id="110" name="Prostokąt 282">
                <a:extLst>
                  <a:ext uri="{FF2B5EF4-FFF2-40B4-BE49-F238E27FC236}">
                    <a16:creationId xmlns:a16="http://schemas.microsoft.com/office/drawing/2014/main" xmlns="" id="{4A1F349C-0441-214F-82F0-0AE584935CC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494012" y="5132208"/>
                <a:ext cx="117309" cy="117309"/>
              </a:xfrm>
              <a:prstGeom prst="rect">
                <a:avLst/>
              </a:prstGeom>
              <a:grpFill/>
              <a:ln w="12700" cap="flat" cmpd="sng" algn="ctr">
                <a:solidFill>
                  <a:srgbClr val="7030A0"/>
                </a:solidFill>
                <a:prstDash val="solid"/>
              </a:ln>
              <a:effectLst/>
            </p:spPr>
            <p:txBody>
              <a:bodyPr vert="horz" wrap="none" lIns="68580" tIns="34290" rIns="68580" bIns="3429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pl-PL" dirty="0">
                  <a:latin typeface="Times New Roman" pitchFamily="18" charset="0"/>
                </a:endParaRPr>
              </a:p>
            </p:txBody>
          </p:sp>
        </p:grpSp>
        <p:grpSp>
          <p:nvGrpSpPr>
            <p:cNvPr id="61" name="Grupa 286">
              <a:extLst>
                <a:ext uri="{FF2B5EF4-FFF2-40B4-BE49-F238E27FC236}">
                  <a16:creationId xmlns:a16="http://schemas.microsoft.com/office/drawing/2014/main" xmlns="" id="{E0078D2A-7AA3-1E44-ACF0-F7ED69908F06}"/>
                </a:ext>
              </a:extLst>
            </p:cNvPr>
            <p:cNvGrpSpPr/>
            <p:nvPr/>
          </p:nvGrpSpPr>
          <p:grpSpPr>
            <a:xfrm>
              <a:off x="2390115" y="4427676"/>
              <a:ext cx="87982" cy="380900"/>
              <a:chOff x="1492684" y="4926738"/>
              <a:chExt cx="117309" cy="507867"/>
            </a:xfrm>
            <a:noFill/>
          </p:grpSpPr>
          <p:grpSp>
            <p:nvGrpSpPr>
              <p:cNvPr id="104" name="Grupa 287">
                <a:extLst>
                  <a:ext uri="{FF2B5EF4-FFF2-40B4-BE49-F238E27FC236}">
                    <a16:creationId xmlns:a16="http://schemas.microsoft.com/office/drawing/2014/main" xmlns="" id="{22B23753-764A-0E4F-9237-3EFD80E4C054}"/>
                  </a:ext>
                </a:extLst>
              </p:cNvPr>
              <p:cNvGrpSpPr/>
              <p:nvPr/>
            </p:nvGrpSpPr>
            <p:grpSpPr>
              <a:xfrm>
                <a:off x="1512523" y="4926738"/>
                <a:ext cx="80411" cy="507867"/>
                <a:chOff x="1466235" y="4498337"/>
                <a:chExt cx="80411" cy="507461"/>
              </a:xfrm>
              <a:grpFill/>
            </p:grpSpPr>
            <p:sp>
              <p:nvSpPr>
                <p:cNvPr id="106" name="Dowolny kształt 289">
                  <a:extLst>
                    <a:ext uri="{FF2B5EF4-FFF2-40B4-BE49-F238E27FC236}">
                      <a16:creationId xmlns:a16="http://schemas.microsoft.com/office/drawing/2014/main" xmlns="" id="{7CAA8453-2544-D448-84F2-100B08D5D40F}"/>
                    </a:ext>
                  </a:extLst>
                </p:cNvPr>
                <p:cNvSpPr/>
                <p:nvPr/>
              </p:nvSpPr>
              <p:spPr>
                <a:xfrm>
                  <a:off x="1507644" y="4502201"/>
                  <a:ext cx="0" cy="503597"/>
                </a:xfrm>
                <a:custGeom>
                  <a:avLst/>
                  <a:gdLst>
                    <a:gd name="connsiteX0" fmla="*/ 0 w 4461"/>
                    <a:gd name="connsiteY0" fmla="*/ 0 h 508496"/>
                    <a:gd name="connsiteX1" fmla="*/ 4461 w 4461"/>
                    <a:gd name="connsiteY1" fmla="*/ 508496 h 5084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461" h="508496">
                      <a:moveTo>
                        <a:pt x="0" y="0"/>
                      </a:moveTo>
                      <a:lnTo>
                        <a:pt x="4461" y="508496"/>
                      </a:lnTo>
                    </a:path>
                  </a:pathLst>
                </a:custGeom>
                <a:grpFill/>
                <a:ln w="12700" cap="flat" cmpd="sng" algn="ctr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68580" tIns="34290" rIns="68580" bIns="3429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6858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pl-PL">
                    <a:latin typeface="Times New Roman" pitchFamily="18" charset="0"/>
                  </a:endParaRPr>
                </a:p>
              </p:txBody>
            </p:sp>
            <p:sp>
              <p:nvSpPr>
                <p:cNvPr id="107" name="Dowolny kształt 290">
                  <a:extLst>
                    <a:ext uri="{FF2B5EF4-FFF2-40B4-BE49-F238E27FC236}">
                      <a16:creationId xmlns:a16="http://schemas.microsoft.com/office/drawing/2014/main" xmlns="" id="{A53DFE0D-42FA-4449-A4F7-508F56286FA8}"/>
                    </a:ext>
                  </a:extLst>
                </p:cNvPr>
                <p:cNvSpPr/>
                <p:nvPr/>
              </p:nvSpPr>
              <p:spPr>
                <a:xfrm>
                  <a:off x="1466235" y="4498337"/>
                  <a:ext cx="80289" cy="0"/>
                </a:xfrm>
                <a:custGeom>
                  <a:avLst/>
                  <a:gdLst>
                    <a:gd name="connsiteX0" fmla="*/ 0 w 80289"/>
                    <a:gd name="connsiteY0" fmla="*/ 0 h 4461"/>
                    <a:gd name="connsiteX1" fmla="*/ 80289 w 80289"/>
                    <a:gd name="connsiteY1" fmla="*/ 4461 h 44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0289" h="4461">
                      <a:moveTo>
                        <a:pt x="0" y="0"/>
                      </a:moveTo>
                      <a:lnTo>
                        <a:pt x="80289" y="4461"/>
                      </a:lnTo>
                    </a:path>
                  </a:pathLst>
                </a:custGeom>
                <a:grpFill/>
                <a:ln w="12700" cap="flat" cmpd="sng" algn="ctr">
                  <a:solidFill>
                    <a:srgbClr val="FF0000"/>
                  </a:solidFill>
                  <a:prstDash val="solid"/>
                </a:ln>
                <a:effectLst/>
              </p:spPr>
              <p:txBody>
                <a:bodyPr vert="horz" wrap="none" lIns="68580" tIns="34290" rIns="68580" bIns="3429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6858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pl-PL">
                    <a:latin typeface="Times New Roman" pitchFamily="18" charset="0"/>
                  </a:endParaRPr>
                </a:p>
              </p:txBody>
            </p:sp>
            <p:sp>
              <p:nvSpPr>
                <p:cNvPr id="108" name="Dowolny kształt 291">
                  <a:extLst>
                    <a:ext uri="{FF2B5EF4-FFF2-40B4-BE49-F238E27FC236}">
                      <a16:creationId xmlns:a16="http://schemas.microsoft.com/office/drawing/2014/main" xmlns="" id="{10A94EA1-9059-0B43-BAED-09B84617D83C}"/>
                    </a:ext>
                  </a:extLst>
                </p:cNvPr>
                <p:cNvSpPr/>
                <p:nvPr/>
              </p:nvSpPr>
              <p:spPr>
                <a:xfrm>
                  <a:off x="1466357" y="5000918"/>
                  <a:ext cx="80289" cy="0"/>
                </a:xfrm>
                <a:custGeom>
                  <a:avLst/>
                  <a:gdLst>
                    <a:gd name="connsiteX0" fmla="*/ 0 w 80289"/>
                    <a:gd name="connsiteY0" fmla="*/ 0 h 4461"/>
                    <a:gd name="connsiteX1" fmla="*/ 80289 w 80289"/>
                    <a:gd name="connsiteY1" fmla="*/ 4461 h 44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0289" h="4461">
                      <a:moveTo>
                        <a:pt x="0" y="0"/>
                      </a:moveTo>
                      <a:lnTo>
                        <a:pt x="80289" y="4461"/>
                      </a:lnTo>
                    </a:path>
                  </a:pathLst>
                </a:custGeom>
                <a:grpFill/>
                <a:ln w="12700" cap="flat" cmpd="sng" algn="ctr">
                  <a:solidFill>
                    <a:srgbClr val="FF0000"/>
                  </a:solidFill>
                  <a:prstDash val="solid"/>
                </a:ln>
                <a:effectLst/>
              </p:spPr>
              <p:txBody>
                <a:bodyPr vert="horz" wrap="none" lIns="68580" tIns="34290" rIns="68580" bIns="3429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6858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pl-PL">
                    <a:latin typeface="Times New Roman" pitchFamily="18" charset="0"/>
                  </a:endParaRPr>
                </a:p>
              </p:txBody>
            </p:sp>
          </p:grpSp>
          <p:sp>
            <p:nvSpPr>
              <p:cNvPr id="105" name="Prostokąt 288">
                <a:extLst>
                  <a:ext uri="{FF2B5EF4-FFF2-40B4-BE49-F238E27FC236}">
                    <a16:creationId xmlns:a16="http://schemas.microsoft.com/office/drawing/2014/main" xmlns="" id="{25CD2B9A-BD5E-ED4B-A049-F1433B5315D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492684" y="5123776"/>
                <a:ext cx="117309" cy="117309"/>
              </a:xfrm>
              <a:prstGeom prst="rect">
                <a:avLst/>
              </a:prstGeom>
              <a:grpFill/>
              <a:ln w="12700" cap="flat" cmpd="sng" algn="ctr">
                <a:solidFill>
                  <a:srgbClr val="7030A0"/>
                </a:solidFill>
                <a:prstDash val="solid"/>
              </a:ln>
              <a:effectLst/>
            </p:spPr>
            <p:txBody>
              <a:bodyPr vert="horz" wrap="none" lIns="68580" tIns="34290" rIns="68580" bIns="3429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pl-PL" dirty="0">
                  <a:latin typeface="Times New Roman" pitchFamily="18" charset="0"/>
                </a:endParaRPr>
              </a:p>
            </p:txBody>
          </p:sp>
        </p:grpSp>
        <p:grpSp>
          <p:nvGrpSpPr>
            <p:cNvPr id="62" name="Grupa 292">
              <a:extLst>
                <a:ext uri="{FF2B5EF4-FFF2-40B4-BE49-F238E27FC236}">
                  <a16:creationId xmlns:a16="http://schemas.microsoft.com/office/drawing/2014/main" xmlns="" id="{87D80435-9432-184D-8A9F-7D9E86750656}"/>
                </a:ext>
              </a:extLst>
            </p:cNvPr>
            <p:cNvGrpSpPr/>
            <p:nvPr/>
          </p:nvGrpSpPr>
          <p:grpSpPr>
            <a:xfrm>
              <a:off x="3452170" y="4434818"/>
              <a:ext cx="87982" cy="380900"/>
              <a:chOff x="1494012" y="4926738"/>
              <a:chExt cx="117309" cy="507867"/>
            </a:xfrm>
            <a:noFill/>
          </p:grpSpPr>
          <p:grpSp>
            <p:nvGrpSpPr>
              <p:cNvPr id="99" name="Grupa 293">
                <a:extLst>
                  <a:ext uri="{FF2B5EF4-FFF2-40B4-BE49-F238E27FC236}">
                    <a16:creationId xmlns:a16="http://schemas.microsoft.com/office/drawing/2014/main" xmlns="" id="{2A9DABB4-AB7C-134F-971B-8728BD1F791A}"/>
                  </a:ext>
                </a:extLst>
              </p:cNvPr>
              <p:cNvGrpSpPr/>
              <p:nvPr/>
            </p:nvGrpSpPr>
            <p:grpSpPr>
              <a:xfrm>
                <a:off x="1512523" y="4926738"/>
                <a:ext cx="80411" cy="507867"/>
                <a:chOff x="1466235" y="4498337"/>
                <a:chExt cx="80411" cy="507461"/>
              </a:xfrm>
              <a:grpFill/>
            </p:grpSpPr>
            <p:sp>
              <p:nvSpPr>
                <p:cNvPr id="101" name="Dowolny kształt 295">
                  <a:extLst>
                    <a:ext uri="{FF2B5EF4-FFF2-40B4-BE49-F238E27FC236}">
                      <a16:creationId xmlns:a16="http://schemas.microsoft.com/office/drawing/2014/main" xmlns="" id="{70E59B1D-65DC-2144-A7D6-1D08BA939AFB}"/>
                    </a:ext>
                  </a:extLst>
                </p:cNvPr>
                <p:cNvSpPr/>
                <p:nvPr/>
              </p:nvSpPr>
              <p:spPr>
                <a:xfrm>
                  <a:off x="1507644" y="4502201"/>
                  <a:ext cx="0" cy="503597"/>
                </a:xfrm>
                <a:custGeom>
                  <a:avLst/>
                  <a:gdLst>
                    <a:gd name="connsiteX0" fmla="*/ 0 w 4461"/>
                    <a:gd name="connsiteY0" fmla="*/ 0 h 508496"/>
                    <a:gd name="connsiteX1" fmla="*/ 4461 w 4461"/>
                    <a:gd name="connsiteY1" fmla="*/ 508496 h 5084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461" h="508496">
                      <a:moveTo>
                        <a:pt x="0" y="0"/>
                      </a:moveTo>
                      <a:lnTo>
                        <a:pt x="4461" y="508496"/>
                      </a:lnTo>
                    </a:path>
                  </a:pathLst>
                </a:custGeom>
                <a:grpFill/>
                <a:ln w="12700" cap="flat" cmpd="sng" algn="ctr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68580" tIns="34290" rIns="68580" bIns="3429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6858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pl-PL">
                    <a:latin typeface="Times New Roman" pitchFamily="18" charset="0"/>
                  </a:endParaRPr>
                </a:p>
              </p:txBody>
            </p:sp>
            <p:sp>
              <p:nvSpPr>
                <p:cNvPr id="102" name="Dowolny kształt 296">
                  <a:extLst>
                    <a:ext uri="{FF2B5EF4-FFF2-40B4-BE49-F238E27FC236}">
                      <a16:creationId xmlns:a16="http://schemas.microsoft.com/office/drawing/2014/main" xmlns="" id="{84B9D910-DB12-7A45-8A44-C0C452E29D4C}"/>
                    </a:ext>
                  </a:extLst>
                </p:cNvPr>
                <p:cNvSpPr/>
                <p:nvPr/>
              </p:nvSpPr>
              <p:spPr>
                <a:xfrm>
                  <a:off x="1466235" y="4498337"/>
                  <a:ext cx="80289" cy="0"/>
                </a:xfrm>
                <a:custGeom>
                  <a:avLst/>
                  <a:gdLst>
                    <a:gd name="connsiteX0" fmla="*/ 0 w 80289"/>
                    <a:gd name="connsiteY0" fmla="*/ 0 h 4461"/>
                    <a:gd name="connsiteX1" fmla="*/ 80289 w 80289"/>
                    <a:gd name="connsiteY1" fmla="*/ 4461 h 44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0289" h="4461">
                      <a:moveTo>
                        <a:pt x="0" y="0"/>
                      </a:moveTo>
                      <a:lnTo>
                        <a:pt x="80289" y="4461"/>
                      </a:lnTo>
                    </a:path>
                  </a:pathLst>
                </a:custGeom>
                <a:grpFill/>
                <a:ln w="12700" cap="flat" cmpd="sng" algn="ctr">
                  <a:solidFill>
                    <a:srgbClr val="FF0000"/>
                  </a:solidFill>
                  <a:prstDash val="solid"/>
                </a:ln>
                <a:effectLst/>
              </p:spPr>
              <p:txBody>
                <a:bodyPr vert="horz" wrap="none" lIns="68580" tIns="34290" rIns="68580" bIns="3429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6858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pl-PL">
                    <a:latin typeface="Times New Roman" pitchFamily="18" charset="0"/>
                  </a:endParaRPr>
                </a:p>
              </p:txBody>
            </p:sp>
            <p:sp>
              <p:nvSpPr>
                <p:cNvPr id="103" name="Dowolny kształt 297">
                  <a:extLst>
                    <a:ext uri="{FF2B5EF4-FFF2-40B4-BE49-F238E27FC236}">
                      <a16:creationId xmlns:a16="http://schemas.microsoft.com/office/drawing/2014/main" xmlns="" id="{211C6082-4FD9-9D41-93F2-68345C1FCA16}"/>
                    </a:ext>
                  </a:extLst>
                </p:cNvPr>
                <p:cNvSpPr/>
                <p:nvPr/>
              </p:nvSpPr>
              <p:spPr>
                <a:xfrm>
                  <a:off x="1466357" y="5000918"/>
                  <a:ext cx="80289" cy="0"/>
                </a:xfrm>
                <a:custGeom>
                  <a:avLst/>
                  <a:gdLst>
                    <a:gd name="connsiteX0" fmla="*/ 0 w 80289"/>
                    <a:gd name="connsiteY0" fmla="*/ 0 h 4461"/>
                    <a:gd name="connsiteX1" fmla="*/ 80289 w 80289"/>
                    <a:gd name="connsiteY1" fmla="*/ 4461 h 44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0289" h="4461">
                      <a:moveTo>
                        <a:pt x="0" y="0"/>
                      </a:moveTo>
                      <a:lnTo>
                        <a:pt x="80289" y="4461"/>
                      </a:lnTo>
                    </a:path>
                  </a:pathLst>
                </a:custGeom>
                <a:grpFill/>
                <a:ln w="12700" cap="flat" cmpd="sng" algn="ctr">
                  <a:solidFill>
                    <a:srgbClr val="FF0000"/>
                  </a:solidFill>
                  <a:prstDash val="solid"/>
                </a:ln>
                <a:effectLst/>
              </p:spPr>
              <p:txBody>
                <a:bodyPr vert="horz" wrap="none" lIns="68580" tIns="34290" rIns="68580" bIns="3429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6858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pl-PL">
                    <a:latin typeface="Times New Roman" pitchFamily="18" charset="0"/>
                  </a:endParaRPr>
                </a:p>
              </p:txBody>
            </p:sp>
          </p:grpSp>
          <p:sp>
            <p:nvSpPr>
              <p:cNvPr id="100" name="Prostokąt 294">
                <a:extLst>
                  <a:ext uri="{FF2B5EF4-FFF2-40B4-BE49-F238E27FC236}">
                    <a16:creationId xmlns:a16="http://schemas.microsoft.com/office/drawing/2014/main" xmlns="" id="{FB1BB674-61AB-F849-B588-33D5DBBC117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494012" y="5133835"/>
                <a:ext cx="117309" cy="117309"/>
              </a:xfrm>
              <a:prstGeom prst="rect">
                <a:avLst/>
              </a:prstGeom>
              <a:grpFill/>
              <a:ln w="12700" cap="flat" cmpd="sng" algn="ctr">
                <a:solidFill>
                  <a:srgbClr val="7030A0"/>
                </a:solidFill>
                <a:prstDash val="solid"/>
              </a:ln>
              <a:effectLst/>
            </p:spPr>
            <p:txBody>
              <a:bodyPr vert="horz" wrap="none" lIns="68580" tIns="34290" rIns="68580" bIns="3429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pl-PL">
                  <a:latin typeface="Times New Roman" pitchFamily="18" charset="0"/>
                </a:endParaRPr>
              </a:p>
            </p:txBody>
          </p:sp>
        </p:grpSp>
        <p:grpSp>
          <p:nvGrpSpPr>
            <p:cNvPr id="63" name="Grupa 298">
              <a:extLst>
                <a:ext uri="{FF2B5EF4-FFF2-40B4-BE49-F238E27FC236}">
                  <a16:creationId xmlns:a16="http://schemas.microsoft.com/office/drawing/2014/main" xmlns="" id="{7952D3D9-54AE-0242-BE6F-9CB28B3A05F2}"/>
                </a:ext>
              </a:extLst>
            </p:cNvPr>
            <p:cNvGrpSpPr/>
            <p:nvPr/>
          </p:nvGrpSpPr>
          <p:grpSpPr>
            <a:xfrm>
              <a:off x="1314150" y="3991692"/>
              <a:ext cx="2246482" cy="732525"/>
              <a:chOff x="1434274" y="4035292"/>
              <a:chExt cx="2995309" cy="976700"/>
            </a:xfrm>
            <a:noFill/>
          </p:grpSpPr>
          <p:grpSp>
            <p:nvGrpSpPr>
              <p:cNvPr id="84" name="Grupa 299">
                <a:extLst>
                  <a:ext uri="{FF2B5EF4-FFF2-40B4-BE49-F238E27FC236}">
                    <a16:creationId xmlns:a16="http://schemas.microsoft.com/office/drawing/2014/main" xmlns="" id="{572BFD75-CA00-1C4E-8131-E7F036A75BCD}"/>
                  </a:ext>
                </a:extLst>
              </p:cNvPr>
              <p:cNvGrpSpPr/>
              <p:nvPr/>
            </p:nvGrpSpPr>
            <p:grpSpPr>
              <a:xfrm>
                <a:off x="1434274" y="4493336"/>
                <a:ext cx="158028" cy="518656"/>
                <a:chOff x="1434527" y="4490472"/>
                <a:chExt cx="158028" cy="518656"/>
              </a:xfrm>
              <a:grpFill/>
            </p:grpSpPr>
            <p:sp>
              <p:nvSpPr>
                <p:cNvPr id="95" name="Owal 180">
                  <a:extLst>
                    <a:ext uri="{FF2B5EF4-FFF2-40B4-BE49-F238E27FC236}">
                      <a16:creationId xmlns:a16="http://schemas.microsoft.com/office/drawing/2014/main" xmlns="" id="{FF83A3D3-146F-BD4E-B15C-80764E05EC7E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434527" y="4633275"/>
                  <a:ext cx="158028" cy="158028"/>
                </a:xfrm>
                <a:prstGeom prst="ellipse">
                  <a:avLst/>
                </a:prstGeom>
                <a:grpFill/>
                <a:ln w="38100" cap="flat" cmpd="sng" algn="ctr">
                  <a:solidFill>
                    <a:srgbClr val="FFFF00"/>
                  </a:solidFill>
                  <a:prstDash val="solid"/>
                </a:ln>
                <a:effectLst/>
              </p:spPr>
              <p:txBody>
                <a:bodyPr vert="horz" wrap="none" lIns="68580" tIns="34290" rIns="68580" bIns="3429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6858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pl-PL" dirty="0">
                    <a:latin typeface="Times New Roman" pitchFamily="18" charset="0"/>
                  </a:endParaRPr>
                </a:p>
              </p:txBody>
            </p:sp>
            <p:sp>
              <p:nvSpPr>
                <p:cNvPr id="96" name="Dowolny kształt 311">
                  <a:extLst>
                    <a:ext uri="{FF2B5EF4-FFF2-40B4-BE49-F238E27FC236}">
                      <a16:creationId xmlns:a16="http://schemas.microsoft.com/office/drawing/2014/main" xmlns="" id="{34172943-1FAE-DA45-A468-CCABEC552C33}"/>
                    </a:ext>
                  </a:extLst>
                </p:cNvPr>
                <p:cNvSpPr/>
                <p:nvPr/>
              </p:nvSpPr>
              <p:spPr>
                <a:xfrm>
                  <a:off x="1517804" y="4490472"/>
                  <a:ext cx="0" cy="508496"/>
                </a:xfrm>
                <a:custGeom>
                  <a:avLst/>
                  <a:gdLst>
                    <a:gd name="connsiteX0" fmla="*/ 0 w 4461"/>
                    <a:gd name="connsiteY0" fmla="*/ 0 h 508496"/>
                    <a:gd name="connsiteX1" fmla="*/ 4461 w 4461"/>
                    <a:gd name="connsiteY1" fmla="*/ 508496 h 5084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461" h="508496">
                      <a:moveTo>
                        <a:pt x="0" y="0"/>
                      </a:moveTo>
                      <a:lnTo>
                        <a:pt x="4461" y="508496"/>
                      </a:lnTo>
                    </a:path>
                  </a:pathLst>
                </a:custGeom>
                <a:grpFill/>
                <a:ln w="38100" cap="flat" cmpd="sng" algn="ctr">
                  <a:solidFill>
                    <a:srgbClr val="FFFF00"/>
                  </a:solidFill>
                  <a:prstDash val="solid"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68580" tIns="34290" rIns="68580" bIns="3429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6858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pl-PL">
                    <a:latin typeface="Times New Roman" pitchFamily="18" charset="0"/>
                  </a:endParaRPr>
                </a:p>
              </p:txBody>
            </p:sp>
            <p:sp>
              <p:nvSpPr>
                <p:cNvPr id="97" name="Dowolny kształt 312">
                  <a:extLst>
                    <a:ext uri="{FF2B5EF4-FFF2-40B4-BE49-F238E27FC236}">
                      <a16:creationId xmlns:a16="http://schemas.microsoft.com/office/drawing/2014/main" xmlns="" id="{8A60EDBF-D252-CC47-8A9E-C3B33377C7FD}"/>
                    </a:ext>
                  </a:extLst>
                </p:cNvPr>
                <p:cNvSpPr/>
                <p:nvPr/>
              </p:nvSpPr>
              <p:spPr>
                <a:xfrm>
                  <a:off x="1481931" y="4498337"/>
                  <a:ext cx="80289" cy="0"/>
                </a:xfrm>
                <a:custGeom>
                  <a:avLst/>
                  <a:gdLst>
                    <a:gd name="connsiteX0" fmla="*/ 0 w 80289"/>
                    <a:gd name="connsiteY0" fmla="*/ 0 h 4461"/>
                    <a:gd name="connsiteX1" fmla="*/ 80289 w 80289"/>
                    <a:gd name="connsiteY1" fmla="*/ 4461 h 44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0289" h="4461">
                      <a:moveTo>
                        <a:pt x="0" y="0"/>
                      </a:moveTo>
                      <a:lnTo>
                        <a:pt x="80289" y="4461"/>
                      </a:lnTo>
                    </a:path>
                  </a:pathLst>
                </a:custGeom>
                <a:grpFill/>
                <a:ln w="38100" cap="flat" cmpd="sng" algn="ctr">
                  <a:solidFill>
                    <a:srgbClr val="FFFF00"/>
                  </a:solidFill>
                  <a:prstDash val="solid"/>
                </a:ln>
                <a:effectLst/>
              </p:spPr>
              <p:txBody>
                <a:bodyPr vert="horz" wrap="none" lIns="68580" tIns="34290" rIns="68580" bIns="3429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6858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pl-PL">
                    <a:latin typeface="Times New Roman" pitchFamily="18" charset="0"/>
                  </a:endParaRPr>
                </a:p>
              </p:txBody>
            </p:sp>
            <p:sp>
              <p:nvSpPr>
                <p:cNvPr id="98" name="Dowolny kształt 313">
                  <a:extLst>
                    <a:ext uri="{FF2B5EF4-FFF2-40B4-BE49-F238E27FC236}">
                      <a16:creationId xmlns:a16="http://schemas.microsoft.com/office/drawing/2014/main" xmlns="" id="{105BB6A7-5668-364A-A4B1-5C748398A9A6}"/>
                    </a:ext>
                  </a:extLst>
                </p:cNvPr>
                <p:cNvSpPr/>
                <p:nvPr/>
              </p:nvSpPr>
              <p:spPr>
                <a:xfrm>
                  <a:off x="1478129" y="5009128"/>
                  <a:ext cx="80289" cy="0"/>
                </a:xfrm>
                <a:custGeom>
                  <a:avLst/>
                  <a:gdLst>
                    <a:gd name="connsiteX0" fmla="*/ 0 w 80289"/>
                    <a:gd name="connsiteY0" fmla="*/ 0 h 4461"/>
                    <a:gd name="connsiteX1" fmla="*/ 80289 w 80289"/>
                    <a:gd name="connsiteY1" fmla="*/ 4461 h 44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0289" h="4461">
                      <a:moveTo>
                        <a:pt x="0" y="0"/>
                      </a:moveTo>
                      <a:lnTo>
                        <a:pt x="80289" y="4461"/>
                      </a:lnTo>
                    </a:path>
                  </a:pathLst>
                </a:custGeom>
                <a:grpFill/>
                <a:ln w="38100" cap="flat" cmpd="sng" algn="ctr">
                  <a:solidFill>
                    <a:srgbClr val="FFFF00"/>
                  </a:solidFill>
                  <a:prstDash val="solid"/>
                </a:ln>
                <a:effectLst/>
              </p:spPr>
              <p:txBody>
                <a:bodyPr vert="horz" wrap="none" lIns="68580" tIns="34290" rIns="68580" bIns="3429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6858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pl-PL"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85" name="Grupa 300">
                <a:extLst>
                  <a:ext uri="{FF2B5EF4-FFF2-40B4-BE49-F238E27FC236}">
                    <a16:creationId xmlns:a16="http://schemas.microsoft.com/office/drawing/2014/main" xmlns="" id="{9743C9D6-9413-F94A-87DD-20683696A67F}"/>
                  </a:ext>
                </a:extLst>
              </p:cNvPr>
              <p:cNvGrpSpPr/>
              <p:nvPr/>
            </p:nvGrpSpPr>
            <p:grpSpPr>
              <a:xfrm>
                <a:off x="2853805" y="4102086"/>
                <a:ext cx="158028" cy="579997"/>
                <a:chOff x="1428829" y="4459992"/>
                <a:chExt cx="158028" cy="579997"/>
              </a:xfrm>
              <a:grpFill/>
            </p:grpSpPr>
            <p:sp>
              <p:nvSpPr>
                <p:cNvPr id="91" name="Owal 176">
                  <a:extLst>
                    <a:ext uri="{FF2B5EF4-FFF2-40B4-BE49-F238E27FC236}">
                      <a16:creationId xmlns:a16="http://schemas.microsoft.com/office/drawing/2014/main" xmlns="" id="{3B2E74E3-5EA6-1245-B0D6-0CE13D5014EE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428829" y="4663661"/>
                  <a:ext cx="158028" cy="158028"/>
                </a:xfrm>
                <a:prstGeom prst="ellipse">
                  <a:avLst/>
                </a:prstGeom>
                <a:grpFill/>
                <a:ln w="38100" cap="flat" cmpd="sng" algn="ctr">
                  <a:solidFill>
                    <a:srgbClr val="FFFF00"/>
                  </a:solidFill>
                  <a:prstDash val="solid"/>
                </a:ln>
                <a:effectLst/>
              </p:spPr>
              <p:txBody>
                <a:bodyPr vert="horz" wrap="none" lIns="68580" tIns="34290" rIns="68580" bIns="3429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6858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pl-PL">
                    <a:latin typeface="Times New Roman" pitchFamily="18" charset="0"/>
                  </a:endParaRPr>
                </a:p>
              </p:txBody>
            </p:sp>
            <p:sp>
              <p:nvSpPr>
                <p:cNvPr id="92" name="Dowolny kształt 307">
                  <a:extLst>
                    <a:ext uri="{FF2B5EF4-FFF2-40B4-BE49-F238E27FC236}">
                      <a16:creationId xmlns:a16="http://schemas.microsoft.com/office/drawing/2014/main" xmlns="" id="{109DC87E-E70C-D149-8FAC-39BFFCD07B2E}"/>
                    </a:ext>
                  </a:extLst>
                </p:cNvPr>
                <p:cNvSpPr/>
                <p:nvPr/>
              </p:nvSpPr>
              <p:spPr>
                <a:xfrm>
                  <a:off x="1507644" y="4459992"/>
                  <a:ext cx="0" cy="540000"/>
                </a:xfrm>
                <a:custGeom>
                  <a:avLst/>
                  <a:gdLst>
                    <a:gd name="connsiteX0" fmla="*/ 0 w 4461"/>
                    <a:gd name="connsiteY0" fmla="*/ 0 h 508496"/>
                    <a:gd name="connsiteX1" fmla="*/ 4461 w 4461"/>
                    <a:gd name="connsiteY1" fmla="*/ 508496 h 5084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461" h="508496">
                      <a:moveTo>
                        <a:pt x="0" y="0"/>
                      </a:moveTo>
                      <a:lnTo>
                        <a:pt x="4461" y="508496"/>
                      </a:lnTo>
                    </a:path>
                  </a:pathLst>
                </a:custGeom>
                <a:grpFill/>
                <a:ln w="38100" cap="flat" cmpd="sng" algn="ctr">
                  <a:solidFill>
                    <a:srgbClr val="FFFF00"/>
                  </a:solidFill>
                  <a:prstDash val="solid"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68580" tIns="34290" rIns="68580" bIns="3429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6858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pl-PL" dirty="0">
                    <a:latin typeface="Times New Roman" pitchFamily="18" charset="0"/>
                  </a:endParaRPr>
                </a:p>
              </p:txBody>
            </p:sp>
            <p:sp>
              <p:nvSpPr>
                <p:cNvPr id="93" name="Dowolny kształt 308">
                  <a:extLst>
                    <a:ext uri="{FF2B5EF4-FFF2-40B4-BE49-F238E27FC236}">
                      <a16:creationId xmlns:a16="http://schemas.microsoft.com/office/drawing/2014/main" xmlns="" id="{3D353000-AF19-2541-AEEE-8FE80BBD1045}"/>
                    </a:ext>
                  </a:extLst>
                </p:cNvPr>
                <p:cNvSpPr/>
                <p:nvPr/>
              </p:nvSpPr>
              <p:spPr>
                <a:xfrm>
                  <a:off x="1466235" y="4462373"/>
                  <a:ext cx="80289" cy="0"/>
                </a:xfrm>
                <a:custGeom>
                  <a:avLst/>
                  <a:gdLst>
                    <a:gd name="connsiteX0" fmla="*/ 0 w 80289"/>
                    <a:gd name="connsiteY0" fmla="*/ 0 h 4461"/>
                    <a:gd name="connsiteX1" fmla="*/ 80289 w 80289"/>
                    <a:gd name="connsiteY1" fmla="*/ 4461 h 44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0289" h="4461">
                      <a:moveTo>
                        <a:pt x="0" y="0"/>
                      </a:moveTo>
                      <a:lnTo>
                        <a:pt x="80289" y="4461"/>
                      </a:lnTo>
                    </a:path>
                  </a:pathLst>
                </a:custGeom>
                <a:grpFill/>
                <a:ln w="38100" cap="flat" cmpd="sng" algn="ctr">
                  <a:solidFill>
                    <a:srgbClr val="FFFF00"/>
                  </a:solidFill>
                  <a:prstDash val="solid"/>
                </a:ln>
                <a:effectLst/>
              </p:spPr>
              <p:txBody>
                <a:bodyPr vert="horz" wrap="none" lIns="68580" tIns="34290" rIns="68580" bIns="3429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6858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pl-PL">
                    <a:latin typeface="Times New Roman" pitchFamily="18" charset="0"/>
                  </a:endParaRPr>
                </a:p>
              </p:txBody>
            </p:sp>
            <p:sp>
              <p:nvSpPr>
                <p:cNvPr id="94" name="Dowolny kształt 309">
                  <a:extLst>
                    <a:ext uri="{FF2B5EF4-FFF2-40B4-BE49-F238E27FC236}">
                      <a16:creationId xmlns:a16="http://schemas.microsoft.com/office/drawing/2014/main" xmlns="" id="{24753CBD-DF9E-E345-B2FA-C3832F1BEDB6}"/>
                    </a:ext>
                  </a:extLst>
                </p:cNvPr>
                <p:cNvSpPr/>
                <p:nvPr/>
              </p:nvSpPr>
              <p:spPr>
                <a:xfrm>
                  <a:off x="1466235" y="5039989"/>
                  <a:ext cx="80289" cy="0"/>
                </a:xfrm>
                <a:custGeom>
                  <a:avLst/>
                  <a:gdLst>
                    <a:gd name="connsiteX0" fmla="*/ 0 w 80289"/>
                    <a:gd name="connsiteY0" fmla="*/ 0 h 4461"/>
                    <a:gd name="connsiteX1" fmla="*/ 80289 w 80289"/>
                    <a:gd name="connsiteY1" fmla="*/ 4461 h 44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0289" h="4461">
                      <a:moveTo>
                        <a:pt x="0" y="0"/>
                      </a:moveTo>
                      <a:lnTo>
                        <a:pt x="80289" y="4461"/>
                      </a:lnTo>
                    </a:path>
                  </a:pathLst>
                </a:custGeom>
                <a:grpFill/>
                <a:ln w="38100" cap="flat" cmpd="sng" algn="ctr">
                  <a:solidFill>
                    <a:srgbClr val="FFFF00"/>
                  </a:solidFill>
                  <a:prstDash val="solid"/>
                </a:ln>
                <a:effectLst/>
              </p:spPr>
              <p:txBody>
                <a:bodyPr vert="horz" wrap="none" lIns="68580" tIns="34290" rIns="68580" bIns="3429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6858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pl-PL"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86" name="Grupa 301">
                <a:extLst>
                  <a:ext uri="{FF2B5EF4-FFF2-40B4-BE49-F238E27FC236}">
                    <a16:creationId xmlns:a16="http://schemas.microsoft.com/office/drawing/2014/main" xmlns="" id="{841581AF-A67D-2D4F-ACAF-CDB5153A1F19}"/>
                  </a:ext>
                </a:extLst>
              </p:cNvPr>
              <p:cNvGrpSpPr/>
              <p:nvPr/>
            </p:nvGrpSpPr>
            <p:grpSpPr>
              <a:xfrm>
                <a:off x="4271555" y="4035292"/>
                <a:ext cx="158028" cy="540000"/>
                <a:chOff x="1433807" y="4500632"/>
                <a:chExt cx="158028" cy="540000"/>
              </a:xfrm>
              <a:grpFill/>
            </p:grpSpPr>
            <p:sp>
              <p:nvSpPr>
                <p:cNvPr id="87" name="Owal 172">
                  <a:extLst>
                    <a:ext uri="{FF2B5EF4-FFF2-40B4-BE49-F238E27FC236}">
                      <a16:creationId xmlns:a16="http://schemas.microsoft.com/office/drawing/2014/main" xmlns="" id="{DAFE56C5-32B4-A140-B088-D18417E9001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433807" y="4668102"/>
                  <a:ext cx="158028" cy="158028"/>
                </a:xfrm>
                <a:prstGeom prst="ellipse">
                  <a:avLst/>
                </a:prstGeom>
                <a:grpFill/>
                <a:ln w="38100" cap="flat" cmpd="sng" algn="ctr">
                  <a:solidFill>
                    <a:srgbClr val="FFFF00"/>
                  </a:solidFill>
                  <a:prstDash val="solid"/>
                </a:ln>
                <a:effectLst/>
              </p:spPr>
              <p:txBody>
                <a:bodyPr vert="horz" wrap="none" lIns="68580" tIns="34290" rIns="68580" bIns="3429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6858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pl-PL" dirty="0">
                    <a:latin typeface="Times New Roman" pitchFamily="18" charset="0"/>
                  </a:endParaRPr>
                </a:p>
              </p:txBody>
            </p:sp>
            <p:sp>
              <p:nvSpPr>
                <p:cNvPr id="88" name="Dowolny kształt 303">
                  <a:extLst>
                    <a:ext uri="{FF2B5EF4-FFF2-40B4-BE49-F238E27FC236}">
                      <a16:creationId xmlns:a16="http://schemas.microsoft.com/office/drawing/2014/main" xmlns="" id="{A20084A0-C4E5-854C-A37D-F43943D4171B}"/>
                    </a:ext>
                  </a:extLst>
                </p:cNvPr>
                <p:cNvSpPr/>
                <p:nvPr/>
              </p:nvSpPr>
              <p:spPr>
                <a:xfrm>
                  <a:off x="1507644" y="4500632"/>
                  <a:ext cx="0" cy="540000"/>
                </a:xfrm>
                <a:custGeom>
                  <a:avLst/>
                  <a:gdLst>
                    <a:gd name="connsiteX0" fmla="*/ 0 w 4461"/>
                    <a:gd name="connsiteY0" fmla="*/ 0 h 508496"/>
                    <a:gd name="connsiteX1" fmla="*/ 4461 w 4461"/>
                    <a:gd name="connsiteY1" fmla="*/ 508496 h 5084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461" h="508496">
                      <a:moveTo>
                        <a:pt x="0" y="0"/>
                      </a:moveTo>
                      <a:lnTo>
                        <a:pt x="4461" y="508496"/>
                      </a:lnTo>
                    </a:path>
                  </a:pathLst>
                </a:custGeom>
                <a:grpFill/>
                <a:ln w="38100" cap="flat" cmpd="sng" algn="ctr">
                  <a:solidFill>
                    <a:srgbClr val="FFFF00"/>
                  </a:solidFill>
                  <a:prstDash val="solid"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68580" tIns="34290" rIns="68580" bIns="3429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6858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pl-PL">
                    <a:latin typeface="Times New Roman" pitchFamily="18" charset="0"/>
                  </a:endParaRPr>
                </a:p>
              </p:txBody>
            </p:sp>
            <p:sp>
              <p:nvSpPr>
                <p:cNvPr id="89" name="Dowolny kształt 304">
                  <a:extLst>
                    <a:ext uri="{FF2B5EF4-FFF2-40B4-BE49-F238E27FC236}">
                      <a16:creationId xmlns:a16="http://schemas.microsoft.com/office/drawing/2014/main" xmlns="" id="{F846ABE1-3A67-834D-967E-89BF00458459}"/>
                    </a:ext>
                  </a:extLst>
                </p:cNvPr>
                <p:cNvSpPr/>
                <p:nvPr/>
              </p:nvSpPr>
              <p:spPr>
                <a:xfrm>
                  <a:off x="1466235" y="4505537"/>
                  <a:ext cx="80289" cy="0"/>
                </a:xfrm>
                <a:custGeom>
                  <a:avLst/>
                  <a:gdLst>
                    <a:gd name="connsiteX0" fmla="*/ 0 w 80289"/>
                    <a:gd name="connsiteY0" fmla="*/ 0 h 4461"/>
                    <a:gd name="connsiteX1" fmla="*/ 80289 w 80289"/>
                    <a:gd name="connsiteY1" fmla="*/ 4461 h 44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0289" h="4461">
                      <a:moveTo>
                        <a:pt x="0" y="0"/>
                      </a:moveTo>
                      <a:lnTo>
                        <a:pt x="80289" y="4461"/>
                      </a:lnTo>
                    </a:path>
                  </a:pathLst>
                </a:custGeom>
                <a:grpFill/>
                <a:ln w="38100" cap="flat" cmpd="sng" algn="ctr">
                  <a:solidFill>
                    <a:srgbClr val="FFFF00"/>
                  </a:solidFill>
                  <a:prstDash val="solid"/>
                </a:ln>
                <a:effectLst/>
              </p:spPr>
              <p:txBody>
                <a:bodyPr vert="horz" wrap="none" lIns="68580" tIns="34290" rIns="68580" bIns="3429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6858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pl-PL">
                    <a:latin typeface="Times New Roman" pitchFamily="18" charset="0"/>
                  </a:endParaRPr>
                </a:p>
              </p:txBody>
            </p:sp>
            <p:sp>
              <p:nvSpPr>
                <p:cNvPr id="90" name="Dowolny kształt 305">
                  <a:extLst>
                    <a:ext uri="{FF2B5EF4-FFF2-40B4-BE49-F238E27FC236}">
                      <a16:creationId xmlns:a16="http://schemas.microsoft.com/office/drawing/2014/main" xmlns="" id="{F8ED3EAC-1324-6F41-9817-263A3DA0FECE}"/>
                    </a:ext>
                  </a:extLst>
                </p:cNvPr>
                <p:cNvSpPr/>
                <p:nvPr/>
              </p:nvSpPr>
              <p:spPr>
                <a:xfrm>
                  <a:off x="1466235" y="5039989"/>
                  <a:ext cx="80289" cy="0"/>
                </a:xfrm>
                <a:custGeom>
                  <a:avLst/>
                  <a:gdLst>
                    <a:gd name="connsiteX0" fmla="*/ 0 w 80289"/>
                    <a:gd name="connsiteY0" fmla="*/ 0 h 4461"/>
                    <a:gd name="connsiteX1" fmla="*/ 80289 w 80289"/>
                    <a:gd name="connsiteY1" fmla="*/ 4461 h 44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0289" h="4461">
                      <a:moveTo>
                        <a:pt x="0" y="0"/>
                      </a:moveTo>
                      <a:lnTo>
                        <a:pt x="80289" y="4461"/>
                      </a:lnTo>
                    </a:path>
                  </a:pathLst>
                </a:custGeom>
                <a:grpFill/>
                <a:ln w="38100" cap="flat" cmpd="sng" algn="ctr">
                  <a:solidFill>
                    <a:srgbClr val="FFFF00"/>
                  </a:solidFill>
                  <a:prstDash val="solid"/>
                </a:ln>
                <a:effectLst/>
              </p:spPr>
              <p:txBody>
                <a:bodyPr vert="horz" wrap="none" lIns="68580" tIns="34290" rIns="68580" bIns="3429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6858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pl-PL">
                    <a:latin typeface="Times New Roman" pitchFamily="18" charset="0"/>
                  </a:endParaRPr>
                </a:p>
              </p:txBody>
            </p:sp>
          </p:grpSp>
        </p:grpSp>
        <p:grpSp>
          <p:nvGrpSpPr>
            <p:cNvPr id="64" name="Group 16"/>
            <p:cNvGrpSpPr/>
            <p:nvPr/>
          </p:nvGrpSpPr>
          <p:grpSpPr>
            <a:xfrm>
              <a:off x="2543652" y="2349937"/>
              <a:ext cx="1686370" cy="483428"/>
              <a:chOff x="3175875" y="1666743"/>
              <a:chExt cx="2319211" cy="644571"/>
            </a:xfrm>
            <a:noFill/>
          </p:grpSpPr>
          <p:sp>
            <p:nvSpPr>
              <p:cNvPr id="80" name="Owal 176">
                <a:extLst>
                  <a:ext uri="{FF2B5EF4-FFF2-40B4-BE49-F238E27FC236}">
                    <a16:creationId xmlns:a16="http://schemas.microsoft.com/office/drawing/2014/main" xmlns="" id="{3B2E74E3-5EA6-1245-B0D6-0CE13D5014E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175875" y="1763376"/>
                <a:ext cx="158028" cy="158028"/>
              </a:xfrm>
              <a:prstGeom prst="ellipse">
                <a:avLst/>
              </a:prstGeom>
              <a:grpFill/>
              <a:ln w="9525" cap="flat" cmpd="sng" algn="ctr">
                <a:solidFill>
                  <a:srgbClr val="7030A0"/>
                </a:solidFill>
                <a:prstDash val="solid"/>
              </a:ln>
              <a:effectLst/>
            </p:spPr>
            <p:txBody>
              <a:bodyPr vert="horz" wrap="none" lIns="68580" tIns="34290" rIns="68580" bIns="3429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pl-PL">
                  <a:latin typeface="Times New Roman" pitchFamily="18" charset="0"/>
                </a:endParaRPr>
              </a:p>
            </p:txBody>
          </p:sp>
          <p:sp>
            <p:nvSpPr>
              <p:cNvPr id="81" name="Prostokąt 393">
                <a:extLst>
                  <a:ext uri="{FF2B5EF4-FFF2-40B4-BE49-F238E27FC236}">
                    <a16:creationId xmlns:a16="http://schemas.microsoft.com/office/drawing/2014/main" xmlns="" id="{FB1BB674-61AB-F849-B588-33D5DBBC117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194945" y="2101123"/>
                <a:ext cx="117309" cy="117309"/>
              </a:xfrm>
              <a:prstGeom prst="rect">
                <a:avLst/>
              </a:prstGeom>
              <a:grpFill/>
              <a:ln w="12700" cap="flat" cmpd="sng" algn="ctr">
                <a:solidFill>
                  <a:srgbClr val="7030A0"/>
                </a:solidFill>
                <a:prstDash val="solid"/>
              </a:ln>
              <a:effectLst/>
            </p:spPr>
            <p:txBody>
              <a:bodyPr vert="horz" wrap="none" lIns="68580" tIns="34290" rIns="68580" bIns="3429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pl-PL">
                  <a:latin typeface="Times New Roman" pitchFamily="18" charset="0"/>
                </a:endParaRPr>
              </a:p>
            </p:txBody>
          </p:sp>
          <p:sp>
            <p:nvSpPr>
              <p:cNvPr id="82" name="pole tekstowe 397">
                <a:extLst>
                  <a:ext uri="{FF2B5EF4-FFF2-40B4-BE49-F238E27FC236}">
                    <a16:creationId xmlns:a16="http://schemas.microsoft.com/office/drawing/2014/main" xmlns="" id="{7B03D4FD-B3E2-5D42-8B4B-0B66615E0867}"/>
                  </a:ext>
                </a:extLst>
              </p:cNvPr>
              <p:cNvSpPr txBox="1"/>
              <p:nvPr/>
            </p:nvSpPr>
            <p:spPr>
              <a:xfrm>
                <a:off x="3351813" y="1666743"/>
                <a:ext cx="2143273" cy="33855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pl-PL" sz="1050" b="1" dirty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second 2</a:t>
                </a:r>
                <a:r>
                  <a:rPr lang="pl-PL" sz="1050" b="1" baseline="30000" dirty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+</a:t>
                </a:r>
                <a:r>
                  <a:rPr lang="pl-PL" sz="1050" b="1" dirty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fr-FR" sz="1050" b="1" dirty="0" smtClean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Wingdings" panose="05000000000000000000" pitchFamily="2" charset="2"/>
                  </a:rPr>
                  <a:t></a:t>
                </a:r>
                <a:r>
                  <a:rPr lang="pl-PL" sz="1050" b="1" dirty="0" smtClean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pl-PL" sz="1050" b="1" dirty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2</a:t>
                </a:r>
                <a:r>
                  <a:rPr lang="pl-PL" sz="1050" b="1" baseline="30000" dirty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+</a:t>
                </a:r>
                <a:r>
                  <a:rPr lang="pl-PL" sz="1050" b="1" dirty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pl-PL" sz="1050" b="1" dirty="0" smtClean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2</a:t>
                </a:r>
                <a:r>
                  <a:rPr lang="fr-FR" sz="1050" b="1" dirty="0" smtClean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.4 MeV</a:t>
                </a:r>
                <a:r>
                  <a:rPr lang="pl-PL" sz="1050" b="1" dirty="0" smtClean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endParaRPr lang="pl-PL" sz="105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83" name="pole tekstowe 398">
                <a:extLst>
                  <a:ext uri="{FF2B5EF4-FFF2-40B4-BE49-F238E27FC236}">
                    <a16:creationId xmlns:a16="http://schemas.microsoft.com/office/drawing/2014/main" xmlns="" id="{7B03D4FD-B3E2-5D42-8B4B-0B66615E0867}"/>
                  </a:ext>
                </a:extLst>
              </p:cNvPr>
              <p:cNvSpPr txBox="1"/>
              <p:nvPr/>
            </p:nvSpPr>
            <p:spPr>
              <a:xfrm>
                <a:off x="3342513" y="1983019"/>
                <a:ext cx="1717792" cy="32829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pl-PL" sz="1000" b="1" dirty="0">
                    <a:cs typeface="Calibri" panose="020F0502020204030204" pitchFamily="34" charset="0"/>
                  </a:rPr>
                  <a:t>2</a:t>
                </a:r>
                <a:r>
                  <a:rPr lang="pl-PL" sz="1000" b="1" baseline="30000" dirty="0">
                    <a:cs typeface="Calibri" panose="020F0502020204030204" pitchFamily="34" charset="0"/>
                  </a:rPr>
                  <a:t>+</a:t>
                </a:r>
                <a:r>
                  <a:rPr lang="pl-PL" sz="1000" b="1" dirty="0">
                    <a:cs typeface="Calibri" panose="020F0502020204030204" pitchFamily="34" charset="0"/>
                  </a:rPr>
                  <a:t> </a:t>
                </a:r>
                <a:r>
                  <a:rPr lang="fr-FR" sz="1000" b="1" dirty="0" smtClean="0">
                    <a:cs typeface="Calibri" panose="020F0502020204030204" pitchFamily="34" charset="0"/>
                    <a:sym typeface="Wingdings" panose="05000000000000000000" pitchFamily="2" charset="2"/>
                  </a:rPr>
                  <a:t></a:t>
                </a:r>
                <a:r>
                  <a:rPr lang="pl-PL" sz="1000" b="1" dirty="0" smtClean="0">
                    <a:cs typeface="Calibri" panose="020F0502020204030204" pitchFamily="34" charset="0"/>
                  </a:rPr>
                  <a:t> </a:t>
                </a:r>
                <a:r>
                  <a:rPr lang="pl-PL" sz="1000" b="1" dirty="0">
                    <a:cs typeface="Calibri" panose="020F0502020204030204" pitchFamily="34" charset="0"/>
                  </a:rPr>
                  <a:t>G.S. </a:t>
                </a:r>
                <a:r>
                  <a:rPr lang="pl-PL" sz="1000" b="1" dirty="0" smtClean="0">
                    <a:cs typeface="Calibri" panose="020F0502020204030204" pitchFamily="34" charset="0"/>
                  </a:rPr>
                  <a:t>1</a:t>
                </a:r>
                <a:r>
                  <a:rPr lang="fr-FR" sz="1000" b="1" dirty="0" smtClean="0">
                    <a:cs typeface="Calibri" panose="020F0502020204030204" pitchFamily="34" charset="0"/>
                  </a:rPr>
                  <a:t>.6 MeV</a:t>
                </a:r>
                <a:r>
                  <a:rPr lang="pl-PL" sz="1000" b="1" dirty="0" smtClean="0">
                    <a:cs typeface="Calibri" panose="020F0502020204030204" pitchFamily="34" charset="0"/>
                  </a:rPr>
                  <a:t> </a:t>
                </a:r>
                <a:endParaRPr lang="pl-PL" sz="1000" b="1" dirty="0"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65" name="Rectangle 64"/>
            <p:cNvSpPr/>
            <p:nvPr/>
          </p:nvSpPr>
          <p:spPr>
            <a:xfrm rot="16200000">
              <a:off x="-720362" y="4000214"/>
              <a:ext cx="2178072" cy="30008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350" b="1" i="1" dirty="0" smtClean="0"/>
                <a:t>CENTROID SHIFT</a:t>
              </a:r>
              <a:endParaRPr lang="en-US" sz="1350" b="1" i="1" dirty="0"/>
            </a:p>
          </p:txBody>
        </p:sp>
        <p:grpSp>
          <p:nvGrpSpPr>
            <p:cNvPr id="66" name="Group 19"/>
            <p:cNvGrpSpPr/>
            <p:nvPr/>
          </p:nvGrpSpPr>
          <p:grpSpPr>
            <a:xfrm>
              <a:off x="1251961" y="3069180"/>
              <a:ext cx="3601323" cy="1836863"/>
              <a:chOff x="1669281" y="2949240"/>
              <a:chExt cx="4801764" cy="2449150"/>
            </a:xfrm>
            <a:noFill/>
          </p:grpSpPr>
          <p:grpSp>
            <p:nvGrpSpPr>
              <p:cNvPr id="67" name="Grupa 230">
                <a:extLst>
                  <a:ext uri="{FF2B5EF4-FFF2-40B4-BE49-F238E27FC236}">
                    <a16:creationId xmlns:a16="http://schemas.microsoft.com/office/drawing/2014/main" xmlns="" id="{CA13FA40-1B75-104A-8E3B-0FF9769DE98C}"/>
                  </a:ext>
                </a:extLst>
              </p:cNvPr>
              <p:cNvGrpSpPr/>
              <p:nvPr/>
            </p:nvGrpSpPr>
            <p:grpSpPr>
              <a:xfrm>
                <a:off x="1673688" y="3892823"/>
                <a:ext cx="4000643" cy="656401"/>
                <a:chOff x="5002782" y="3325312"/>
                <a:chExt cx="5247280" cy="860941"/>
              </a:xfrm>
              <a:grpFill/>
            </p:grpSpPr>
            <p:sp>
              <p:nvSpPr>
                <p:cNvPr id="78" name="pole tekstowe 279">
                  <a:extLst>
                    <a:ext uri="{FF2B5EF4-FFF2-40B4-BE49-F238E27FC236}">
                      <a16:creationId xmlns:a16="http://schemas.microsoft.com/office/drawing/2014/main" xmlns="" id="{7B03D4FD-B3E2-5D42-8B4B-0B66615E0867}"/>
                    </a:ext>
                  </a:extLst>
                </p:cNvPr>
                <p:cNvSpPr txBox="1"/>
                <p:nvPr/>
              </p:nvSpPr>
              <p:spPr>
                <a:xfrm>
                  <a:off x="9013223" y="3325312"/>
                  <a:ext cx="1236839" cy="444051"/>
                </a:xfrm>
                <a:prstGeom prst="rect">
                  <a:avLst/>
                </a:prstGeom>
                <a:grpFill/>
              </p:spPr>
              <p:txBody>
                <a:bodyPr wrap="none" rtlCol="0">
                  <a:spAutoFit/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pl-PL" sz="1050" b="1" dirty="0">
                      <a:solidFill>
                        <a:srgbClr val="000000"/>
                      </a:solidFill>
                      <a:latin typeface="Symbol" pitchFamily="2" charset="2"/>
                      <a:cs typeface="Calibri" panose="020F0502020204030204" pitchFamily="34" charset="0"/>
                    </a:rPr>
                    <a:t>t</a:t>
                  </a:r>
                  <a:r>
                    <a:rPr lang="pl-PL" sz="1050" b="1" dirty="0">
                      <a:solidFill>
                        <a:srgbClr val="000000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 = 100 </a:t>
                  </a:r>
                  <a:r>
                    <a:rPr lang="pl-PL" sz="1050" b="1" dirty="0" err="1">
                      <a:solidFill>
                        <a:srgbClr val="000000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fs</a:t>
                  </a:r>
                  <a:endParaRPr lang="pl-PL" sz="1050" b="1" dirty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79" name="Dowolny kształt 278">
                  <a:extLst>
                    <a:ext uri="{FF2B5EF4-FFF2-40B4-BE49-F238E27FC236}">
                      <a16:creationId xmlns:a16="http://schemas.microsoft.com/office/drawing/2014/main" xmlns="" id="{0D72BF7F-8142-AA45-919B-E1F3B1E670E0}"/>
                    </a:ext>
                  </a:extLst>
                </p:cNvPr>
                <p:cNvSpPr/>
                <p:nvPr/>
              </p:nvSpPr>
              <p:spPr bwMode="auto">
                <a:xfrm>
                  <a:off x="5002782" y="3755989"/>
                  <a:ext cx="3936843" cy="430264"/>
                </a:xfrm>
                <a:custGeom>
                  <a:avLst/>
                  <a:gdLst>
                    <a:gd name="connsiteX0" fmla="*/ 0 w 3583460"/>
                    <a:gd name="connsiteY0" fmla="*/ 815545 h 815545"/>
                    <a:gd name="connsiteX1" fmla="*/ 1112108 w 3583460"/>
                    <a:gd name="connsiteY1" fmla="*/ 457200 h 815545"/>
                    <a:gd name="connsiteX2" fmla="*/ 1878227 w 3583460"/>
                    <a:gd name="connsiteY2" fmla="*/ 247135 h 815545"/>
                    <a:gd name="connsiteX3" fmla="*/ 2656703 w 3583460"/>
                    <a:gd name="connsiteY3" fmla="*/ 86497 h 815545"/>
                    <a:gd name="connsiteX4" fmla="*/ 3583460 w 3583460"/>
                    <a:gd name="connsiteY4" fmla="*/ 0 h 8155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583460" h="815545">
                      <a:moveTo>
                        <a:pt x="0" y="815545"/>
                      </a:moveTo>
                      <a:lnTo>
                        <a:pt x="1112108" y="457200"/>
                      </a:lnTo>
                      <a:cubicBezTo>
                        <a:pt x="1425146" y="362465"/>
                        <a:pt x="1620795" y="308919"/>
                        <a:pt x="1878227" y="247135"/>
                      </a:cubicBezTo>
                      <a:cubicBezTo>
                        <a:pt x="2135659" y="185351"/>
                        <a:pt x="2372498" y="127686"/>
                        <a:pt x="2656703" y="86497"/>
                      </a:cubicBezTo>
                      <a:cubicBezTo>
                        <a:pt x="2940909" y="45308"/>
                        <a:pt x="3262184" y="22654"/>
                        <a:pt x="3583460" y="0"/>
                      </a:cubicBezTo>
                    </a:path>
                  </a:pathLst>
                </a:custGeom>
                <a:grpFill/>
                <a:ln w="38100" cap="flat" cmpd="sng" algn="ctr">
                  <a:solidFill>
                    <a:srgbClr val="50D047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horz" wrap="none" lIns="51435" tIns="25718" rIns="51435" bIns="25718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pl-PL" sz="900">
                    <a:solidFill>
                      <a:srgbClr val="FFFFFF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68" name="Grupa 231">
                <a:extLst>
                  <a:ext uri="{FF2B5EF4-FFF2-40B4-BE49-F238E27FC236}">
                    <a16:creationId xmlns:a16="http://schemas.microsoft.com/office/drawing/2014/main" xmlns="" id="{F23343AF-4184-4B4F-A9D7-6A47FD10C060}"/>
                  </a:ext>
                </a:extLst>
              </p:cNvPr>
              <p:cNvGrpSpPr/>
              <p:nvPr/>
            </p:nvGrpSpPr>
            <p:grpSpPr>
              <a:xfrm>
                <a:off x="1669281" y="4998281"/>
                <a:ext cx="4122337" cy="400109"/>
                <a:chOff x="4997002" y="4775234"/>
                <a:chExt cx="5406896" cy="524786"/>
              </a:xfrm>
              <a:grpFill/>
            </p:grpSpPr>
            <p:sp>
              <p:nvSpPr>
                <p:cNvPr id="76" name="Dowolny kształt 276">
                  <a:extLst>
                    <a:ext uri="{FF2B5EF4-FFF2-40B4-BE49-F238E27FC236}">
                      <a16:creationId xmlns:a16="http://schemas.microsoft.com/office/drawing/2014/main" xmlns="" id="{A89E17AF-0B7E-8843-8D55-70DF3DAD00E7}"/>
                    </a:ext>
                  </a:extLst>
                </p:cNvPr>
                <p:cNvSpPr/>
                <p:nvPr/>
              </p:nvSpPr>
              <p:spPr bwMode="auto">
                <a:xfrm>
                  <a:off x="4997002" y="4882960"/>
                  <a:ext cx="4031087" cy="0"/>
                </a:xfrm>
                <a:custGeom>
                  <a:avLst/>
                  <a:gdLst>
                    <a:gd name="connsiteX0" fmla="*/ 0 w 4031087"/>
                    <a:gd name="connsiteY0" fmla="*/ 0 h 12879"/>
                    <a:gd name="connsiteX1" fmla="*/ 4031087 w 4031087"/>
                    <a:gd name="connsiteY1" fmla="*/ 12879 h 128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031087" h="12879">
                      <a:moveTo>
                        <a:pt x="0" y="0"/>
                      </a:moveTo>
                      <a:lnTo>
                        <a:pt x="4031087" y="12879"/>
                      </a:lnTo>
                    </a:path>
                  </a:pathLst>
                </a:custGeom>
                <a:grpFill/>
                <a:ln w="38100" cap="flat" cmpd="sng" algn="ctr">
                  <a:solidFill>
                    <a:srgbClr val="C00000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horz" wrap="none" lIns="51435" tIns="25718" rIns="51435" bIns="25718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pl-PL" sz="900">
                    <a:solidFill>
                      <a:srgbClr val="FFFFFF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77" name="pole tekstowe 277">
                  <a:extLst>
                    <a:ext uri="{FF2B5EF4-FFF2-40B4-BE49-F238E27FC236}">
                      <a16:creationId xmlns:a16="http://schemas.microsoft.com/office/drawing/2014/main" xmlns="" id="{71DD6422-8723-0741-A3FC-086DA139099E}"/>
                    </a:ext>
                  </a:extLst>
                </p:cNvPr>
                <p:cNvSpPr txBox="1"/>
                <p:nvPr/>
              </p:nvSpPr>
              <p:spPr>
                <a:xfrm>
                  <a:off x="9005922" y="4775234"/>
                  <a:ext cx="1397976" cy="524786"/>
                </a:xfrm>
                <a:prstGeom prst="rect">
                  <a:avLst/>
                </a:prstGeom>
                <a:grpFill/>
              </p:spPr>
              <p:txBody>
                <a:bodyPr wrap="none" rtlCol="0">
                  <a:spAutoFit/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pl-PL" sz="1350" b="1" dirty="0">
                      <a:solidFill>
                        <a:srgbClr val="FF0000"/>
                      </a:solidFill>
                      <a:latin typeface="Symbol" pitchFamily="2" charset="2"/>
                      <a:cs typeface="Calibri" panose="020F0502020204030204" pitchFamily="34" charset="0"/>
                    </a:rPr>
                    <a:t>t</a:t>
                  </a:r>
                  <a:r>
                    <a:rPr lang="pl-PL" sz="1350" b="1" dirty="0">
                      <a:solidFill>
                        <a:srgbClr val="FF0000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 = 11 </a:t>
                  </a:r>
                  <a:r>
                    <a:rPr lang="pl-PL" sz="1350" b="1" dirty="0" err="1">
                      <a:solidFill>
                        <a:srgbClr val="FF0000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ps</a:t>
                  </a:r>
                  <a:endParaRPr lang="pl-PL" sz="1350" b="1" dirty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69" name="Grupa 233">
                <a:extLst>
                  <a:ext uri="{FF2B5EF4-FFF2-40B4-BE49-F238E27FC236}">
                    <a16:creationId xmlns:a16="http://schemas.microsoft.com/office/drawing/2014/main" xmlns="" id="{FB22B98F-5979-2F40-93B5-2FC3BB646E0F}"/>
                  </a:ext>
                </a:extLst>
              </p:cNvPr>
              <p:cNvGrpSpPr/>
              <p:nvPr/>
            </p:nvGrpSpPr>
            <p:grpSpPr>
              <a:xfrm>
                <a:off x="1687373" y="4621843"/>
                <a:ext cx="3984345" cy="338554"/>
                <a:chOff x="5020731" y="4281508"/>
                <a:chExt cx="5225906" cy="444051"/>
              </a:xfrm>
              <a:grpFill/>
            </p:grpSpPr>
            <p:sp>
              <p:nvSpPr>
                <p:cNvPr id="74" name="Dowolny kształt 273">
                  <a:extLst>
                    <a:ext uri="{FF2B5EF4-FFF2-40B4-BE49-F238E27FC236}">
                      <a16:creationId xmlns:a16="http://schemas.microsoft.com/office/drawing/2014/main" xmlns="" id="{BB7D9A92-C485-1241-888C-19CD77E019C7}"/>
                    </a:ext>
                  </a:extLst>
                </p:cNvPr>
                <p:cNvSpPr/>
                <p:nvPr/>
              </p:nvSpPr>
              <p:spPr bwMode="auto">
                <a:xfrm>
                  <a:off x="5020731" y="4398001"/>
                  <a:ext cx="4027375" cy="275947"/>
                </a:xfrm>
                <a:custGeom>
                  <a:avLst/>
                  <a:gdLst>
                    <a:gd name="connsiteX0" fmla="*/ 0 w 3970867"/>
                    <a:gd name="connsiteY0" fmla="*/ 143933 h 143933"/>
                    <a:gd name="connsiteX1" fmla="*/ 1642534 w 3970867"/>
                    <a:gd name="connsiteY1" fmla="*/ 110067 h 143933"/>
                    <a:gd name="connsiteX2" fmla="*/ 2243667 w 3970867"/>
                    <a:gd name="connsiteY2" fmla="*/ 67733 h 143933"/>
                    <a:gd name="connsiteX3" fmla="*/ 3073400 w 3970867"/>
                    <a:gd name="connsiteY3" fmla="*/ 42333 h 143933"/>
                    <a:gd name="connsiteX4" fmla="*/ 3970867 w 3970867"/>
                    <a:gd name="connsiteY4" fmla="*/ 0 h 1439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970867" h="143933">
                      <a:moveTo>
                        <a:pt x="0" y="143933"/>
                      </a:moveTo>
                      <a:lnTo>
                        <a:pt x="1642534" y="110067"/>
                      </a:lnTo>
                      <a:cubicBezTo>
                        <a:pt x="2016479" y="97367"/>
                        <a:pt x="2005190" y="79022"/>
                        <a:pt x="2243667" y="67733"/>
                      </a:cubicBezTo>
                      <a:cubicBezTo>
                        <a:pt x="2482144" y="56444"/>
                        <a:pt x="3073400" y="42333"/>
                        <a:pt x="3073400" y="42333"/>
                      </a:cubicBezTo>
                      <a:lnTo>
                        <a:pt x="3970867" y="0"/>
                      </a:lnTo>
                    </a:path>
                  </a:pathLst>
                </a:custGeom>
                <a:grpFill/>
                <a:ln w="38100" cap="flat" cmpd="sng" algn="ctr">
                  <a:solidFill>
                    <a:srgbClr val="FF0066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horz" wrap="none" lIns="51435" tIns="25718" rIns="51435" bIns="25718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pl-PL" sz="900">
                    <a:solidFill>
                      <a:srgbClr val="FFFFFF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75" name="pole tekstowe 274">
                  <a:extLst>
                    <a:ext uri="{FF2B5EF4-FFF2-40B4-BE49-F238E27FC236}">
                      <a16:creationId xmlns:a16="http://schemas.microsoft.com/office/drawing/2014/main" xmlns="" id="{106ADEC0-C63B-DB4A-8E41-85D0EBDF22B8}"/>
                    </a:ext>
                  </a:extLst>
                </p:cNvPr>
                <p:cNvSpPr txBox="1"/>
                <p:nvPr/>
              </p:nvSpPr>
              <p:spPr>
                <a:xfrm>
                  <a:off x="9009798" y="4281508"/>
                  <a:ext cx="1236839" cy="444051"/>
                </a:xfrm>
                <a:prstGeom prst="rect">
                  <a:avLst/>
                </a:prstGeom>
                <a:grpFill/>
              </p:spPr>
              <p:txBody>
                <a:bodyPr wrap="none" rtlCol="0">
                  <a:spAutoFit/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pl-PL" sz="1050" b="1" dirty="0">
                      <a:solidFill>
                        <a:srgbClr val="000000"/>
                      </a:solidFill>
                      <a:latin typeface="Symbol" pitchFamily="2" charset="2"/>
                      <a:cs typeface="Calibri" panose="020F0502020204030204" pitchFamily="34" charset="0"/>
                    </a:rPr>
                    <a:t>t</a:t>
                  </a:r>
                  <a:r>
                    <a:rPr lang="pl-PL" sz="1050" b="1" dirty="0">
                      <a:solidFill>
                        <a:srgbClr val="000000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 = 200 </a:t>
                  </a:r>
                  <a:r>
                    <a:rPr lang="pl-PL" sz="1050" b="1" dirty="0" err="1">
                      <a:solidFill>
                        <a:srgbClr val="000000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fs</a:t>
                  </a:r>
                  <a:endParaRPr lang="pl-PL" sz="1050" b="1" dirty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70" name="Grupa 234">
                <a:extLst>
                  <a:ext uri="{FF2B5EF4-FFF2-40B4-BE49-F238E27FC236}">
                    <a16:creationId xmlns:a16="http://schemas.microsoft.com/office/drawing/2014/main" xmlns="" id="{C2726DFA-6C03-B249-9B40-716A2BD4621A}"/>
                  </a:ext>
                </a:extLst>
              </p:cNvPr>
              <p:cNvGrpSpPr/>
              <p:nvPr/>
            </p:nvGrpSpPr>
            <p:grpSpPr>
              <a:xfrm>
                <a:off x="1687374" y="4238395"/>
                <a:ext cx="3989589" cy="521735"/>
                <a:chOff x="5020733" y="3778568"/>
                <a:chExt cx="5232786" cy="684313"/>
              </a:xfrm>
              <a:grpFill/>
            </p:grpSpPr>
            <p:sp>
              <p:nvSpPr>
                <p:cNvPr id="72" name="Dowolny kształt 271">
                  <a:extLst>
                    <a:ext uri="{FF2B5EF4-FFF2-40B4-BE49-F238E27FC236}">
                      <a16:creationId xmlns:a16="http://schemas.microsoft.com/office/drawing/2014/main" xmlns="" id="{6CAC6921-42E1-4341-89CA-90E10DE7B81B}"/>
                    </a:ext>
                  </a:extLst>
                </p:cNvPr>
                <p:cNvSpPr/>
                <p:nvPr/>
              </p:nvSpPr>
              <p:spPr bwMode="auto">
                <a:xfrm>
                  <a:off x="5020733" y="4114120"/>
                  <a:ext cx="3953609" cy="348761"/>
                </a:xfrm>
                <a:custGeom>
                  <a:avLst/>
                  <a:gdLst>
                    <a:gd name="connsiteX0" fmla="*/ 0 w 4021667"/>
                    <a:gd name="connsiteY0" fmla="*/ 414867 h 414867"/>
                    <a:gd name="connsiteX1" fmla="*/ 1210734 w 4021667"/>
                    <a:gd name="connsiteY1" fmla="*/ 304800 h 414867"/>
                    <a:gd name="connsiteX2" fmla="*/ 2252134 w 4021667"/>
                    <a:gd name="connsiteY2" fmla="*/ 194734 h 414867"/>
                    <a:gd name="connsiteX3" fmla="*/ 2954867 w 4021667"/>
                    <a:gd name="connsiteY3" fmla="*/ 101600 h 414867"/>
                    <a:gd name="connsiteX4" fmla="*/ 3581400 w 4021667"/>
                    <a:gd name="connsiteY4" fmla="*/ 33867 h 414867"/>
                    <a:gd name="connsiteX5" fmla="*/ 4021667 w 4021667"/>
                    <a:gd name="connsiteY5" fmla="*/ 0 h 4148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4021667" h="414867">
                      <a:moveTo>
                        <a:pt x="0" y="414867"/>
                      </a:moveTo>
                      <a:lnTo>
                        <a:pt x="1210734" y="304800"/>
                      </a:lnTo>
                      <a:lnTo>
                        <a:pt x="2252134" y="194734"/>
                      </a:lnTo>
                      <a:cubicBezTo>
                        <a:pt x="2542823" y="160867"/>
                        <a:pt x="2733323" y="128411"/>
                        <a:pt x="2954867" y="101600"/>
                      </a:cubicBezTo>
                      <a:cubicBezTo>
                        <a:pt x="3176411" y="74789"/>
                        <a:pt x="3403600" y="50800"/>
                        <a:pt x="3581400" y="33867"/>
                      </a:cubicBezTo>
                      <a:cubicBezTo>
                        <a:pt x="3759200" y="16934"/>
                        <a:pt x="3890433" y="8467"/>
                        <a:pt x="4021667" y="0"/>
                      </a:cubicBezTo>
                    </a:path>
                  </a:pathLst>
                </a:custGeom>
                <a:grpFill/>
                <a:ln w="38100" cap="flat" cmpd="sng" algn="ctr">
                  <a:solidFill>
                    <a:srgbClr val="FFA885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horz" wrap="none" lIns="51435" tIns="25718" rIns="51435" bIns="25718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pl-PL" sz="900">
                    <a:solidFill>
                      <a:srgbClr val="FFFFFF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73" name="pole tekstowe 272">
                  <a:extLst>
                    <a:ext uri="{FF2B5EF4-FFF2-40B4-BE49-F238E27FC236}">
                      <a16:creationId xmlns:a16="http://schemas.microsoft.com/office/drawing/2014/main" xmlns="" id="{DDA693A4-83E5-DF40-8077-1291E9CCFC72}"/>
                    </a:ext>
                  </a:extLst>
                </p:cNvPr>
                <p:cNvSpPr txBox="1"/>
                <p:nvPr/>
              </p:nvSpPr>
              <p:spPr>
                <a:xfrm>
                  <a:off x="9016679" y="3778568"/>
                  <a:ext cx="1236840" cy="444052"/>
                </a:xfrm>
                <a:prstGeom prst="rect">
                  <a:avLst/>
                </a:prstGeom>
                <a:grpFill/>
              </p:spPr>
              <p:txBody>
                <a:bodyPr wrap="none" rtlCol="0">
                  <a:spAutoFit/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pl-PL" sz="1050" b="1" dirty="0">
                      <a:solidFill>
                        <a:srgbClr val="000000"/>
                      </a:solidFill>
                      <a:latin typeface="Symbol" pitchFamily="2" charset="2"/>
                      <a:cs typeface="Calibri" panose="020F0502020204030204" pitchFamily="34" charset="0"/>
                    </a:rPr>
                    <a:t>t</a:t>
                  </a:r>
                  <a:r>
                    <a:rPr lang="pl-PL" sz="1050" b="1" dirty="0">
                      <a:solidFill>
                        <a:srgbClr val="000000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 = 150 </a:t>
                  </a:r>
                  <a:r>
                    <a:rPr lang="pl-PL" sz="1050" b="1" dirty="0" err="1">
                      <a:solidFill>
                        <a:srgbClr val="000000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fs</a:t>
                  </a:r>
                  <a:endParaRPr lang="pl-PL" sz="1050" b="1" dirty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71" name="pole tekstowe 12"/>
              <p:cNvSpPr txBox="1"/>
              <p:nvPr/>
            </p:nvSpPr>
            <p:spPr>
              <a:xfrm rot="649138">
                <a:off x="3057592" y="2949240"/>
                <a:ext cx="3413453" cy="738664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r>
                  <a:rPr lang="pl-PL" sz="3000" b="1" dirty="0">
                    <a:solidFill>
                      <a:srgbClr val="FF0000"/>
                    </a:solidFill>
                  </a:rPr>
                  <a:t>Preliminary</a:t>
                </a:r>
              </a:p>
            </p:txBody>
          </p:sp>
        </p:grpSp>
      </p:grpSp>
      <p:sp>
        <p:nvSpPr>
          <p:cNvPr id="4" name="Rectangle 3"/>
          <p:cNvSpPr/>
          <p:nvPr/>
        </p:nvSpPr>
        <p:spPr>
          <a:xfrm>
            <a:off x="5635687" y="6501351"/>
            <a:ext cx="338746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i="1" dirty="0"/>
              <a:t>S. Leoni, B. </a:t>
            </a:r>
            <a:r>
              <a:rPr lang="en-GB" sz="1600" i="1" dirty="0" err="1"/>
              <a:t>Fornal</a:t>
            </a:r>
            <a:r>
              <a:rPr lang="en-GB" sz="1600" i="1" dirty="0"/>
              <a:t>, M. </a:t>
            </a:r>
            <a:r>
              <a:rPr lang="en-GB" sz="1600" i="1" dirty="0" err="1"/>
              <a:t>Ciemala</a:t>
            </a:r>
            <a:r>
              <a:rPr lang="en-GB" sz="1600" i="1" dirty="0"/>
              <a:t> et al., </a:t>
            </a:r>
            <a:endParaRPr lang="pl-PL" sz="1600" i="1" dirty="0"/>
          </a:p>
        </p:txBody>
      </p:sp>
    </p:spTree>
    <p:extLst>
      <p:ext uri="{BB962C8B-B14F-4D97-AF65-F5344CB8AC3E}">
        <p14:creationId xmlns:p14="http://schemas.microsoft.com/office/powerpoint/2010/main" val="2884956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5" name="Immagine 72" descr="4876970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86" name="Immagine 36" descr="NuclideMap_full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Rectangle 21"/>
          <p:cNvSpPr/>
          <p:nvPr/>
        </p:nvSpPr>
        <p:spPr>
          <a:xfrm>
            <a:off x="7164388" y="5949950"/>
            <a:ext cx="1655762" cy="4318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1" tIns="45711" rIns="91421" bIns="45711" anchor="ctr"/>
          <a:lstStyle/>
          <a:p>
            <a:pPr algn="ctr">
              <a:defRPr/>
            </a:pPr>
            <a:endParaRPr lang="en-US" sz="14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755650" y="765175"/>
            <a:ext cx="1584325" cy="8636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1" tIns="45711" rIns="91421" bIns="45711"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0" name="ZoneTexte 39"/>
          <p:cNvSpPr txBox="1"/>
          <p:nvPr/>
        </p:nvSpPr>
        <p:spPr>
          <a:xfrm>
            <a:off x="0" y="0"/>
            <a:ext cx="7524750" cy="400091"/>
          </a:xfrm>
          <a:prstGeom prst="rect">
            <a:avLst/>
          </a:prstGeom>
          <a:solidFill>
            <a:srgbClr val="7030A0"/>
          </a:solidFill>
          <a:ln cmpd="tri"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91421" tIns="45711" rIns="91421" bIns="45711">
            <a:spAutoFit/>
          </a:bodyPr>
          <a:lstStyle/>
          <a:p>
            <a:pPr>
              <a:defRPr/>
            </a:pPr>
            <a:r>
              <a:rPr lang="en-US" sz="2000" dirty="0" smtClean="0">
                <a:solidFill>
                  <a:prstClr val="white"/>
                </a:solidFill>
                <a:latin typeface="Calibri"/>
              </a:rPr>
              <a:t>Experiments performed in 2015-2018 at GANIL with AGATA</a:t>
            </a:r>
            <a:endParaRPr lang="en-US" sz="2000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71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4645" y="625353"/>
            <a:ext cx="1480133" cy="1111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" name="Groupe 5"/>
          <p:cNvGrpSpPr/>
          <p:nvPr/>
        </p:nvGrpSpPr>
        <p:grpSpPr>
          <a:xfrm>
            <a:off x="-32713" y="937442"/>
            <a:ext cx="10184825" cy="5920558"/>
            <a:chOff x="-32713" y="937442"/>
            <a:chExt cx="10184825" cy="5920558"/>
          </a:xfrm>
        </p:grpSpPr>
        <p:sp>
          <p:nvSpPr>
            <p:cNvPr id="63" name="Rectangle 62"/>
            <p:cNvSpPr/>
            <p:nvPr/>
          </p:nvSpPr>
          <p:spPr>
            <a:xfrm>
              <a:off x="5580112" y="2852936"/>
              <a:ext cx="4572000" cy="307777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en-US" sz="1400" dirty="0" smtClean="0"/>
                <a:t>Shape transition in the neutron-rich W isotopes</a:t>
              </a:r>
              <a:endParaRPr lang="en-US" sz="1400" dirty="0"/>
            </a:p>
          </p:txBody>
        </p:sp>
        <p:sp>
          <p:nvSpPr>
            <p:cNvPr id="66" name="Rectangle 65"/>
            <p:cNvSpPr/>
            <p:nvPr/>
          </p:nvSpPr>
          <p:spPr>
            <a:xfrm>
              <a:off x="1303948" y="6184153"/>
              <a:ext cx="5536590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dirty="0" smtClean="0"/>
                <a:t>Lifetime measurements of excited states in neutron-rich C and O isotopes</a:t>
              </a:r>
              <a:endParaRPr lang="en-US" sz="1400" dirty="0"/>
            </a:p>
          </p:txBody>
        </p:sp>
        <p:sp>
          <p:nvSpPr>
            <p:cNvPr id="73" name="Rectangle 72"/>
            <p:cNvSpPr/>
            <p:nvPr/>
          </p:nvSpPr>
          <p:spPr>
            <a:xfrm>
              <a:off x="6936775" y="1985215"/>
              <a:ext cx="2771800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dirty="0" smtClean="0"/>
                <a:t>Octupole correlation in </a:t>
              </a:r>
              <a:r>
                <a:rPr lang="en-US" sz="1400" baseline="30000" dirty="0" smtClean="0"/>
                <a:t>207</a:t>
              </a:r>
              <a:r>
                <a:rPr lang="en-US" sz="1400" dirty="0" smtClean="0"/>
                <a:t>Pb  </a:t>
              </a:r>
              <a:endParaRPr lang="en-US" sz="1400" dirty="0"/>
            </a:p>
          </p:txBody>
        </p:sp>
        <p:sp>
          <p:nvSpPr>
            <p:cNvPr id="67587" name="CasellaDiTesto 38"/>
            <p:cNvSpPr txBox="1">
              <a:spLocks noChangeArrowheads="1"/>
            </p:cNvSpPr>
            <p:nvPr/>
          </p:nvSpPr>
          <p:spPr bwMode="auto">
            <a:xfrm>
              <a:off x="884972" y="5569269"/>
              <a:ext cx="489198" cy="307758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421" tIns="45711" rIns="91421" bIns="45711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1400" baseline="30000" dirty="0" smtClean="0">
                  <a:solidFill>
                    <a:prstClr val="black"/>
                  </a:solidFill>
                  <a:cs typeface="Arial" charset="0"/>
                </a:rPr>
                <a:t>48</a:t>
              </a:r>
              <a:r>
                <a:rPr lang="en-US" sz="1400" dirty="0" smtClean="0">
                  <a:solidFill>
                    <a:prstClr val="black"/>
                  </a:solidFill>
                  <a:cs typeface="Arial" charset="0"/>
                </a:rPr>
                <a:t>Ca</a:t>
              </a:r>
            </a:p>
          </p:txBody>
        </p:sp>
        <p:sp>
          <p:nvSpPr>
            <p:cNvPr id="67588" name="CasellaDiTesto 42"/>
            <p:cNvSpPr txBox="1">
              <a:spLocks noChangeArrowheads="1"/>
            </p:cNvSpPr>
            <p:nvPr/>
          </p:nvSpPr>
          <p:spPr bwMode="auto">
            <a:xfrm>
              <a:off x="4110236" y="3979544"/>
              <a:ext cx="543700" cy="307758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421" tIns="45711" rIns="91421" bIns="45711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1400" baseline="30000" dirty="0" smtClean="0">
                  <a:solidFill>
                    <a:prstClr val="black"/>
                  </a:solidFill>
                  <a:cs typeface="Arial" charset="0"/>
                </a:rPr>
                <a:t>132</a:t>
              </a:r>
              <a:r>
                <a:rPr lang="en-US" sz="1400" dirty="0" smtClean="0">
                  <a:solidFill>
                    <a:prstClr val="black"/>
                  </a:solidFill>
                  <a:cs typeface="Arial" charset="0"/>
                </a:rPr>
                <a:t>Sn</a:t>
              </a:r>
            </a:p>
          </p:txBody>
        </p:sp>
        <p:sp>
          <p:nvSpPr>
            <p:cNvPr id="67589" name="CasellaDiTesto 44"/>
            <p:cNvSpPr txBox="1">
              <a:spLocks noChangeArrowheads="1"/>
            </p:cNvSpPr>
            <p:nvPr/>
          </p:nvSpPr>
          <p:spPr bwMode="auto">
            <a:xfrm>
              <a:off x="1901660" y="4651744"/>
              <a:ext cx="463550" cy="307758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421" tIns="45711" rIns="91421" bIns="45711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1400" baseline="30000" dirty="0" smtClean="0">
                  <a:solidFill>
                    <a:prstClr val="black"/>
                  </a:solidFill>
                  <a:cs typeface="Arial" charset="0"/>
                </a:rPr>
                <a:t>68</a:t>
              </a:r>
              <a:r>
                <a:rPr lang="en-US" sz="1400" dirty="0" smtClean="0">
                  <a:solidFill>
                    <a:prstClr val="black"/>
                  </a:solidFill>
                  <a:cs typeface="Arial" charset="0"/>
                </a:rPr>
                <a:t>Ni</a:t>
              </a:r>
            </a:p>
          </p:txBody>
        </p:sp>
        <p:sp>
          <p:nvSpPr>
            <p:cNvPr id="67590" name="CasellaDiTesto 48"/>
            <p:cNvSpPr txBox="1">
              <a:spLocks noChangeArrowheads="1"/>
            </p:cNvSpPr>
            <p:nvPr/>
          </p:nvSpPr>
          <p:spPr bwMode="auto">
            <a:xfrm>
              <a:off x="2771775" y="4581525"/>
              <a:ext cx="463550" cy="307758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421" tIns="45711" rIns="91421" bIns="45711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1400" baseline="30000" dirty="0" smtClean="0">
                  <a:solidFill>
                    <a:prstClr val="black"/>
                  </a:solidFill>
                  <a:cs typeface="Arial" charset="0"/>
                </a:rPr>
                <a:t>78</a:t>
              </a:r>
              <a:r>
                <a:rPr lang="en-US" sz="1400" dirty="0" smtClean="0">
                  <a:solidFill>
                    <a:prstClr val="black"/>
                  </a:solidFill>
                  <a:cs typeface="Arial" charset="0"/>
                </a:rPr>
                <a:t>Ni</a:t>
              </a:r>
            </a:p>
          </p:txBody>
        </p:sp>
        <p:sp>
          <p:nvSpPr>
            <p:cNvPr id="67591" name="CasellaDiTesto 42"/>
            <p:cNvSpPr txBox="1">
              <a:spLocks noChangeArrowheads="1"/>
            </p:cNvSpPr>
            <p:nvPr/>
          </p:nvSpPr>
          <p:spPr bwMode="auto">
            <a:xfrm>
              <a:off x="2277104" y="3479322"/>
              <a:ext cx="543700" cy="307758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421" tIns="45711" rIns="91421" bIns="45711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1400" baseline="30000" dirty="0" smtClean="0">
                  <a:solidFill>
                    <a:prstClr val="black"/>
                  </a:solidFill>
                  <a:cs typeface="Arial" charset="0"/>
                </a:rPr>
                <a:t>100</a:t>
              </a:r>
              <a:r>
                <a:rPr lang="en-US" sz="1400" dirty="0" smtClean="0">
                  <a:solidFill>
                    <a:prstClr val="black"/>
                  </a:solidFill>
                  <a:cs typeface="Arial" charset="0"/>
                </a:rPr>
                <a:t>Sn</a:t>
              </a:r>
            </a:p>
          </p:txBody>
        </p:sp>
        <p:sp>
          <p:nvSpPr>
            <p:cNvPr id="67592" name="CasellaDiTesto 42"/>
            <p:cNvSpPr txBox="1">
              <a:spLocks noChangeArrowheads="1"/>
            </p:cNvSpPr>
            <p:nvPr/>
          </p:nvSpPr>
          <p:spPr bwMode="auto">
            <a:xfrm>
              <a:off x="5878864" y="1572365"/>
              <a:ext cx="554922" cy="307758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421" tIns="45711" rIns="91421" bIns="45711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1400" baseline="30000" dirty="0" smtClean="0">
                  <a:solidFill>
                    <a:prstClr val="black"/>
                  </a:solidFill>
                  <a:cs typeface="Arial" charset="0"/>
                </a:rPr>
                <a:t>208</a:t>
              </a:r>
              <a:r>
                <a:rPr lang="en-US" sz="1400" dirty="0" smtClean="0">
                  <a:solidFill>
                    <a:prstClr val="black"/>
                  </a:solidFill>
                  <a:cs typeface="Arial" charset="0"/>
                </a:rPr>
                <a:t>Pb</a:t>
              </a:r>
            </a:p>
          </p:txBody>
        </p:sp>
        <p:sp>
          <p:nvSpPr>
            <p:cNvPr id="44" name="Étoile à 5 branches 43"/>
            <p:cNvSpPr/>
            <p:nvPr/>
          </p:nvSpPr>
          <p:spPr>
            <a:xfrm>
              <a:off x="1979613" y="5013325"/>
              <a:ext cx="288925" cy="215900"/>
            </a:xfrm>
            <a:prstGeom prst="star5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1" tIns="45711" rIns="91421" bIns="45711" anchor="ctr"/>
            <a:lstStyle/>
            <a:p>
              <a:pPr algn="ctr">
                <a:defRPr/>
              </a:pPr>
              <a:endParaRPr lang="en-US" sz="14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8" name="Étoile à 5 branches 47"/>
            <p:cNvSpPr/>
            <p:nvPr/>
          </p:nvSpPr>
          <p:spPr>
            <a:xfrm>
              <a:off x="5867400" y="2349500"/>
              <a:ext cx="288925" cy="215900"/>
            </a:xfrm>
            <a:prstGeom prst="star5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1" tIns="45711" rIns="91421" bIns="45711" anchor="ctr"/>
            <a:lstStyle/>
            <a:p>
              <a:pPr algn="ctr">
                <a:defRPr/>
              </a:pPr>
              <a:endParaRPr lang="en-US" sz="14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3" name="Étoile à 5 branches 52"/>
            <p:cNvSpPr/>
            <p:nvPr/>
          </p:nvSpPr>
          <p:spPr>
            <a:xfrm>
              <a:off x="3779838" y="3860800"/>
              <a:ext cx="287337" cy="215900"/>
            </a:xfrm>
            <a:prstGeom prst="star5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1" tIns="45711" rIns="91421" bIns="45711" anchor="ctr"/>
            <a:lstStyle/>
            <a:p>
              <a:pPr algn="ctr">
                <a:defRPr/>
              </a:pPr>
              <a:endParaRPr lang="en-US" sz="14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6" name="Étoile à 5 branches 55"/>
            <p:cNvSpPr/>
            <p:nvPr/>
          </p:nvSpPr>
          <p:spPr>
            <a:xfrm>
              <a:off x="6372225" y="1916113"/>
              <a:ext cx="287338" cy="217487"/>
            </a:xfrm>
            <a:prstGeom prst="star5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1" tIns="45711" rIns="91421" bIns="45711" anchor="ctr"/>
            <a:lstStyle/>
            <a:p>
              <a:pPr algn="ctr">
                <a:defRPr/>
              </a:pPr>
              <a:endParaRPr lang="en-US" sz="14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8" name="Étoile à 5 branches 57"/>
            <p:cNvSpPr/>
            <p:nvPr/>
          </p:nvSpPr>
          <p:spPr>
            <a:xfrm>
              <a:off x="503238" y="6116638"/>
              <a:ext cx="287337" cy="215900"/>
            </a:xfrm>
            <a:prstGeom prst="star5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1" tIns="45711" rIns="91421" bIns="45711" anchor="ctr"/>
            <a:lstStyle/>
            <a:p>
              <a:pPr algn="ctr">
                <a:defRPr/>
              </a:pPr>
              <a:endParaRPr lang="en-US" sz="14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9" name="Étoile à 5 branches 58"/>
            <p:cNvSpPr/>
            <p:nvPr/>
          </p:nvSpPr>
          <p:spPr>
            <a:xfrm>
              <a:off x="4284663" y="3357563"/>
              <a:ext cx="287337" cy="215900"/>
            </a:xfrm>
            <a:prstGeom prst="star5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1" tIns="45711" rIns="91421" bIns="45711" anchor="ctr"/>
            <a:lstStyle/>
            <a:p>
              <a:pPr algn="ctr">
                <a:defRPr/>
              </a:pPr>
              <a:endParaRPr lang="en-US" sz="14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0" name="Étoile à 5 branches 59"/>
            <p:cNvSpPr/>
            <p:nvPr/>
          </p:nvSpPr>
          <p:spPr>
            <a:xfrm>
              <a:off x="3276600" y="4221163"/>
              <a:ext cx="287338" cy="215900"/>
            </a:xfrm>
            <a:prstGeom prst="star5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1" tIns="45711" rIns="91421" bIns="45711" anchor="ctr"/>
            <a:lstStyle/>
            <a:p>
              <a:pPr algn="ctr">
                <a:defRPr/>
              </a:pPr>
              <a:endParaRPr lang="en-US" sz="14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1" name="Étoile à 5 branches 60"/>
            <p:cNvSpPr/>
            <p:nvPr/>
          </p:nvSpPr>
          <p:spPr>
            <a:xfrm>
              <a:off x="1464364" y="5569269"/>
              <a:ext cx="287337" cy="215900"/>
            </a:xfrm>
            <a:prstGeom prst="star5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1" tIns="45711" rIns="91421" bIns="45711" anchor="ctr"/>
            <a:lstStyle/>
            <a:p>
              <a:pPr algn="ctr">
                <a:defRPr/>
              </a:pPr>
              <a:endParaRPr lang="en-US" sz="14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2" name="Étoile à 5 branches 61"/>
            <p:cNvSpPr/>
            <p:nvPr/>
          </p:nvSpPr>
          <p:spPr>
            <a:xfrm>
              <a:off x="468313" y="6381750"/>
              <a:ext cx="287337" cy="215900"/>
            </a:xfrm>
            <a:prstGeom prst="star5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1" tIns="45711" rIns="91421" bIns="45711" anchor="ctr"/>
            <a:lstStyle/>
            <a:p>
              <a:pPr algn="ctr">
                <a:defRPr/>
              </a:pPr>
              <a:endParaRPr lang="en-US" sz="14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5" name="Rectangle 44"/>
            <p:cNvSpPr/>
            <p:nvPr/>
          </p:nvSpPr>
          <p:spPr>
            <a:xfrm>
              <a:off x="1852956" y="5805556"/>
              <a:ext cx="5616624" cy="30661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dirty="0" smtClean="0"/>
                <a:t>Evolution of the shell structure in the region of neutron-rich </a:t>
              </a:r>
              <a:r>
                <a:rPr lang="en-US" sz="1400" dirty="0" err="1" smtClean="0"/>
                <a:t>Ti</a:t>
              </a:r>
              <a:r>
                <a:rPr lang="en-US" sz="1400" dirty="0" smtClean="0"/>
                <a:t> isotopes</a:t>
              </a:r>
              <a:endParaRPr lang="en-US" sz="1400" dirty="0"/>
            </a:p>
          </p:txBody>
        </p:sp>
        <p:sp>
          <p:nvSpPr>
            <p:cNvPr id="49" name="Rectangle 48"/>
            <p:cNvSpPr/>
            <p:nvPr/>
          </p:nvSpPr>
          <p:spPr>
            <a:xfrm>
              <a:off x="2486262" y="5219253"/>
              <a:ext cx="6228184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dirty="0" smtClean="0"/>
                <a:t>Evolution of collectivity around N=40: lifetime measurements in </a:t>
              </a:r>
              <a:r>
                <a:rPr lang="en-US" sz="1400" baseline="30000" dirty="0" smtClean="0"/>
                <a:t>73,75</a:t>
              </a:r>
              <a:r>
                <a:rPr lang="en-US" sz="1400" dirty="0" smtClean="0"/>
                <a:t>Ga</a:t>
              </a:r>
              <a:endParaRPr lang="en-US" sz="1400" dirty="0"/>
            </a:p>
          </p:txBody>
        </p:sp>
        <p:sp>
          <p:nvSpPr>
            <p:cNvPr id="50" name="Rectangle 49"/>
            <p:cNvSpPr/>
            <p:nvPr/>
          </p:nvSpPr>
          <p:spPr>
            <a:xfrm>
              <a:off x="4902022" y="3569953"/>
              <a:ext cx="4355976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dirty="0" smtClean="0"/>
                <a:t>i</a:t>
              </a:r>
              <a:r>
                <a:rPr lang="en-US" sz="1400" baseline="-25000" dirty="0" smtClean="0"/>
                <a:t>13/2</a:t>
              </a:r>
              <a:r>
                <a:rPr lang="en-US" sz="1400" dirty="0" smtClean="0"/>
                <a:t> single particle state in </a:t>
              </a:r>
              <a:r>
                <a:rPr lang="en-US" sz="1400" baseline="30000" dirty="0" smtClean="0"/>
                <a:t>133</a:t>
              </a:r>
              <a:r>
                <a:rPr lang="en-US" sz="1400" dirty="0" smtClean="0"/>
                <a:t>Sn and high spin in </a:t>
              </a:r>
              <a:r>
                <a:rPr lang="en-US" sz="1400" baseline="30000" dirty="0" smtClean="0"/>
                <a:t>108</a:t>
              </a:r>
              <a:r>
                <a:rPr lang="en-US" sz="1400" dirty="0" smtClean="0"/>
                <a:t>Zr </a:t>
              </a:r>
              <a:endParaRPr lang="en-US" sz="1400" dirty="0"/>
            </a:p>
          </p:txBody>
        </p:sp>
        <p:sp>
          <p:nvSpPr>
            <p:cNvPr id="51" name="Rectangle 50"/>
            <p:cNvSpPr/>
            <p:nvPr/>
          </p:nvSpPr>
          <p:spPr>
            <a:xfrm>
              <a:off x="683568" y="6550223"/>
              <a:ext cx="6948264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dirty="0" smtClean="0"/>
                <a:t>The lifetime of the 7.786 MeV state in </a:t>
              </a:r>
              <a:r>
                <a:rPr lang="en-US" sz="1400" baseline="30000" dirty="0" smtClean="0"/>
                <a:t>23</a:t>
              </a:r>
              <a:r>
                <a:rPr lang="en-US" sz="1400" dirty="0" smtClean="0"/>
                <a:t>Mg as a probe for classical novae models</a:t>
              </a:r>
              <a:endParaRPr lang="en-US" sz="1400" dirty="0"/>
            </a:p>
          </p:txBody>
        </p:sp>
        <p:sp>
          <p:nvSpPr>
            <p:cNvPr id="52" name="Rectangle 51"/>
            <p:cNvSpPr/>
            <p:nvPr/>
          </p:nvSpPr>
          <p:spPr>
            <a:xfrm>
              <a:off x="6372200" y="2318042"/>
              <a:ext cx="2771800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dirty="0" smtClean="0"/>
                <a:t>Exploration of alpha-cluster : the unique case of </a:t>
              </a:r>
              <a:r>
                <a:rPr lang="en-US" sz="1400" baseline="30000" dirty="0" smtClean="0"/>
                <a:t>212</a:t>
              </a:r>
              <a:r>
                <a:rPr lang="en-US" sz="1400" dirty="0" smtClean="0"/>
                <a:t>Po (</a:t>
              </a:r>
              <a:r>
                <a:rPr lang="en-US" sz="1400" baseline="30000" dirty="0" smtClean="0"/>
                <a:t>208</a:t>
              </a:r>
              <a:r>
                <a:rPr lang="en-US" sz="1400" dirty="0" smtClean="0"/>
                <a:t>Pb + α)</a:t>
              </a:r>
              <a:endParaRPr lang="en-US" sz="1400" dirty="0"/>
            </a:p>
          </p:txBody>
        </p:sp>
        <p:sp>
          <p:nvSpPr>
            <p:cNvPr id="55" name="Rectangle 54"/>
            <p:cNvSpPr/>
            <p:nvPr/>
          </p:nvSpPr>
          <p:spPr>
            <a:xfrm>
              <a:off x="5302116" y="3159972"/>
              <a:ext cx="4139952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dirty="0" smtClean="0"/>
                <a:t>Transition Quadrupole Moments in </a:t>
              </a:r>
              <a:r>
                <a:rPr lang="en-US" sz="1400" baseline="30000" dirty="0" smtClean="0"/>
                <a:t>166,168</a:t>
              </a:r>
              <a:r>
                <a:rPr lang="en-US" sz="1400" dirty="0" smtClean="0"/>
                <a:t>Dy. 	</a:t>
              </a:r>
            </a:p>
          </p:txBody>
        </p:sp>
        <p:sp>
          <p:nvSpPr>
            <p:cNvPr id="64" name="Rectangle 63"/>
            <p:cNvSpPr/>
            <p:nvPr/>
          </p:nvSpPr>
          <p:spPr>
            <a:xfrm>
              <a:off x="4715745" y="3966666"/>
              <a:ext cx="3168623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dirty="0" smtClean="0"/>
                <a:t>Shape evolution in neutron rich fission fragments in the mass A~100 region</a:t>
              </a:r>
              <a:endParaRPr lang="en-US" sz="1400" dirty="0"/>
            </a:p>
          </p:txBody>
        </p:sp>
        <p:sp>
          <p:nvSpPr>
            <p:cNvPr id="32" name="Rectangle 31"/>
            <p:cNvSpPr/>
            <p:nvPr/>
          </p:nvSpPr>
          <p:spPr>
            <a:xfrm>
              <a:off x="2177988" y="5512514"/>
              <a:ext cx="6228184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dirty="0" smtClean="0"/>
                <a:t>Evolution of collectivity around N=40: lifetime measurements in </a:t>
              </a:r>
              <a:r>
                <a:rPr lang="en-US" sz="1400" baseline="30000" dirty="0" smtClean="0"/>
                <a:t>64</a:t>
              </a:r>
              <a:r>
                <a:rPr lang="en-US" sz="1400" dirty="0" smtClean="0"/>
                <a:t>Fe</a:t>
              </a:r>
              <a:endParaRPr lang="en-US" sz="1400" dirty="0"/>
            </a:p>
          </p:txBody>
        </p:sp>
        <p:sp>
          <p:nvSpPr>
            <p:cNvPr id="33" name="Rectangle 32"/>
            <p:cNvSpPr/>
            <p:nvPr/>
          </p:nvSpPr>
          <p:spPr>
            <a:xfrm>
              <a:off x="3162421" y="4885843"/>
              <a:ext cx="6228184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dirty="0" smtClean="0"/>
                <a:t>Evolution of collectivity around N=52: lifetime measurements in </a:t>
              </a:r>
              <a:r>
                <a:rPr lang="en-US" sz="1400" baseline="30000" dirty="0" smtClean="0"/>
                <a:t>83,84</a:t>
              </a:r>
              <a:r>
                <a:rPr lang="en-US" sz="1400" dirty="0" smtClean="0"/>
                <a:t>Ge</a:t>
              </a:r>
              <a:endParaRPr lang="en-US" sz="1400" dirty="0"/>
            </a:p>
          </p:txBody>
        </p:sp>
        <p:sp>
          <p:nvSpPr>
            <p:cNvPr id="35" name="Rectangle 34"/>
            <p:cNvSpPr/>
            <p:nvPr/>
          </p:nvSpPr>
          <p:spPr>
            <a:xfrm>
              <a:off x="3542510" y="4533084"/>
              <a:ext cx="4534989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dirty="0" smtClean="0"/>
                <a:t>Shell evolution around N=50: </a:t>
              </a:r>
              <a:r>
                <a:rPr lang="en-US" sz="1400" baseline="30000" dirty="0" smtClean="0"/>
                <a:t>81</a:t>
              </a:r>
              <a:r>
                <a:rPr lang="en-US" sz="1400" dirty="0" smtClean="0"/>
                <a:t>Ga spectroscopy</a:t>
              </a:r>
              <a:endParaRPr lang="en-US" sz="1400" dirty="0"/>
            </a:p>
          </p:txBody>
        </p:sp>
        <p:sp>
          <p:nvSpPr>
            <p:cNvPr id="36" name="Rectangle 35"/>
            <p:cNvSpPr/>
            <p:nvPr/>
          </p:nvSpPr>
          <p:spPr>
            <a:xfrm>
              <a:off x="816464" y="2180524"/>
              <a:ext cx="3250711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dirty="0" smtClean="0"/>
                <a:t>Evolution of collectivity around N=50: lifetime measurements </a:t>
              </a:r>
              <a:r>
                <a:rPr lang="en-US" sz="1400" baseline="30000" dirty="0" smtClean="0"/>
                <a:t>104,106</a:t>
              </a:r>
              <a:r>
                <a:rPr lang="en-US" sz="1400" dirty="0" smtClean="0"/>
                <a:t>Sn </a:t>
              </a:r>
              <a:endParaRPr lang="en-US" sz="1400" dirty="0"/>
            </a:p>
          </p:txBody>
        </p:sp>
        <p:sp>
          <p:nvSpPr>
            <p:cNvPr id="38" name="Rectangle 37"/>
            <p:cNvSpPr/>
            <p:nvPr/>
          </p:nvSpPr>
          <p:spPr>
            <a:xfrm>
              <a:off x="428295" y="2741213"/>
              <a:ext cx="2803620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dirty="0" smtClean="0"/>
                <a:t>Evolution of collectivity around N=50: lifetime measurements </a:t>
              </a:r>
              <a:r>
                <a:rPr lang="en-US" sz="1400" baseline="30000" dirty="0" smtClean="0"/>
                <a:t>94</a:t>
              </a:r>
              <a:r>
                <a:rPr lang="en-US" sz="1400" dirty="0" smtClean="0"/>
                <a:t>Ru</a:t>
              </a:r>
              <a:endParaRPr lang="en-US" sz="1400" dirty="0"/>
            </a:p>
          </p:txBody>
        </p:sp>
        <p:sp>
          <p:nvSpPr>
            <p:cNvPr id="39" name="Rectangle 38"/>
            <p:cNvSpPr/>
            <p:nvPr/>
          </p:nvSpPr>
          <p:spPr>
            <a:xfrm>
              <a:off x="1537660" y="1824865"/>
              <a:ext cx="2890671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dirty="0" smtClean="0"/>
                <a:t>Studies of excited states in </a:t>
              </a:r>
              <a:r>
                <a:rPr lang="en-US" sz="1400" baseline="30000" dirty="0" smtClean="0"/>
                <a:t>102,103</a:t>
              </a:r>
              <a:r>
                <a:rPr lang="en-US" sz="1400" dirty="0" smtClean="0"/>
                <a:t>Sn</a:t>
              </a:r>
            </a:p>
          </p:txBody>
        </p:sp>
        <p:sp>
          <p:nvSpPr>
            <p:cNvPr id="41" name="Rectangle 40"/>
            <p:cNvSpPr/>
            <p:nvPr/>
          </p:nvSpPr>
          <p:spPr>
            <a:xfrm>
              <a:off x="87807" y="3277683"/>
              <a:ext cx="2163576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dirty="0" smtClean="0"/>
                <a:t>Search for </a:t>
              </a:r>
              <a:r>
                <a:rPr lang="en-US" sz="1400" dirty="0" err="1" smtClean="0"/>
                <a:t>isoscalar</a:t>
              </a:r>
              <a:r>
                <a:rPr lang="en-US" sz="1400" dirty="0" smtClean="0"/>
                <a:t> pairing in the N=Z nucleus </a:t>
              </a:r>
              <a:r>
                <a:rPr lang="en-US" sz="1400" baseline="30000" dirty="0" smtClean="0"/>
                <a:t>88</a:t>
              </a:r>
              <a:r>
                <a:rPr lang="en-US" sz="1400" dirty="0" smtClean="0"/>
                <a:t>Ru</a:t>
              </a:r>
              <a:endParaRPr lang="en-US" sz="1400" dirty="0"/>
            </a:p>
          </p:txBody>
        </p:sp>
        <p:sp>
          <p:nvSpPr>
            <p:cNvPr id="42" name="Rectangle 41"/>
            <p:cNvSpPr/>
            <p:nvPr/>
          </p:nvSpPr>
          <p:spPr>
            <a:xfrm>
              <a:off x="-32713" y="3862517"/>
              <a:ext cx="2407974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dirty="0" smtClean="0"/>
                <a:t>Isospin Symmetry Breaking in the A=63,71 mirror nuclei </a:t>
              </a:r>
            </a:p>
          </p:txBody>
        </p:sp>
        <p:sp>
          <p:nvSpPr>
            <p:cNvPr id="43" name="Rectangle 42"/>
            <p:cNvSpPr/>
            <p:nvPr/>
          </p:nvSpPr>
          <p:spPr>
            <a:xfrm>
              <a:off x="2251383" y="1563243"/>
              <a:ext cx="3306098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dirty="0" smtClean="0"/>
                <a:t>Octupole – Quadrupole correlation in </a:t>
              </a:r>
              <a:r>
                <a:rPr lang="en-US" sz="1400" baseline="30000" dirty="0" smtClean="0"/>
                <a:t>112</a:t>
              </a:r>
              <a:r>
                <a:rPr lang="en-US" sz="1400" dirty="0" smtClean="0"/>
                <a:t>Xe</a:t>
              </a:r>
              <a:endParaRPr lang="en-US" sz="1400" dirty="0"/>
            </a:p>
          </p:txBody>
        </p:sp>
        <p:sp>
          <p:nvSpPr>
            <p:cNvPr id="46" name="Étoile à 5 branches 45"/>
            <p:cNvSpPr/>
            <p:nvPr/>
          </p:nvSpPr>
          <p:spPr>
            <a:xfrm>
              <a:off x="1635125" y="5353369"/>
              <a:ext cx="287337" cy="215900"/>
            </a:xfrm>
            <a:prstGeom prst="star5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1" tIns="45711" rIns="91421" bIns="45711" anchor="ctr"/>
            <a:lstStyle/>
            <a:p>
              <a:pPr algn="ctr">
                <a:defRPr/>
              </a:pPr>
              <a:endParaRPr lang="en-US" sz="14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7" name="Étoile à 5 branches 46"/>
            <p:cNvSpPr/>
            <p:nvPr/>
          </p:nvSpPr>
          <p:spPr>
            <a:xfrm>
              <a:off x="2399079" y="4618338"/>
              <a:ext cx="287337" cy="215900"/>
            </a:xfrm>
            <a:prstGeom prst="star5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1" tIns="45711" rIns="91421" bIns="45711" anchor="ctr"/>
            <a:lstStyle/>
            <a:p>
              <a:pPr algn="ctr">
                <a:defRPr/>
              </a:pPr>
              <a:endParaRPr lang="en-US" sz="14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4" name="Étoile à 5 branches 53"/>
            <p:cNvSpPr/>
            <p:nvPr/>
          </p:nvSpPr>
          <p:spPr>
            <a:xfrm>
              <a:off x="2922974" y="4352809"/>
              <a:ext cx="287337" cy="215900"/>
            </a:xfrm>
            <a:prstGeom prst="star5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1" tIns="45711" rIns="91421" bIns="45711" anchor="ctr"/>
            <a:lstStyle/>
            <a:p>
              <a:pPr algn="ctr">
                <a:defRPr/>
              </a:pPr>
              <a:endParaRPr lang="en-US" sz="14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7" name="Étoile à 5 branches 56"/>
            <p:cNvSpPr/>
            <p:nvPr/>
          </p:nvSpPr>
          <p:spPr>
            <a:xfrm>
              <a:off x="2949585" y="3601949"/>
              <a:ext cx="287337" cy="215900"/>
            </a:xfrm>
            <a:prstGeom prst="star5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1" tIns="45711" rIns="91421" bIns="45711" anchor="ctr"/>
            <a:lstStyle/>
            <a:p>
              <a:pPr algn="ctr">
                <a:defRPr/>
              </a:pPr>
              <a:endParaRPr lang="en-US" sz="14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5" name="Étoile à 5 branches 64"/>
            <p:cNvSpPr/>
            <p:nvPr/>
          </p:nvSpPr>
          <p:spPr>
            <a:xfrm>
              <a:off x="2628106" y="3833485"/>
              <a:ext cx="287337" cy="215900"/>
            </a:xfrm>
            <a:prstGeom prst="star5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1" tIns="45711" rIns="91421" bIns="45711" anchor="ctr"/>
            <a:lstStyle/>
            <a:p>
              <a:pPr algn="ctr">
                <a:defRPr/>
              </a:pPr>
              <a:endParaRPr lang="en-US" sz="14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7" name="Étoile à 5 branches 66"/>
            <p:cNvSpPr/>
            <p:nvPr/>
          </p:nvSpPr>
          <p:spPr>
            <a:xfrm>
              <a:off x="2557065" y="4056121"/>
              <a:ext cx="287337" cy="215900"/>
            </a:xfrm>
            <a:prstGeom prst="star5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1" tIns="45711" rIns="91421" bIns="45711" anchor="ctr"/>
            <a:lstStyle/>
            <a:p>
              <a:pPr algn="ctr">
                <a:defRPr/>
              </a:pPr>
              <a:endParaRPr lang="en-US" sz="14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8" name="Étoile à 5 branches 67"/>
            <p:cNvSpPr/>
            <p:nvPr/>
          </p:nvSpPr>
          <p:spPr>
            <a:xfrm>
              <a:off x="1989767" y="4369110"/>
              <a:ext cx="287337" cy="215900"/>
            </a:xfrm>
            <a:prstGeom prst="star5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1" tIns="45711" rIns="91421" bIns="45711" anchor="ctr"/>
            <a:lstStyle/>
            <a:p>
              <a:pPr algn="ctr">
                <a:defRPr/>
              </a:pPr>
              <a:endParaRPr lang="en-US" sz="14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9" name="Étoile à 5 branches 68"/>
            <p:cNvSpPr/>
            <p:nvPr/>
          </p:nvSpPr>
          <p:spPr>
            <a:xfrm>
              <a:off x="1354353" y="4989737"/>
              <a:ext cx="287337" cy="215900"/>
            </a:xfrm>
            <a:prstGeom prst="star5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1" tIns="45711" rIns="91421" bIns="45711" anchor="ctr"/>
            <a:lstStyle/>
            <a:p>
              <a:pPr algn="ctr">
                <a:defRPr/>
              </a:pPr>
              <a:endParaRPr lang="en-US" sz="14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70" name="Étoile à 5 branches 69"/>
            <p:cNvSpPr/>
            <p:nvPr/>
          </p:nvSpPr>
          <p:spPr>
            <a:xfrm>
              <a:off x="4047960" y="3716928"/>
              <a:ext cx="287337" cy="215900"/>
            </a:xfrm>
            <a:prstGeom prst="star5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1" tIns="45711" rIns="91421" bIns="45711" anchor="ctr"/>
            <a:lstStyle/>
            <a:p>
              <a:pPr algn="ctr">
                <a:defRPr/>
              </a:pPr>
              <a:endParaRPr lang="en-US" sz="14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" name="ZoneTexte 1"/>
            <p:cNvSpPr txBox="1"/>
            <p:nvPr/>
          </p:nvSpPr>
          <p:spPr>
            <a:xfrm>
              <a:off x="2665469" y="1267710"/>
              <a:ext cx="323838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Reaction mechanism : Fission of Light Hg</a:t>
              </a:r>
              <a:endParaRPr lang="en-US" sz="1400" dirty="0"/>
            </a:p>
          </p:txBody>
        </p:sp>
        <p:sp>
          <p:nvSpPr>
            <p:cNvPr id="72" name="Étoile à 5 branches 71"/>
            <p:cNvSpPr/>
            <p:nvPr/>
          </p:nvSpPr>
          <p:spPr>
            <a:xfrm>
              <a:off x="5421135" y="1980302"/>
              <a:ext cx="287338" cy="217487"/>
            </a:xfrm>
            <a:prstGeom prst="star5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1" tIns="45711" rIns="91421" bIns="45711" anchor="ctr"/>
            <a:lstStyle/>
            <a:p>
              <a:pPr algn="ctr">
                <a:defRPr/>
              </a:pPr>
              <a:endParaRPr lang="en-US" sz="14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74" name="Étoile à 5 branches 73"/>
            <p:cNvSpPr/>
            <p:nvPr/>
          </p:nvSpPr>
          <p:spPr>
            <a:xfrm>
              <a:off x="5989175" y="1921497"/>
              <a:ext cx="287338" cy="217487"/>
            </a:xfrm>
            <a:prstGeom prst="star5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1" tIns="45711" rIns="91421" bIns="45711" anchor="ctr"/>
            <a:lstStyle/>
            <a:p>
              <a:pPr algn="ctr">
                <a:defRPr/>
              </a:pPr>
              <a:endParaRPr lang="en-US" sz="14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" name="Rectangle 2"/>
            <p:cNvSpPr/>
            <p:nvPr/>
          </p:nvSpPr>
          <p:spPr>
            <a:xfrm>
              <a:off x="3231915" y="937442"/>
              <a:ext cx="3783408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dirty="0" smtClean="0"/>
                <a:t>Search for Double Gamma decay in </a:t>
              </a:r>
              <a:r>
                <a:rPr lang="en-US" sz="1400" baseline="30000" dirty="0" smtClean="0"/>
                <a:t>137</a:t>
              </a:r>
              <a:r>
                <a:rPr lang="en-US" sz="1400" dirty="0" smtClean="0"/>
                <a:t>Cs source</a:t>
              </a:r>
              <a:endParaRPr lang="en-US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84927534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31640" y="6597352"/>
            <a:ext cx="1224136" cy="2606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ZoneTexte 2"/>
          <p:cNvSpPr txBox="1"/>
          <p:nvPr/>
        </p:nvSpPr>
        <p:spPr>
          <a:xfrm>
            <a:off x="251520" y="0"/>
            <a:ext cx="22878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dirty="0" smtClean="0"/>
              <a:t>Conclusion</a:t>
            </a:r>
            <a:endParaRPr lang="fr-FR" sz="3600" dirty="0"/>
          </a:p>
        </p:txBody>
      </p:sp>
      <p:sp>
        <p:nvSpPr>
          <p:cNvPr id="5" name="ZoneTexte 4"/>
          <p:cNvSpPr txBox="1"/>
          <p:nvPr/>
        </p:nvSpPr>
        <p:spPr>
          <a:xfrm>
            <a:off x="251520" y="1052736"/>
            <a:ext cx="889248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charset="0"/>
              <a:buChar char="•"/>
            </a:pPr>
            <a:r>
              <a:rPr lang="en-US" dirty="0" smtClean="0"/>
              <a:t>AGATA is operated since 2014 at GANIL and 22 experiments have been performed</a:t>
            </a:r>
          </a:p>
          <a:p>
            <a:pPr>
              <a:buFont typeface="Arial" charset="0"/>
              <a:buChar char="•"/>
            </a:pPr>
            <a:endParaRPr lang="en-US" dirty="0"/>
          </a:p>
          <a:p>
            <a:pPr>
              <a:buFont typeface="Arial" charset="0"/>
              <a:buChar char="•"/>
            </a:pPr>
            <a:r>
              <a:rPr lang="en-US" dirty="0" smtClean="0"/>
              <a:t> In 2017 LaBr3 arrays have been coupled to the AGATA-VAMOS setup</a:t>
            </a:r>
          </a:p>
          <a:p>
            <a:pPr>
              <a:buFont typeface="Arial" charset="0"/>
              <a:buChar char="•"/>
            </a:pPr>
            <a:endParaRPr lang="en-US" dirty="0"/>
          </a:p>
          <a:p>
            <a:pPr>
              <a:buFont typeface="Arial" charset="0"/>
              <a:buChar char="•"/>
            </a:pPr>
            <a:r>
              <a:rPr lang="en-US" dirty="0"/>
              <a:t> </a:t>
            </a:r>
            <a:r>
              <a:rPr lang="en-US" dirty="0" smtClean="0"/>
              <a:t>In 2018, a successful campaign was performed using the unique combination of AGATA(</a:t>
            </a:r>
            <a:r>
              <a:rPr lang="en-US" dirty="0" smtClean="0">
                <a:latin typeface="Symbol" panose="05050102010706020507" pitchFamily="18" charset="2"/>
              </a:rPr>
              <a:t>g</a:t>
            </a:r>
            <a:r>
              <a:rPr lang="en-US" dirty="0" smtClean="0"/>
              <a:t>), NEDA (n) and DIAMANT (</a:t>
            </a:r>
            <a:r>
              <a:rPr lang="en-US" dirty="0" err="1" smtClean="0"/>
              <a:t>p,</a:t>
            </a:r>
            <a:r>
              <a:rPr lang="en-US" dirty="0" err="1" smtClean="0">
                <a:latin typeface="Symbol" panose="05050102010706020507" pitchFamily="18" charset="2"/>
              </a:rPr>
              <a:t>a</a:t>
            </a:r>
            <a:r>
              <a:rPr lang="en-US" dirty="0" smtClean="0"/>
              <a:t>)</a:t>
            </a:r>
          </a:p>
          <a:p>
            <a:endParaRPr lang="en-US" dirty="0" smtClean="0"/>
          </a:p>
          <a:p>
            <a:pPr>
              <a:buFont typeface="Arial" charset="0"/>
              <a:buChar char="•"/>
            </a:pPr>
            <a:r>
              <a:rPr lang="en-US" dirty="0"/>
              <a:t> </a:t>
            </a:r>
            <a:r>
              <a:rPr lang="en-US" dirty="0" smtClean="0"/>
              <a:t>The next campaign starting in April 2019 will use the MUGAST-AGATA-VAMOS setup with the ISOL SPIRAL1 beams</a:t>
            </a:r>
          </a:p>
          <a:p>
            <a:endParaRPr lang="en-US" dirty="0" smtClean="0"/>
          </a:p>
          <a:p>
            <a:pPr>
              <a:buFont typeface="Arial" charset="0"/>
              <a:buChar char="•"/>
            </a:pPr>
            <a:r>
              <a:rPr lang="en-US" dirty="0" smtClean="0"/>
              <a:t> Many results are coming all along the nuclear chart for many different physics topics</a:t>
            </a:r>
          </a:p>
          <a:p>
            <a:pPr>
              <a:buFont typeface="Arial" charset="0"/>
              <a:buChar char="•"/>
            </a:pPr>
            <a:endParaRPr lang="en-US" dirty="0" smtClean="0"/>
          </a:p>
          <a:p>
            <a:pPr>
              <a:buFont typeface="Arial" charset="0"/>
              <a:buChar char="•"/>
            </a:pPr>
            <a:r>
              <a:rPr lang="en-US" dirty="0" smtClean="0"/>
              <a:t> AGATA 1</a:t>
            </a:r>
            <a:r>
              <a:rPr lang="en-US" dirty="0" smtClean="0">
                <a:latin typeface="Symbol" pitchFamily="18" charset="2"/>
              </a:rPr>
              <a:t>p </a:t>
            </a:r>
            <a:r>
              <a:rPr lang="en-US" dirty="0" smtClean="0"/>
              <a:t>at GANIL is very competitive for lifetime measurement from fs to ns in transfer, fission and fusion induced reaction</a:t>
            </a:r>
          </a:p>
          <a:p>
            <a:r>
              <a:rPr lang="en-US" dirty="0" smtClean="0"/>
              <a:t> </a:t>
            </a:r>
          </a:p>
        </p:txBody>
      </p:sp>
      <p:pic>
        <p:nvPicPr>
          <p:cNvPr id="6" name="Picture 6" descr="logoAgat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20" t="10983" r="11336" b="11676"/>
          <a:stretch>
            <a:fillRect/>
          </a:stretch>
        </p:blipFill>
        <p:spPr bwMode="auto">
          <a:xfrm>
            <a:off x="5796136" y="0"/>
            <a:ext cx="720079" cy="953492"/>
          </a:xfrm>
          <a:prstGeom prst="rect">
            <a:avLst/>
          </a:prstGeom>
          <a:noFill/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35223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-2052736" y="-99392"/>
            <a:ext cx="8229600" cy="1143000"/>
          </a:xfrm>
        </p:spPr>
        <p:txBody>
          <a:bodyPr/>
          <a:lstStyle/>
          <a:p>
            <a:r>
              <a:rPr lang="en-GB" sz="4000" dirty="0">
                <a:latin typeface="+mn-lt"/>
              </a:rPr>
              <a:t>The </a:t>
            </a:r>
            <a:r>
              <a:rPr lang="en-GB" sz="4000" dirty="0" err="1">
                <a:latin typeface="+mn-lt"/>
              </a:rPr>
              <a:t>AGATA</a:t>
            </a:r>
            <a:r>
              <a:rPr lang="en-GB" sz="4000" dirty="0">
                <a:latin typeface="+mn-lt"/>
              </a:rPr>
              <a:t> </a:t>
            </a:r>
            <a:r>
              <a:rPr lang="en-GB" sz="4000" dirty="0" smtClean="0">
                <a:latin typeface="+mn-lt"/>
              </a:rPr>
              <a:t>project</a:t>
            </a:r>
            <a:endParaRPr lang="en-GB" sz="4000" dirty="0">
              <a:latin typeface="+mn-lt"/>
            </a:endParaRP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>
          <a:xfrm>
            <a:off x="2268260" y="1211426"/>
            <a:ext cx="3672408" cy="1872601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</a:extLst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fontAlgn="auto">
              <a:spcBef>
                <a:spcPts val="0"/>
              </a:spcBef>
              <a:spcAft>
                <a:spcPts val="0"/>
              </a:spcAft>
              <a:tabLst>
                <a:tab pos="358775" algn="l"/>
                <a:tab pos="2801938" algn="l"/>
              </a:tabLst>
            </a:pPr>
            <a:r>
              <a:rPr lang="en-US" alt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180 (60 triple-clusters)  36-fold     	segmented crystals </a:t>
            </a:r>
            <a:endParaRPr lang="en-US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fontAlgn="auto">
              <a:spcBef>
                <a:spcPts val="0"/>
              </a:spcBef>
              <a:spcAft>
                <a:spcPts val="0"/>
              </a:spcAft>
              <a:tabLst>
                <a:tab pos="1260475" algn="l"/>
                <a:tab pos="2801938" algn="l"/>
              </a:tabLst>
            </a:pPr>
            <a:r>
              <a:rPr lang="en-GB" sz="1400" dirty="0" smtClean="0">
                <a:latin typeface="Arial" pitchFamily="34" charset="0"/>
                <a:cs typeface="Arial" pitchFamily="34" charset="0"/>
              </a:rPr>
              <a:t>Amount </a:t>
            </a:r>
            <a:r>
              <a:rPr lang="en-GB" sz="1400" dirty="0">
                <a:latin typeface="Arial" pitchFamily="34" charset="0"/>
                <a:cs typeface="Arial" pitchFamily="34" charset="0"/>
              </a:rPr>
              <a:t>of </a:t>
            </a:r>
            <a:r>
              <a:rPr lang="en-GB" sz="1400" dirty="0" smtClean="0">
                <a:latin typeface="Arial" pitchFamily="34" charset="0"/>
                <a:cs typeface="Arial" pitchFamily="34" charset="0"/>
              </a:rPr>
              <a:t>germanium: </a:t>
            </a:r>
            <a:r>
              <a:rPr lang="en-GB" sz="1400" dirty="0">
                <a:latin typeface="Arial" pitchFamily="34" charset="0"/>
                <a:cs typeface="Arial" pitchFamily="34" charset="0"/>
              </a:rPr>
              <a:t>362 kg</a:t>
            </a:r>
          </a:p>
          <a:p>
            <a:pPr marL="0" defTabSz="304800" eaLnBrk="0" hangingPunct="0">
              <a:spcBef>
                <a:spcPts val="0"/>
              </a:spcBef>
              <a:spcAft>
                <a:spcPts val="0"/>
              </a:spcAft>
            </a:pPr>
            <a:r>
              <a:rPr lang="en-GB" sz="1400" dirty="0">
                <a:latin typeface="Arial" pitchFamily="34" charset="0"/>
                <a:cs typeface="Arial" pitchFamily="34" charset="0"/>
              </a:rPr>
              <a:t>Solid angle </a:t>
            </a:r>
            <a:r>
              <a:rPr lang="en-GB" sz="1400" dirty="0" smtClean="0">
                <a:latin typeface="Arial" pitchFamily="34" charset="0"/>
                <a:cs typeface="Arial" pitchFamily="34" charset="0"/>
              </a:rPr>
              <a:t>coverage: 82 %</a:t>
            </a:r>
            <a:endParaRPr lang="en-GB" sz="1400" dirty="0">
              <a:latin typeface="Arial" pitchFamily="34" charset="0"/>
              <a:cs typeface="Arial" pitchFamily="34" charset="0"/>
            </a:endParaRPr>
          </a:p>
          <a:p>
            <a:pPr marL="0" defTabSz="304800" eaLnBrk="0" hangingPunct="0">
              <a:spcBef>
                <a:spcPts val="0"/>
              </a:spcBef>
              <a:spcAft>
                <a:spcPts val="0"/>
              </a:spcAft>
            </a:pPr>
            <a:r>
              <a:rPr lang="en-GB" sz="1400" dirty="0">
                <a:latin typeface="Arial" pitchFamily="34" charset="0"/>
                <a:cs typeface="Arial" pitchFamily="34" charset="0"/>
              </a:rPr>
              <a:t>Singles </a:t>
            </a:r>
            <a:r>
              <a:rPr lang="en-GB" sz="1400" dirty="0" smtClean="0">
                <a:latin typeface="Arial" pitchFamily="34" charset="0"/>
                <a:cs typeface="Arial" pitchFamily="34" charset="0"/>
              </a:rPr>
              <a:t>rate </a:t>
            </a:r>
            <a:r>
              <a:rPr lang="en-GB" sz="1400" dirty="0">
                <a:latin typeface="Arial" pitchFamily="34" charset="0"/>
                <a:cs typeface="Arial" pitchFamily="34" charset="0"/>
              </a:rPr>
              <a:t>&gt;50 </a:t>
            </a:r>
            <a:r>
              <a:rPr lang="en-GB" sz="1400" dirty="0" smtClean="0">
                <a:latin typeface="Arial" pitchFamily="34" charset="0"/>
                <a:cs typeface="Arial" pitchFamily="34" charset="0"/>
              </a:rPr>
              <a:t>kHz</a:t>
            </a:r>
            <a:endParaRPr lang="en-US" altLang="en-US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fontAlgn="auto">
              <a:spcBef>
                <a:spcPts val="0"/>
              </a:spcBef>
              <a:spcAft>
                <a:spcPts val="0"/>
              </a:spcAft>
              <a:tabLst>
                <a:tab pos="1260475" algn="l"/>
                <a:tab pos="2801938" algn="l"/>
              </a:tabLst>
            </a:pPr>
            <a:r>
              <a:rPr lang="en-US" alt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Efficiency:   43% (M</a:t>
            </a:r>
            <a:r>
              <a:rPr lang="el-GR" altLang="en-US" sz="1400" baseline="-25000" dirty="0" smtClean="0">
                <a:latin typeface="Times New Roman"/>
                <a:cs typeface="Times New Roman"/>
              </a:rPr>
              <a:t>γ</a:t>
            </a:r>
            <a:r>
              <a:rPr lang="en-US" alt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=1) , 28% (M</a:t>
            </a:r>
            <a:r>
              <a:rPr lang="el-GR" altLang="en-US" sz="1400" baseline="-25000" dirty="0">
                <a:latin typeface="Times New Roman"/>
                <a:cs typeface="Times New Roman"/>
              </a:rPr>
              <a:t> γ </a:t>
            </a:r>
            <a:r>
              <a:rPr lang="en-US" alt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r>
              <a:rPr lang="en-US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30)</a:t>
            </a:r>
          </a:p>
          <a:p>
            <a:pPr marL="0" fontAlgn="auto">
              <a:spcBef>
                <a:spcPts val="0"/>
              </a:spcBef>
              <a:spcAft>
                <a:spcPts val="0"/>
              </a:spcAft>
              <a:tabLst>
                <a:tab pos="1260475" algn="l"/>
                <a:tab pos="2801938" algn="l"/>
              </a:tabLst>
            </a:pPr>
            <a:r>
              <a:rPr lang="en-US" alt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Peak/Total: 58% (M</a:t>
            </a:r>
            <a:r>
              <a:rPr lang="el-GR" altLang="en-US" sz="1400" baseline="-25000" dirty="0">
                <a:latin typeface="Times New Roman"/>
                <a:cs typeface="Times New Roman"/>
              </a:rPr>
              <a:t> γ </a:t>
            </a:r>
            <a:r>
              <a:rPr lang="en-US" alt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=1), 49% (M</a:t>
            </a:r>
            <a:r>
              <a:rPr lang="el-GR" altLang="en-US" sz="1400" baseline="-25000" dirty="0">
                <a:latin typeface="Times New Roman"/>
                <a:cs typeface="Times New Roman"/>
              </a:rPr>
              <a:t> γ </a:t>
            </a:r>
            <a:r>
              <a:rPr lang="en-US" alt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=30)</a:t>
            </a:r>
            <a:endParaRPr lang="en-US" alt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fontAlgn="auto">
              <a:spcBef>
                <a:spcPts val="0"/>
              </a:spcBef>
              <a:spcAft>
                <a:spcPts val="0"/>
              </a:spcAft>
              <a:tabLst>
                <a:tab pos="1260475" algn="l"/>
                <a:tab pos="2801938" algn="l"/>
              </a:tabLst>
            </a:pPr>
            <a:r>
              <a:rPr lang="en-US" alt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Angular Resolution: ~1º</a:t>
            </a:r>
          </a:p>
        </p:txBody>
      </p:sp>
      <p:sp>
        <p:nvSpPr>
          <p:cNvPr id="5" name="Text Box 24"/>
          <p:cNvSpPr txBox="1">
            <a:spLocks noChangeArrowheads="1"/>
          </p:cNvSpPr>
          <p:nvPr/>
        </p:nvSpPr>
        <p:spPr bwMode="auto">
          <a:xfrm>
            <a:off x="323528" y="3717032"/>
            <a:ext cx="2460790" cy="1815882"/>
          </a:xfrm>
          <a:prstGeom prst="rect">
            <a:avLst/>
          </a:prstGeom>
          <a:ln/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600" u="sng" dirty="0">
                <a:solidFill>
                  <a:schemeClr val="tx1"/>
                </a:solidFill>
              </a:rPr>
              <a:t>Combination of:</a:t>
            </a:r>
          </a:p>
          <a:p>
            <a:pPr>
              <a:spcBef>
                <a:spcPct val="50000"/>
              </a:spcBef>
              <a:buFont typeface="Wingdings" pitchFamily="2" charset="2"/>
              <a:buChar char="q"/>
            </a:pPr>
            <a:r>
              <a:rPr lang="en-US" altLang="en-US" sz="1600" dirty="0">
                <a:solidFill>
                  <a:schemeClr val="tx1"/>
                </a:solidFill>
              </a:rPr>
              <a:t> segmented detector</a:t>
            </a:r>
          </a:p>
          <a:p>
            <a:pPr>
              <a:spcBef>
                <a:spcPct val="50000"/>
              </a:spcBef>
              <a:buFont typeface="Wingdings" pitchFamily="2" charset="2"/>
              <a:buChar char="q"/>
            </a:pPr>
            <a:r>
              <a:rPr lang="en-US" altLang="en-US" sz="1600" dirty="0">
                <a:solidFill>
                  <a:schemeClr val="tx1"/>
                </a:solidFill>
              </a:rPr>
              <a:t> </a:t>
            </a:r>
            <a:r>
              <a:rPr lang="en-US" altLang="en-US" sz="1600" dirty="0" smtClean="0">
                <a:solidFill>
                  <a:schemeClr val="tx1"/>
                </a:solidFill>
              </a:rPr>
              <a:t>pulse-shape </a:t>
            </a:r>
            <a:r>
              <a:rPr lang="en-US" altLang="en-US" sz="1600" dirty="0">
                <a:solidFill>
                  <a:schemeClr val="tx1"/>
                </a:solidFill>
              </a:rPr>
              <a:t>analysis</a:t>
            </a:r>
          </a:p>
          <a:p>
            <a:pPr>
              <a:spcBef>
                <a:spcPct val="50000"/>
              </a:spcBef>
              <a:buFont typeface="Wingdings" pitchFamily="2" charset="2"/>
              <a:buChar char="q"/>
            </a:pPr>
            <a:r>
              <a:rPr lang="en-US" altLang="en-US" sz="1600" dirty="0">
                <a:solidFill>
                  <a:schemeClr val="tx1"/>
                </a:solidFill>
              </a:rPr>
              <a:t> tracking the </a:t>
            </a:r>
            <a:r>
              <a:rPr lang="en-US" altLang="en-US" sz="1600" dirty="0" smtClean="0">
                <a:solidFill>
                  <a:schemeClr val="tx1"/>
                </a:solidFill>
                <a:latin typeface="Symbol" pitchFamily="18" charset="2"/>
              </a:rPr>
              <a:t>g </a:t>
            </a:r>
            <a:r>
              <a:rPr lang="en-US" altLang="en-US" sz="1600" dirty="0" smtClean="0">
                <a:solidFill>
                  <a:schemeClr val="tx1"/>
                </a:solidFill>
              </a:rPr>
              <a:t>rays</a:t>
            </a:r>
            <a:endParaRPr lang="en-US" altLang="en-US" sz="1600" dirty="0">
              <a:solidFill>
                <a:schemeClr val="tx1"/>
              </a:solidFill>
            </a:endParaRPr>
          </a:p>
          <a:p>
            <a:pPr>
              <a:spcBef>
                <a:spcPct val="50000"/>
              </a:spcBef>
              <a:buFont typeface="Wingdings" pitchFamily="2" charset="2"/>
              <a:buChar char="q"/>
            </a:pPr>
            <a:r>
              <a:rPr lang="en-US" altLang="en-US" sz="1600" dirty="0" smtClean="0">
                <a:solidFill>
                  <a:schemeClr val="tx1"/>
                </a:solidFill>
              </a:rPr>
              <a:t> </a:t>
            </a:r>
            <a:r>
              <a:rPr lang="en-US" altLang="en-US" sz="1600" dirty="0">
                <a:solidFill>
                  <a:schemeClr val="tx1"/>
                </a:solidFill>
              </a:rPr>
              <a:t>digital </a:t>
            </a:r>
            <a:r>
              <a:rPr lang="en-US" altLang="en-US" sz="1600" dirty="0" smtClean="0">
                <a:solidFill>
                  <a:schemeClr val="tx1"/>
                </a:solidFill>
              </a:rPr>
              <a:t>electronics</a:t>
            </a:r>
            <a:endParaRPr lang="en-US" altLang="en-US" sz="1600" dirty="0">
              <a:solidFill>
                <a:schemeClr val="tx1"/>
              </a:solidFill>
            </a:endParaRPr>
          </a:p>
        </p:txBody>
      </p:sp>
      <p:grpSp>
        <p:nvGrpSpPr>
          <p:cNvPr id="7" name="Group 10"/>
          <p:cNvGrpSpPr/>
          <p:nvPr/>
        </p:nvGrpSpPr>
        <p:grpSpPr>
          <a:xfrm>
            <a:off x="395536" y="6021288"/>
            <a:ext cx="7661714" cy="432048"/>
            <a:chOff x="251520" y="960180"/>
            <a:chExt cx="8784976" cy="432048"/>
          </a:xfrm>
        </p:grpSpPr>
        <p:sp>
          <p:nvSpPr>
            <p:cNvPr id="8" name="Rectangle 39"/>
            <p:cNvSpPr/>
            <p:nvPr/>
          </p:nvSpPr>
          <p:spPr>
            <a:xfrm>
              <a:off x="251520" y="960180"/>
              <a:ext cx="8784976" cy="432048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pic>
          <p:nvPicPr>
            <p:cNvPr id="9" name="Picture 4" descr="Bulgaria_sh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140" y="1011546"/>
              <a:ext cx="533400" cy="334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5" descr="Denmark_sh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6290" y="1011546"/>
              <a:ext cx="533400" cy="334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6" descr="Finland_sh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88440" y="1011546"/>
              <a:ext cx="533400" cy="334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7" descr="France_sh"/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82178" y="1011546"/>
              <a:ext cx="533400" cy="334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8" descr="Germany_sh"/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74328" y="1011546"/>
              <a:ext cx="533400" cy="334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9" descr="Italy_sh"/>
            <p:cNvPicPr>
              <a:picLocks noChangeAspect="1" noChangeArrowheads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30053" y="1011546"/>
              <a:ext cx="533400" cy="334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0" descr="Poland_sh"/>
            <p:cNvPicPr>
              <a:picLocks noChangeAspect="1" noChangeArrowheads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23790" y="1011546"/>
              <a:ext cx="533400" cy="334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1" descr="Romania_sh"/>
            <p:cNvPicPr>
              <a:picLocks noChangeAspect="1" noChangeArrowheads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15940" y="1011546"/>
              <a:ext cx="533400" cy="334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12" descr="Sweden_sh"/>
            <p:cNvPicPr>
              <a:picLocks noChangeAspect="1" noChangeArrowheads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05130" y="1011546"/>
              <a:ext cx="533400" cy="334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13" descr="Union_Jack_sh"/>
            <p:cNvPicPr>
              <a:picLocks noChangeAspect="1" noChangeArrowheads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60855" y="1011546"/>
              <a:ext cx="533400" cy="334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17" descr="hu-t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68065" y="1011546"/>
              <a:ext cx="503238" cy="334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18" descr="tu-t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97280" y="1011546"/>
              <a:ext cx="503238" cy="334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5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82308" y="1020336"/>
              <a:ext cx="468252" cy="31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6" name="Picture 5" descr="JS-agata240805-b"/>
          <p:cNvPicPr>
            <a:picLocks noChangeAspect="1" noChangeArrowheads="1"/>
          </p:cNvPicPr>
          <p:nvPr/>
        </p:nvPicPr>
        <p:blipFill>
          <a:blip r:embed="rId16" cstate="print"/>
          <a:srcRect l="16162" t="4288" r="19193" b="4257"/>
          <a:stretch>
            <a:fillRect/>
          </a:stretch>
        </p:blipFill>
        <p:spPr bwMode="auto">
          <a:xfrm>
            <a:off x="251520" y="1052736"/>
            <a:ext cx="2016740" cy="20661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Rectangle 26"/>
          <p:cNvSpPr/>
          <p:nvPr/>
        </p:nvSpPr>
        <p:spPr>
          <a:xfrm>
            <a:off x="1331640" y="6597352"/>
            <a:ext cx="1224136" cy="1886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6" descr="logoAgata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20" t="10983" r="11336" b="11676"/>
          <a:stretch>
            <a:fillRect/>
          </a:stretch>
        </p:blipFill>
        <p:spPr bwMode="auto">
          <a:xfrm>
            <a:off x="5796136" y="0"/>
            <a:ext cx="720079" cy="953492"/>
          </a:xfrm>
          <a:prstGeom prst="rect">
            <a:avLst/>
          </a:prstGeom>
          <a:noFill/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Image 28" descr="_STR7931.jpg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6372200" y="1656184"/>
            <a:ext cx="2665708" cy="4005064"/>
          </a:xfrm>
          <a:prstGeom prst="rect">
            <a:avLst/>
          </a:prstGeom>
        </p:spPr>
      </p:pic>
      <p:sp>
        <p:nvSpPr>
          <p:cNvPr id="30" name="ZoneTexte 29"/>
          <p:cNvSpPr txBox="1"/>
          <p:nvPr/>
        </p:nvSpPr>
        <p:spPr>
          <a:xfrm>
            <a:off x="6948264" y="5610726"/>
            <a:ext cx="15788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i="1" dirty="0" smtClean="0"/>
              <a:t>AGATA@GANIL</a:t>
            </a:r>
            <a:endParaRPr lang="fr-FR" sz="1600" i="1" dirty="0"/>
          </a:p>
        </p:txBody>
      </p:sp>
      <p:sp>
        <p:nvSpPr>
          <p:cNvPr id="31" name="Rectangle 30"/>
          <p:cNvSpPr/>
          <p:nvPr/>
        </p:nvSpPr>
        <p:spPr>
          <a:xfrm>
            <a:off x="323528" y="5589240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sz="1400" dirty="0" smtClean="0"/>
              <a:t>S. </a:t>
            </a:r>
            <a:r>
              <a:rPr lang="fr-FR" sz="1400" dirty="0" err="1" smtClean="0"/>
              <a:t>Akkoyun</a:t>
            </a:r>
            <a:r>
              <a:rPr lang="fr-FR" sz="1400" dirty="0" smtClean="0"/>
              <a:t>, et al, NIMA 669, 26-58 (2012)</a:t>
            </a:r>
          </a:p>
        </p:txBody>
      </p:sp>
      <p:pic>
        <p:nvPicPr>
          <p:cNvPr id="23" name="Image 22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504994" y="3189771"/>
            <a:ext cx="1758337" cy="2487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111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Image 71" descr="VAMOS_NoGFP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672408" y="1381756"/>
            <a:ext cx="5652120" cy="2582350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1331640" y="6597352"/>
            <a:ext cx="1224136" cy="1886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390" y="1196752"/>
            <a:ext cx="2831224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" y="2852936"/>
            <a:ext cx="3081880" cy="158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3" name="Groupe 15"/>
          <p:cNvGrpSpPr/>
          <p:nvPr/>
        </p:nvGrpSpPr>
        <p:grpSpPr>
          <a:xfrm>
            <a:off x="-36512" y="836712"/>
            <a:ext cx="4680520" cy="5661248"/>
            <a:chOff x="36512" y="-6060892"/>
            <a:chExt cx="9248775" cy="11794148"/>
          </a:xfrm>
        </p:grpSpPr>
        <p:pic>
          <p:nvPicPr>
            <p:cNvPr id="24" name="Picture 5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6512" y="1589881"/>
              <a:ext cx="9248775" cy="41433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5" name="ZoneTexte 24"/>
            <p:cNvSpPr txBox="1"/>
            <p:nvPr/>
          </p:nvSpPr>
          <p:spPr>
            <a:xfrm>
              <a:off x="321090" y="-6060892"/>
              <a:ext cx="5691554" cy="7053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600" i="1" dirty="0" err="1" smtClean="0"/>
                <a:t>Courtesy</a:t>
              </a:r>
              <a:r>
                <a:rPr lang="fr-FR" sz="1600" i="1" dirty="0" smtClean="0"/>
                <a:t> J. </a:t>
              </a:r>
              <a:r>
                <a:rPr lang="fr-FR" sz="1600" i="1" dirty="0" err="1" smtClean="0"/>
                <a:t>Dudouet</a:t>
              </a:r>
              <a:endParaRPr lang="fr-FR" sz="1600" i="1" dirty="0"/>
            </a:p>
          </p:txBody>
        </p:sp>
      </p:grpSp>
      <p:sp>
        <p:nvSpPr>
          <p:cNvPr id="29" name="ZoneTexte 28"/>
          <p:cNvSpPr txBox="1"/>
          <p:nvPr/>
        </p:nvSpPr>
        <p:spPr>
          <a:xfrm>
            <a:off x="5004048" y="4797152"/>
            <a:ext cx="38519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fr-FR" sz="2000" dirty="0" err="1" smtClean="0"/>
              <a:t>Nucleons</a:t>
            </a:r>
            <a:r>
              <a:rPr lang="fr-FR" sz="2000" dirty="0" smtClean="0"/>
              <a:t> </a:t>
            </a:r>
            <a:r>
              <a:rPr lang="fr-FR" sz="2000" dirty="0" err="1" smtClean="0"/>
              <a:t>transfer</a:t>
            </a:r>
            <a:endParaRPr lang="fr-FR" sz="2000" dirty="0" smtClean="0"/>
          </a:p>
          <a:p>
            <a:pPr>
              <a:buFont typeface="Wingdings" pitchFamily="2" charset="2"/>
              <a:buChar char="ü"/>
            </a:pPr>
            <a:r>
              <a:rPr lang="fr-FR" sz="2000" dirty="0" smtClean="0"/>
              <a:t>Fusion-fission</a:t>
            </a:r>
          </a:p>
          <a:p>
            <a:pPr>
              <a:buFont typeface="Wingdings" pitchFamily="2" charset="2"/>
              <a:buChar char="ü"/>
            </a:pPr>
            <a:r>
              <a:rPr lang="fr-FR" sz="2000" dirty="0" smtClean="0"/>
              <a:t>Transfer-fission</a:t>
            </a:r>
          </a:p>
        </p:txBody>
      </p:sp>
      <p:sp>
        <p:nvSpPr>
          <p:cNvPr id="30" name="ZoneTexte 29"/>
          <p:cNvSpPr txBox="1"/>
          <p:nvPr/>
        </p:nvSpPr>
        <p:spPr>
          <a:xfrm>
            <a:off x="-108520" y="-99392"/>
            <a:ext cx="53875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The GANIL Campaign [2015-2020]</a:t>
            </a:r>
            <a:endParaRPr lang="en-US" sz="2800" dirty="0"/>
          </a:p>
        </p:txBody>
      </p:sp>
      <p:sp>
        <p:nvSpPr>
          <p:cNvPr id="32" name="ZoneTexte 31"/>
          <p:cNvSpPr txBox="1"/>
          <p:nvPr/>
        </p:nvSpPr>
        <p:spPr>
          <a:xfrm>
            <a:off x="2771800" y="1196752"/>
            <a:ext cx="64442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2017-2018 : 35 detectors on-line : core efficiency  measured at 3.4(1)% in nominal position at 1.408 MeV (GEANT4 = 3.6%)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9" name="Rectangle 1"/>
          <p:cNvSpPr>
            <a:spLocks noChangeArrowheads="1"/>
          </p:cNvSpPr>
          <p:nvPr/>
        </p:nvSpPr>
        <p:spPr bwMode="auto">
          <a:xfrm>
            <a:off x="4813212" y="3820479"/>
            <a:ext cx="4004494" cy="523220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853 UT have been already approved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628 UT have been performed over 22 experiments</a:t>
            </a:r>
            <a:endParaRPr kumimoji="0" lang="en-US" sz="24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034880" y="6236350"/>
            <a:ext cx="50760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/>
              <a:t>E. </a:t>
            </a:r>
            <a:r>
              <a:rPr lang="en-US" sz="1400" dirty="0" err="1" smtClean="0"/>
              <a:t>Clément</a:t>
            </a:r>
            <a:r>
              <a:rPr lang="en-US" sz="1400" dirty="0" smtClean="0"/>
              <a:t> et al., NIMA 855, 1-12 (2017)</a:t>
            </a:r>
          </a:p>
          <a:p>
            <a:r>
              <a:rPr lang="fr-FR" sz="1400" dirty="0" smtClean="0"/>
              <a:t>Y. H. Kim et al., </a:t>
            </a:r>
            <a:r>
              <a:rPr lang="fr-FR" sz="1400" dirty="0" err="1" smtClean="0"/>
              <a:t>Eur.Phys.</a:t>
            </a:r>
            <a:r>
              <a:rPr lang="fr-FR" sz="1400" dirty="0" smtClean="0"/>
              <a:t>J. A 53, 162 (2017)</a:t>
            </a:r>
            <a:endParaRPr lang="en-US" sz="1400" dirty="0" smtClean="0"/>
          </a:p>
        </p:txBody>
      </p:sp>
      <p:pic>
        <p:nvPicPr>
          <p:cNvPr id="21" name="Picture 6" descr="logoAgata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20" t="10983" r="11336" b="11676"/>
          <a:stretch>
            <a:fillRect/>
          </a:stretch>
        </p:blipFill>
        <p:spPr bwMode="auto">
          <a:xfrm>
            <a:off x="5796136" y="0"/>
            <a:ext cx="720079" cy="953492"/>
          </a:xfrm>
          <a:prstGeom prst="rect">
            <a:avLst/>
          </a:prstGeom>
          <a:noFill/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25350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57" r="23787" b="19141"/>
          <a:stretch/>
        </p:blipFill>
        <p:spPr bwMode="auto">
          <a:xfrm rot="5400000">
            <a:off x="143004" y="2745428"/>
            <a:ext cx="1872208" cy="1799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2339752" y="3501008"/>
            <a:ext cx="2520280" cy="369332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 smtClean="0"/>
              <a:t>Lifetime measurements</a:t>
            </a:r>
            <a:endParaRPr lang="en-GB" dirty="0"/>
          </a:p>
        </p:txBody>
      </p:sp>
      <p:pic>
        <p:nvPicPr>
          <p:cNvPr id="72" name="Image 71" descr="VAMOS_NoGFP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672408" y="1381756"/>
            <a:ext cx="5652120" cy="2582350"/>
          </a:xfrm>
          <a:prstGeom prst="rect">
            <a:avLst/>
          </a:prstGeom>
        </p:spPr>
      </p:pic>
      <p:pic>
        <p:nvPicPr>
          <p:cNvPr id="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458" y="1124744"/>
            <a:ext cx="1777102" cy="1512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1331640" y="6597352"/>
            <a:ext cx="1224136" cy="1886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2" descr="http://irfu.cea.fr/Images/astImg/4023_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53358" y="3861048"/>
            <a:ext cx="3490642" cy="2328112"/>
          </a:xfrm>
          <a:prstGeom prst="rect">
            <a:avLst/>
          </a:prstGeom>
          <a:noFill/>
        </p:spPr>
      </p:pic>
      <p:sp>
        <p:nvSpPr>
          <p:cNvPr id="20" name="Rectangle 19"/>
          <p:cNvSpPr/>
          <p:nvPr/>
        </p:nvSpPr>
        <p:spPr>
          <a:xfrm>
            <a:off x="6083152" y="6211669"/>
            <a:ext cx="30608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FATIMA-PARIS</a:t>
            </a:r>
            <a:r>
              <a:rPr lang="en-US" dirty="0" smtClean="0"/>
              <a:t> detectors coupled to AGATA</a:t>
            </a:r>
          </a:p>
        </p:txBody>
      </p:sp>
      <p:sp>
        <p:nvSpPr>
          <p:cNvPr id="11" name="Flèche vers le bas 10"/>
          <p:cNvSpPr/>
          <p:nvPr/>
        </p:nvSpPr>
        <p:spPr>
          <a:xfrm>
            <a:off x="3131840" y="4005064"/>
            <a:ext cx="432048" cy="50405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ZoneTexte 11"/>
          <p:cNvSpPr txBox="1"/>
          <p:nvPr/>
        </p:nvSpPr>
        <p:spPr>
          <a:xfrm>
            <a:off x="1979712" y="4577360"/>
            <a:ext cx="30963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2015-2017: 93% of performed experiments are lifetime measurements from fs to </a:t>
            </a:r>
            <a:r>
              <a:rPr lang="en-US" dirty="0" err="1" smtClean="0">
                <a:latin typeface="Symbol" pitchFamily="18" charset="2"/>
              </a:rPr>
              <a:t>m</a:t>
            </a:r>
            <a:r>
              <a:rPr lang="en-US" dirty="0" err="1" smtClean="0"/>
              <a:t>s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22864" y="4725144"/>
            <a:ext cx="1475656" cy="1595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ctangle 13"/>
          <p:cNvSpPr/>
          <p:nvPr/>
        </p:nvSpPr>
        <p:spPr>
          <a:xfrm>
            <a:off x="1835696" y="5949280"/>
            <a:ext cx="50760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/>
              <a:t>E. </a:t>
            </a:r>
            <a:r>
              <a:rPr lang="en-US" sz="1400" dirty="0" err="1" smtClean="0"/>
              <a:t>Clément</a:t>
            </a:r>
            <a:r>
              <a:rPr lang="en-US" sz="1400" dirty="0" smtClean="0"/>
              <a:t> et al., NIMA 855, 1-12 (2017)</a:t>
            </a:r>
          </a:p>
          <a:p>
            <a:r>
              <a:rPr lang="fr-FR" sz="1400" dirty="0" smtClean="0"/>
              <a:t>Y. H. Kim et al., </a:t>
            </a:r>
            <a:r>
              <a:rPr lang="fr-FR" sz="1400" dirty="0" err="1" smtClean="0"/>
              <a:t>Eur.Phys.</a:t>
            </a:r>
            <a:r>
              <a:rPr lang="fr-FR" sz="1400" dirty="0" smtClean="0"/>
              <a:t>J. A 53, 162 (2017)</a:t>
            </a:r>
            <a:endParaRPr lang="en-US" sz="1400" dirty="0" smtClean="0"/>
          </a:p>
        </p:txBody>
      </p:sp>
      <p:sp>
        <p:nvSpPr>
          <p:cNvPr id="16" name="ZoneTexte 15"/>
          <p:cNvSpPr txBox="1"/>
          <p:nvPr/>
        </p:nvSpPr>
        <p:spPr>
          <a:xfrm>
            <a:off x="-108520" y="-99392"/>
            <a:ext cx="53875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The GANIL Campaign [2015-2020]</a:t>
            </a:r>
            <a:endParaRPr lang="en-US" sz="2800" dirty="0"/>
          </a:p>
        </p:txBody>
      </p:sp>
      <p:sp>
        <p:nvSpPr>
          <p:cNvPr id="17" name="ZoneTexte 16"/>
          <p:cNvSpPr txBox="1"/>
          <p:nvPr/>
        </p:nvSpPr>
        <p:spPr>
          <a:xfrm>
            <a:off x="2771800" y="1196752"/>
            <a:ext cx="64442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2017-2018 : 35 detectors on-line : core efficiency  measured at 3.4(1)% in nominal position at 1.408 MeV (GEANT4 = 3.6%)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23" name="Picture 6" descr="logoAgata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20" t="10983" r="11336" b="11676"/>
          <a:stretch>
            <a:fillRect/>
          </a:stretch>
        </p:blipFill>
        <p:spPr bwMode="auto">
          <a:xfrm>
            <a:off x="5796136" y="0"/>
            <a:ext cx="720079" cy="953492"/>
          </a:xfrm>
          <a:prstGeom prst="rect">
            <a:avLst/>
          </a:prstGeom>
          <a:noFill/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94702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35619"/>
            <a:ext cx="3095800" cy="1983325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2326932" y="3680037"/>
            <a:ext cx="6991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err="1" smtClean="0"/>
              <a:t>Energy</a:t>
            </a:r>
            <a:endParaRPr lang="fr-FR" sz="1400" dirty="0"/>
          </a:p>
        </p:txBody>
      </p:sp>
      <p:sp>
        <p:nvSpPr>
          <p:cNvPr id="6" name="ZoneTexte 5"/>
          <p:cNvSpPr txBox="1"/>
          <p:nvPr/>
        </p:nvSpPr>
        <p:spPr>
          <a:xfrm>
            <a:off x="136578" y="2200163"/>
            <a:ext cx="5132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/>
              <a:t>PSA</a:t>
            </a:r>
            <a:endParaRPr lang="fr-FR" sz="1400" dirty="0"/>
          </a:p>
        </p:txBody>
      </p:sp>
      <p:sp>
        <p:nvSpPr>
          <p:cNvPr id="7" name="ZoneTexte 6"/>
          <p:cNvSpPr txBox="1"/>
          <p:nvPr/>
        </p:nvSpPr>
        <p:spPr>
          <a:xfrm>
            <a:off x="2345513" y="2757949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p</a:t>
            </a:r>
            <a:endParaRPr lang="fr-FR" dirty="0"/>
          </a:p>
        </p:txBody>
      </p:sp>
      <p:sp>
        <p:nvSpPr>
          <p:cNvPr id="8" name="ZoneTexte 7"/>
          <p:cNvSpPr txBox="1"/>
          <p:nvPr/>
        </p:nvSpPr>
        <p:spPr>
          <a:xfrm>
            <a:off x="2368966" y="3253780"/>
            <a:ext cx="330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latin typeface="Symbol" panose="05050102010706020507" pitchFamily="18" charset="2"/>
              </a:rPr>
              <a:t>a</a:t>
            </a:r>
            <a:endParaRPr lang="fr-FR" dirty="0">
              <a:latin typeface="Symbol" panose="05050102010706020507" pitchFamily="18" charset="2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331640" y="6597352"/>
            <a:ext cx="1224136" cy="1886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ZoneTexte 1"/>
          <p:cNvSpPr txBox="1"/>
          <p:nvPr/>
        </p:nvSpPr>
        <p:spPr>
          <a:xfrm>
            <a:off x="-36512" y="915668"/>
            <a:ext cx="329851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/>
              <a:t>DIAMANT and NEDA in full digital system </a:t>
            </a:r>
            <a:r>
              <a:rPr lang="fr-FR" sz="1600" dirty="0" err="1" smtClean="0"/>
              <a:t>making</a:t>
            </a:r>
            <a:r>
              <a:rPr lang="fr-FR" sz="1600" dirty="0" smtClean="0"/>
              <a:t> use of the NUMEXO2 </a:t>
            </a:r>
            <a:r>
              <a:rPr lang="fr-FR" sz="1600" dirty="0" err="1" smtClean="0"/>
              <a:t>boards</a:t>
            </a:r>
            <a:r>
              <a:rPr lang="fr-FR" sz="1600" dirty="0" smtClean="0"/>
              <a:t> and </a:t>
            </a:r>
            <a:r>
              <a:rPr lang="fr-FR" sz="1600" dirty="0" err="1" smtClean="0"/>
              <a:t>coupled</a:t>
            </a:r>
            <a:r>
              <a:rPr lang="fr-FR" sz="1600" dirty="0" smtClean="0"/>
              <a:t> to AGATA </a:t>
            </a:r>
            <a:r>
              <a:rPr lang="fr-FR" sz="1600" dirty="0" err="1" smtClean="0"/>
              <a:t>with</a:t>
            </a:r>
            <a:r>
              <a:rPr lang="fr-FR" sz="1600" dirty="0" smtClean="0"/>
              <a:t> the AGATA GTS system</a:t>
            </a: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6512" y="4612145"/>
            <a:ext cx="2788428" cy="1582290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36040" y="4326137"/>
            <a:ext cx="11834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/>
              <a:t>Time of flight</a:t>
            </a:r>
            <a:endParaRPr lang="fr-FR" sz="1400" dirty="0"/>
          </a:p>
        </p:txBody>
      </p:sp>
      <p:sp>
        <p:nvSpPr>
          <p:cNvPr id="12" name="ZoneTexte 11"/>
          <p:cNvSpPr txBox="1"/>
          <p:nvPr/>
        </p:nvSpPr>
        <p:spPr>
          <a:xfrm>
            <a:off x="729190" y="6239952"/>
            <a:ext cx="18050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/>
              <a:t>PSA – Neural network</a:t>
            </a:r>
            <a:endParaRPr lang="fr-FR" sz="1400" dirty="0"/>
          </a:p>
        </p:txBody>
      </p:sp>
      <p:sp>
        <p:nvSpPr>
          <p:cNvPr id="13" name="ZoneTexte 12"/>
          <p:cNvSpPr txBox="1"/>
          <p:nvPr/>
        </p:nvSpPr>
        <p:spPr>
          <a:xfrm>
            <a:off x="913990" y="5241382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n</a:t>
            </a:r>
            <a:endParaRPr lang="fr-FR" dirty="0"/>
          </a:p>
        </p:txBody>
      </p:sp>
      <p:sp>
        <p:nvSpPr>
          <p:cNvPr id="14" name="ZoneTexte 13"/>
          <p:cNvSpPr txBox="1"/>
          <p:nvPr/>
        </p:nvSpPr>
        <p:spPr>
          <a:xfrm>
            <a:off x="300476" y="5033958"/>
            <a:ext cx="2792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latin typeface="Symbol" panose="05050102010706020507" pitchFamily="18" charset="2"/>
              </a:rPr>
              <a:t>g</a:t>
            </a:r>
            <a:endParaRPr lang="fr-FR" dirty="0">
              <a:latin typeface="Symbol" panose="05050102010706020507" pitchFamily="18" charset="2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387718" y="5543163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dirty="0"/>
              <a:t>54 self produced NEDA detectors at forward angles and 14 NWALL detectors </a:t>
            </a:r>
            <a:r>
              <a:rPr lang="en-US" sz="1600" dirty="0" smtClean="0"/>
              <a:t> + plunger</a:t>
            </a:r>
            <a:endParaRPr lang="fr-FR" sz="1600" dirty="0"/>
          </a:p>
        </p:txBody>
      </p:sp>
      <p:sp>
        <p:nvSpPr>
          <p:cNvPr id="17" name="ZoneTexte 16"/>
          <p:cNvSpPr txBox="1"/>
          <p:nvPr/>
        </p:nvSpPr>
        <p:spPr>
          <a:xfrm>
            <a:off x="4355976" y="6054387"/>
            <a:ext cx="38304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smtClean="0"/>
              <a:t>~9%  </a:t>
            </a:r>
            <a:r>
              <a:rPr lang="fr-FR" sz="1600" dirty="0" smtClean="0">
                <a:latin typeface="Symbol" panose="05050102010706020507" pitchFamily="18" charset="2"/>
              </a:rPr>
              <a:t>g</a:t>
            </a:r>
            <a:r>
              <a:rPr lang="fr-FR" sz="1600" dirty="0" smtClean="0"/>
              <a:t>-</a:t>
            </a:r>
            <a:r>
              <a:rPr lang="fr-FR" sz="1600" dirty="0" err="1" smtClean="0"/>
              <a:t>efficiency</a:t>
            </a:r>
            <a:r>
              <a:rPr lang="fr-FR" sz="1600" dirty="0" smtClean="0"/>
              <a:t> at 1.4 MeV </a:t>
            </a:r>
            <a:r>
              <a:rPr lang="fr-FR" sz="1600" dirty="0" err="1" smtClean="0"/>
              <a:t>after</a:t>
            </a:r>
            <a:r>
              <a:rPr lang="fr-FR" sz="1600" dirty="0" smtClean="0"/>
              <a:t> </a:t>
            </a:r>
            <a:r>
              <a:rPr lang="fr-FR" sz="1600" dirty="0" err="1" smtClean="0"/>
              <a:t>tracking</a:t>
            </a:r>
            <a:r>
              <a:rPr lang="fr-FR" sz="1600" dirty="0" smtClean="0"/>
              <a:t> </a:t>
            </a:r>
          </a:p>
          <a:p>
            <a:r>
              <a:rPr lang="fr-FR" sz="1600" dirty="0" smtClean="0"/>
              <a:t>&gt;20% </a:t>
            </a:r>
            <a:r>
              <a:rPr lang="fr-FR" sz="1600" dirty="0" err="1" smtClean="0"/>
              <a:t>efficiency</a:t>
            </a:r>
            <a:r>
              <a:rPr lang="fr-FR" sz="1600" dirty="0" smtClean="0"/>
              <a:t> for 1 neutron</a:t>
            </a:r>
          </a:p>
          <a:p>
            <a:r>
              <a:rPr lang="fr-FR" sz="1600" dirty="0" smtClean="0"/>
              <a:t>&gt;35% </a:t>
            </a:r>
            <a:r>
              <a:rPr lang="fr-FR" sz="1600" dirty="0" err="1" smtClean="0"/>
              <a:t>efficiency</a:t>
            </a:r>
            <a:r>
              <a:rPr lang="fr-FR" sz="1600" dirty="0" smtClean="0"/>
              <a:t> for 1 proton</a:t>
            </a:r>
            <a:endParaRPr lang="fr-FR" sz="1600" dirty="0"/>
          </a:p>
        </p:txBody>
      </p:sp>
      <p:sp>
        <p:nvSpPr>
          <p:cNvPr id="19" name="ZoneTexte 18"/>
          <p:cNvSpPr txBox="1"/>
          <p:nvPr/>
        </p:nvSpPr>
        <p:spPr>
          <a:xfrm>
            <a:off x="-33521" y="307657"/>
            <a:ext cx="23855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smtClean="0"/>
              <a:t>2018 run </a:t>
            </a:r>
            <a:r>
              <a:rPr lang="en-US" sz="1400" i="1" dirty="0" smtClean="0"/>
              <a:t>NEDA campaign</a:t>
            </a:r>
            <a:endParaRPr lang="en-US" sz="2000" i="1" dirty="0" smtClean="0"/>
          </a:p>
        </p:txBody>
      </p:sp>
      <p:pic>
        <p:nvPicPr>
          <p:cNvPr id="20" name="Image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2465" y="2598811"/>
            <a:ext cx="4512023" cy="3008015"/>
          </a:xfrm>
          <a:prstGeom prst="rect">
            <a:avLst/>
          </a:prstGeom>
        </p:spPr>
      </p:pic>
      <p:sp>
        <p:nvSpPr>
          <p:cNvPr id="21" name="ZoneTexte 20"/>
          <p:cNvSpPr txBox="1"/>
          <p:nvPr/>
        </p:nvSpPr>
        <p:spPr>
          <a:xfrm>
            <a:off x="-108520" y="-99392"/>
            <a:ext cx="53875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The GANIL Campaign [2015-2020]</a:t>
            </a:r>
            <a:endParaRPr lang="en-US" sz="2800" dirty="0"/>
          </a:p>
        </p:txBody>
      </p:sp>
      <p:sp>
        <p:nvSpPr>
          <p:cNvPr id="23" name="Rectangle 22"/>
          <p:cNvSpPr/>
          <p:nvPr/>
        </p:nvSpPr>
        <p:spPr>
          <a:xfrm>
            <a:off x="5868144" y="2077699"/>
            <a:ext cx="278383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200" dirty="0">
                <a:solidFill>
                  <a:prstClr val="black"/>
                </a:solidFill>
              </a:rPr>
              <a:t>E. Clément et al., NIMA 855, 1-12 (</a:t>
            </a:r>
            <a:r>
              <a:rPr lang="en-US" sz="1200" dirty="0" smtClean="0">
                <a:solidFill>
                  <a:prstClr val="black"/>
                </a:solidFill>
              </a:rPr>
              <a:t>2017)</a:t>
            </a:r>
          </a:p>
          <a:p>
            <a:pPr lvl="0"/>
            <a:r>
              <a:rPr lang="en-US" sz="1200" dirty="0" smtClean="0">
                <a:solidFill>
                  <a:prstClr val="black"/>
                </a:solidFill>
              </a:rPr>
              <a:t>J. J. </a:t>
            </a:r>
            <a:r>
              <a:rPr lang="en-US" sz="1200" dirty="0" err="1" smtClean="0">
                <a:solidFill>
                  <a:prstClr val="black"/>
                </a:solidFill>
              </a:rPr>
              <a:t>Valiente-Dobon</a:t>
            </a:r>
            <a:r>
              <a:rPr lang="en-US" sz="1200" dirty="0" smtClean="0">
                <a:solidFill>
                  <a:prstClr val="black"/>
                </a:solidFill>
              </a:rPr>
              <a:t> et al, to be submitted</a:t>
            </a:r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24" name="Flèche droite 23"/>
          <p:cNvSpPr/>
          <p:nvPr/>
        </p:nvSpPr>
        <p:spPr>
          <a:xfrm>
            <a:off x="3352896" y="1311820"/>
            <a:ext cx="648072" cy="45758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ZoneTexte 24"/>
          <p:cNvSpPr txBox="1"/>
          <p:nvPr/>
        </p:nvSpPr>
        <p:spPr>
          <a:xfrm>
            <a:off x="4139952" y="1125115"/>
            <a:ext cx="48965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/>
              <a:t>×</a:t>
            </a:r>
            <a:r>
              <a:rPr lang="fr-FR" sz="1600" dirty="0" smtClean="0"/>
              <a:t>20 </a:t>
            </a:r>
            <a:r>
              <a:rPr lang="fr-FR" sz="1600" dirty="0" err="1" smtClean="0"/>
              <a:t>increase</a:t>
            </a:r>
            <a:r>
              <a:rPr lang="fr-FR" sz="1600" dirty="0" smtClean="0"/>
              <a:t> in (n</a:t>
            </a:r>
            <a:r>
              <a:rPr lang="fr-FR" sz="1600" dirty="0" smtClean="0">
                <a:latin typeface="Symbol" panose="05050102010706020507" pitchFamily="18" charset="2"/>
              </a:rPr>
              <a:t>g</a:t>
            </a:r>
            <a:r>
              <a:rPr lang="fr-FR" sz="1600" dirty="0" smtClean="0"/>
              <a:t>²) </a:t>
            </a:r>
            <a:r>
              <a:rPr lang="fr-FR" sz="1600" dirty="0" err="1" smtClean="0"/>
              <a:t>event</a:t>
            </a:r>
            <a:r>
              <a:rPr lang="fr-FR" sz="1600" dirty="0" smtClean="0"/>
              <a:t> rate </a:t>
            </a:r>
            <a:r>
              <a:rPr lang="fr-FR" sz="1600" dirty="0" err="1" smtClean="0"/>
              <a:t>readout</a:t>
            </a:r>
            <a:r>
              <a:rPr lang="fr-FR" sz="1600" dirty="0" smtClean="0"/>
              <a:t> </a:t>
            </a:r>
            <a:r>
              <a:rPr lang="fr-FR" sz="1600" dirty="0" err="1" smtClean="0"/>
              <a:t>compared</a:t>
            </a:r>
            <a:r>
              <a:rPr lang="fr-FR" sz="1600" dirty="0" smtClean="0"/>
              <a:t> to the NWALL-DIAMANT-EXOGAM system in VME-VXI.</a:t>
            </a:r>
          </a:p>
        </p:txBody>
      </p:sp>
      <p:pic>
        <p:nvPicPr>
          <p:cNvPr id="26" name="Picture 6" descr="logoAgat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20" t="10983" r="11336" b="11676"/>
          <a:stretch>
            <a:fillRect/>
          </a:stretch>
        </p:blipFill>
        <p:spPr bwMode="auto">
          <a:xfrm>
            <a:off x="5796136" y="0"/>
            <a:ext cx="720079" cy="953492"/>
          </a:xfrm>
          <a:prstGeom prst="rect">
            <a:avLst/>
          </a:prstGeom>
          <a:noFill/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Rectangle 27"/>
          <p:cNvSpPr/>
          <p:nvPr/>
        </p:nvSpPr>
        <p:spPr>
          <a:xfrm>
            <a:off x="5868144" y="1854386"/>
            <a:ext cx="336829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200" dirty="0" smtClean="0"/>
              <a:t>T. </a:t>
            </a:r>
            <a:r>
              <a:rPr lang="fr-FR" sz="1200" dirty="0" err="1" smtClean="0"/>
              <a:t>Huyuk</a:t>
            </a:r>
            <a:r>
              <a:rPr lang="fr-FR" sz="1200" dirty="0" smtClean="0"/>
              <a:t> et al, </a:t>
            </a:r>
            <a:r>
              <a:rPr lang="fr-FR" sz="1200" dirty="0" err="1">
                <a:solidFill>
                  <a:srgbClr val="131413"/>
                </a:solidFill>
              </a:rPr>
              <a:t>Eur</a:t>
            </a:r>
            <a:r>
              <a:rPr lang="fr-FR" sz="1200" dirty="0">
                <a:solidFill>
                  <a:srgbClr val="131413"/>
                </a:solidFill>
              </a:rPr>
              <a:t>. Phys. J. A (2016) </a:t>
            </a:r>
            <a:r>
              <a:rPr lang="fr-FR" sz="1200" b="1" dirty="0">
                <a:solidFill>
                  <a:srgbClr val="131413"/>
                </a:solidFill>
              </a:rPr>
              <a:t>52</a:t>
            </a:r>
            <a:r>
              <a:rPr lang="fr-FR" sz="1200" dirty="0">
                <a:solidFill>
                  <a:srgbClr val="131413"/>
                </a:solidFill>
              </a:rPr>
              <a:t>: 55 Page 5</a:t>
            </a:r>
            <a:endParaRPr lang="fr-FR" sz="1200" dirty="0"/>
          </a:p>
        </p:txBody>
      </p:sp>
    </p:spTree>
    <p:extLst>
      <p:ext uri="{BB962C8B-B14F-4D97-AF65-F5344CB8AC3E}">
        <p14:creationId xmlns:p14="http://schemas.microsoft.com/office/powerpoint/2010/main" val="3458203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1" descr="Screen Shot 2016-05-11 at 14.44.13.png"/>
          <p:cNvPicPr>
            <a:picLocks noChangeAspect="1"/>
          </p:cNvPicPr>
          <p:nvPr/>
        </p:nvPicPr>
        <p:blipFill>
          <a:blip r:embed="rId2" cstate="print"/>
          <a:srcRect t="46040" r="50893"/>
          <a:stretch>
            <a:fillRect/>
          </a:stretch>
        </p:blipFill>
        <p:spPr bwMode="auto">
          <a:xfrm>
            <a:off x="76803" y="1301923"/>
            <a:ext cx="5575317" cy="41433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à coins arrondis 1"/>
          <p:cNvSpPr/>
          <p:nvPr/>
        </p:nvSpPr>
        <p:spPr>
          <a:xfrm>
            <a:off x="2771800" y="5085185"/>
            <a:ext cx="5400600" cy="123327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CasellaDiTesto 4"/>
          <p:cNvSpPr txBox="1">
            <a:spLocks noChangeArrowheads="1"/>
          </p:cNvSpPr>
          <p:nvPr/>
        </p:nvSpPr>
        <p:spPr bwMode="auto">
          <a:xfrm>
            <a:off x="2987824" y="3284984"/>
            <a:ext cx="2664296" cy="461665"/>
          </a:xfrm>
          <a:prstGeom prst="rect">
            <a:avLst/>
          </a:prstGeom>
          <a:solidFill>
            <a:srgbClr val="0DFF7A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 wrap="square">
            <a:spAutoFit/>
          </a:bodyPr>
          <a:lstStyle/>
          <a:p>
            <a:pPr marL="228600" indent="-228600">
              <a:buFontTx/>
              <a:buAutoNum type="alphaUcPeriod"/>
              <a:defRPr/>
            </a:pPr>
            <a:r>
              <a:rPr lang="en-US" sz="1200" dirty="0" err="1" smtClean="0">
                <a:solidFill>
                  <a:srgbClr val="000000"/>
                </a:solidFill>
                <a:ea typeface="MS PGothic" pitchFamily="34" charset="-128"/>
              </a:rPr>
              <a:t>Boso</a:t>
            </a:r>
            <a:endParaRPr lang="en-US" sz="1200" dirty="0" smtClean="0">
              <a:solidFill>
                <a:srgbClr val="000000"/>
              </a:solidFill>
              <a:ea typeface="MS PGothic" pitchFamily="34" charset="-128"/>
            </a:endParaRPr>
          </a:p>
          <a:p>
            <a:pPr marL="228600" indent="-228600">
              <a:defRPr/>
            </a:pPr>
            <a:r>
              <a:rPr lang="en-US" sz="1200" baseline="30000" dirty="0" smtClean="0">
                <a:solidFill>
                  <a:srgbClr val="000000"/>
                </a:solidFill>
                <a:ea typeface="MS PGothic" pitchFamily="34" charset="-128"/>
              </a:rPr>
              <a:t>71</a:t>
            </a:r>
            <a:r>
              <a:rPr lang="en-US" sz="1200" dirty="0" smtClean="0">
                <a:solidFill>
                  <a:srgbClr val="000000"/>
                </a:solidFill>
                <a:ea typeface="MS PGothic" pitchFamily="34" charset="-128"/>
              </a:rPr>
              <a:t>Kr-</a:t>
            </a:r>
            <a:r>
              <a:rPr lang="en-US" sz="1200" baseline="30000" dirty="0" smtClean="0">
                <a:solidFill>
                  <a:srgbClr val="000000"/>
                </a:solidFill>
                <a:ea typeface="MS PGothic" pitchFamily="34" charset="-128"/>
              </a:rPr>
              <a:t>71</a:t>
            </a:r>
            <a:r>
              <a:rPr lang="en-US" sz="1200" dirty="0" smtClean="0">
                <a:solidFill>
                  <a:srgbClr val="000000"/>
                </a:solidFill>
                <a:ea typeface="MS PGothic" pitchFamily="34" charset="-128"/>
              </a:rPr>
              <a:t>Br – </a:t>
            </a:r>
            <a:r>
              <a:rPr lang="en-US" sz="1200" dirty="0">
                <a:solidFill>
                  <a:srgbClr val="000000"/>
                </a:solidFill>
                <a:ea typeface="MS PGothic" pitchFamily="34" charset="-128"/>
              </a:rPr>
              <a:t>I</a:t>
            </a:r>
            <a:r>
              <a:rPr lang="en-US" sz="1200" dirty="0" smtClean="0">
                <a:solidFill>
                  <a:srgbClr val="000000"/>
                </a:solidFill>
                <a:ea typeface="MS PGothic" pitchFamily="34" charset="-128"/>
              </a:rPr>
              <a:t>sospin </a:t>
            </a:r>
            <a:r>
              <a:rPr lang="en-US" sz="1200" dirty="0">
                <a:solidFill>
                  <a:srgbClr val="000000"/>
                </a:solidFill>
                <a:ea typeface="MS PGothic" pitchFamily="34" charset="-128"/>
              </a:rPr>
              <a:t>S</a:t>
            </a:r>
            <a:r>
              <a:rPr lang="en-US" sz="1200" dirty="0" smtClean="0">
                <a:solidFill>
                  <a:srgbClr val="000000"/>
                </a:solidFill>
                <a:ea typeface="MS PGothic" pitchFamily="34" charset="-128"/>
              </a:rPr>
              <a:t>ymmetry Breaking</a:t>
            </a:r>
            <a:endParaRPr lang="en-US" sz="1200" dirty="0">
              <a:solidFill>
                <a:srgbClr val="000000"/>
              </a:solidFill>
              <a:ea typeface="MS PGothic" pitchFamily="34" charset="-128"/>
            </a:endParaRPr>
          </a:p>
        </p:txBody>
      </p:sp>
      <p:sp>
        <p:nvSpPr>
          <p:cNvPr id="7" name="CasellaDiTesto 5"/>
          <p:cNvSpPr txBox="1">
            <a:spLocks noChangeArrowheads="1"/>
          </p:cNvSpPr>
          <p:nvPr/>
        </p:nvSpPr>
        <p:spPr bwMode="auto">
          <a:xfrm>
            <a:off x="4211266" y="2350621"/>
            <a:ext cx="1944910" cy="646331"/>
          </a:xfrm>
          <a:prstGeom prst="rect">
            <a:avLst/>
          </a:prstGeom>
          <a:solidFill>
            <a:srgbClr val="0DFF7A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200" dirty="0" smtClean="0">
                <a:solidFill>
                  <a:schemeClr val="dk1"/>
                </a:solidFill>
                <a:latin typeface="+mn-lt"/>
                <a:ea typeface="+mn-ea"/>
              </a:rPr>
              <a:t>B. </a:t>
            </a:r>
            <a:r>
              <a:rPr lang="en-US" sz="1200" dirty="0" err="1" smtClean="0">
                <a:solidFill>
                  <a:schemeClr val="dk1"/>
                </a:solidFill>
                <a:latin typeface="+mn-lt"/>
                <a:ea typeface="+mn-ea"/>
              </a:rPr>
              <a:t>Cederwall</a:t>
            </a:r>
            <a:r>
              <a:rPr lang="en-US" sz="1200" dirty="0" smtClean="0">
                <a:solidFill>
                  <a:schemeClr val="dk1"/>
                </a:solidFill>
                <a:latin typeface="+mn-lt"/>
                <a:ea typeface="+mn-ea"/>
              </a:rPr>
              <a:t>, R Wadsworth, G de France</a:t>
            </a:r>
          </a:p>
          <a:p>
            <a:pPr>
              <a:defRPr/>
            </a:pPr>
            <a:r>
              <a:rPr lang="en-US" sz="1200" dirty="0" smtClean="0">
                <a:solidFill>
                  <a:schemeClr val="dk1"/>
                </a:solidFill>
                <a:latin typeface="+mn-lt"/>
                <a:ea typeface="+mn-ea"/>
              </a:rPr>
              <a:t>T=0  pairing </a:t>
            </a:r>
            <a:r>
              <a:rPr lang="en-US" sz="1200" baseline="30000" dirty="0" smtClean="0">
                <a:solidFill>
                  <a:schemeClr val="dk1"/>
                </a:solidFill>
                <a:latin typeface="+mn-lt"/>
                <a:ea typeface="+mn-ea"/>
              </a:rPr>
              <a:t>88</a:t>
            </a:r>
            <a:r>
              <a:rPr lang="en-US" sz="1200" dirty="0" smtClean="0">
                <a:solidFill>
                  <a:schemeClr val="dk1"/>
                </a:solidFill>
                <a:latin typeface="+mn-lt"/>
                <a:ea typeface="+mn-ea"/>
              </a:rPr>
              <a:t>Ru </a:t>
            </a:r>
            <a:endParaRPr lang="en-US" sz="1200" dirty="0">
              <a:solidFill>
                <a:schemeClr val="dk1"/>
              </a:solidFill>
              <a:latin typeface="+mn-lt"/>
              <a:ea typeface="+mn-ea"/>
            </a:endParaRPr>
          </a:p>
        </p:txBody>
      </p:sp>
      <p:sp>
        <p:nvSpPr>
          <p:cNvPr id="8" name="CasellaDiTesto 7"/>
          <p:cNvSpPr txBox="1">
            <a:spLocks noChangeArrowheads="1"/>
          </p:cNvSpPr>
          <p:nvPr/>
        </p:nvSpPr>
        <p:spPr bwMode="auto">
          <a:xfrm>
            <a:off x="1187534" y="1257130"/>
            <a:ext cx="2447925" cy="460375"/>
          </a:xfrm>
          <a:prstGeom prst="rect">
            <a:avLst/>
          </a:prstGeom>
          <a:solidFill>
            <a:srgbClr val="0DFF7A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n-US" sz="1200" dirty="0" smtClean="0">
                <a:solidFill>
                  <a:schemeClr val="dk1"/>
                </a:solidFill>
                <a:latin typeface="+mn-lt"/>
                <a:ea typeface="+mn-ea"/>
              </a:rPr>
              <a:t>E. Clément/J.J. </a:t>
            </a:r>
            <a:r>
              <a:rPr lang="en-US" sz="1200" dirty="0" err="1" smtClean="0">
                <a:solidFill>
                  <a:schemeClr val="dk1"/>
                </a:solidFill>
                <a:latin typeface="+mn-lt"/>
                <a:ea typeface="+mn-ea"/>
              </a:rPr>
              <a:t>Valiente-Dobon</a:t>
            </a:r>
            <a:endParaRPr lang="en-US" sz="1200" dirty="0" smtClean="0">
              <a:solidFill>
                <a:schemeClr val="dk1"/>
              </a:solidFill>
              <a:latin typeface="+mn-lt"/>
              <a:ea typeface="+mn-ea"/>
            </a:endParaRPr>
          </a:p>
          <a:p>
            <a:pPr>
              <a:defRPr/>
            </a:pPr>
            <a:r>
              <a:rPr lang="en-US" sz="1200" dirty="0" err="1" smtClean="0">
                <a:solidFill>
                  <a:schemeClr val="dk1"/>
                </a:solidFill>
                <a:latin typeface="+mn-lt"/>
                <a:ea typeface="+mn-ea"/>
              </a:rPr>
              <a:t>Octupoles</a:t>
            </a:r>
            <a:r>
              <a:rPr lang="en-US" sz="1200" dirty="0" smtClean="0">
                <a:solidFill>
                  <a:schemeClr val="dk1"/>
                </a:solidFill>
                <a:latin typeface="+mn-lt"/>
                <a:ea typeface="+mn-ea"/>
              </a:rPr>
              <a:t> </a:t>
            </a:r>
            <a:r>
              <a:rPr lang="en-US" sz="1200" dirty="0" smtClean="0">
                <a:solidFill>
                  <a:schemeClr val="dk1"/>
                </a:solidFill>
              </a:rPr>
              <a:t>in </a:t>
            </a:r>
            <a:r>
              <a:rPr lang="en-US" sz="1200" baseline="30000" dirty="0" smtClean="0">
                <a:solidFill>
                  <a:schemeClr val="dk1"/>
                </a:solidFill>
              </a:rPr>
              <a:t>112</a:t>
            </a:r>
            <a:r>
              <a:rPr lang="en-US" sz="1200" dirty="0" smtClean="0">
                <a:solidFill>
                  <a:schemeClr val="dk1"/>
                </a:solidFill>
              </a:rPr>
              <a:t>Xe</a:t>
            </a:r>
            <a:r>
              <a:rPr lang="en-US" sz="1200" dirty="0" smtClean="0">
                <a:solidFill>
                  <a:schemeClr val="dk1"/>
                </a:solidFill>
                <a:latin typeface="+mn-lt"/>
                <a:ea typeface="+mn-ea"/>
              </a:rPr>
              <a:t> </a:t>
            </a:r>
            <a:endParaRPr lang="en-US" sz="1200" dirty="0">
              <a:solidFill>
                <a:schemeClr val="dk1"/>
              </a:solidFill>
              <a:latin typeface="+mn-lt"/>
              <a:ea typeface="+mn-ea"/>
            </a:endParaRPr>
          </a:p>
        </p:txBody>
      </p:sp>
      <p:cxnSp>
        <p:nvCxnSpPr>
          <p:cNvPr id="11" name="Connettore 1 12"/>
          <p:cNvCxnSpPr>
            <a:cxnSpLocks noChangeShapeType="1"/>
          </p:cNvCxnSpPr>
          <p:nvPr/>
        </p:nvCxnSpPr>
        <p:spPr bwMode="auto">
          <a:xfrm flipV="1">
            <a:off x="179512" y="1268760"/>
            <a:ext cx="3888432" cy="3887168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sp>
        <p:nvSpPr>
          <p:cNvPr id="18" name="CasellaDiTesto 42"/>
          <p:cNvSpPr txBox="1">
            <a:spLocks noChangeArrowheads="1"/>
          </p:cNvSpPr>
          <p:nvPr/>
        </p:nvSpPr>
        <p:spPr bwMode="auto">
          <a:xfrm>
            <a:off x="4103836" y="830991"/>
            <a:ext cx="792163" cy="400050"/>
          </a:xfrm>
          <a:prstGeom prst="rect">
            <a:avLst/>
          </a:prstGeom>
          <a:gradFill rotWithShape="1">
            <a:gsLst>
              <a:gs pos="0">
                <a:srgbClr val="EDEDED"/>
              </a:gs>
              <a:gs pos="64999">
                <a:srgbClr val="D0D0D0"/>
              </a:gs>
              <a:gs pos="100000">
                <a:srgbClr val="BCBCBC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000" dirty="0" smtClean="0">
                <a:solidFill>
                  <a:srgbClr val="FF0000"/>
                </a:solidFill>
                <a:latin typeface="+mn-lt"/>
                <a:ea typeface="+mn-ea"/>
              </a:rPr>
              <a:t>N=Z</a:t>
            </a:r>
            <a:endParaRPr lang="en-US" sz="2000" dirty="0">
              <a:solidFill>
                <a:srgbClr val="FF0000"/>
              </a:solidFill>
              <a:latin typeface="+mn-lt"/>
              <a:ea typeface="+mn-ea"/>
            </a:endParaRPr>
          </a:p>
        </p:txBody>
      </p:sp>
      <p:sp>
        <p:nvSpPr>
          <p:cNvPr id="20" name="CasellaDiTesto 29"/>
          <p:cNvSpPr txBox="1">
            <a:spLocks noChangeArrowheads="1"/>
          </p:cNvSpPr>
          <p:nvPr/>
        </p:nvSpPr>
        <p:spPr bwMode="auto">
          <a:xfrm>
            <a:off x="0" y="2636912"/>
            <a:ext cx="2232025" cy="461962"/>
          </a:xfrm>
          <a:prstGeom prst="rect">
            <a:avLst/>
          </a:prstGeom>
          <a:solidFill>
            <a:srgbClr val="0DFF7A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n-US" sz="1200" dirty="0" smtClean="0">
                <a:solidFill>
                  <a:schemeClr val="dk1"/>
                </a:solidFill>
                <a:latin typeface="+mn-lt"/>
                <a:ea typeface="+mn-ea"/>
              </a:rPr>
              <a:t>S. </a:t>
            </a:r>
            <a:r>
              <a:rPr lang="en-US" sz="1200" dirty="0" err="1" smtClean="0">
                <a:solidFill>
                  <a:schemeClr val="dk1"/>
                </a:solidFill>
                <a:latin typeface="+mn-lt"/>
                <a:ea typeface="+mn-ea"/>
              </a:rPr>
              <a:t>Lenzi</a:t>
            </a:r>
            <a:r>
              <a:rPr lang="en-US" sz="1200" dirty="0" smtClean="0">
                <a:solidFill>
                  <a:schemeClr val="dk1"/>
                </a:solidFill>
                <a:latin typeface="+mn-lt"/>
                <a:ea typeface="+mn-ea"/>
              </a:rPr>
              <a:t>, F. </a:t>
            </a:r>
            <a:r>
              <a:rPr lang="en-US" sz="1200" dirty="0" err="1" smtClean="0">
                <a:solidFill>
                  <a:schemeClr val="dk1"/>
                </a:solidFill>
                <a:latin typeface="+mn-lt"/>
                <a:ea typeface="+mn-ea"/>
              </a:rPr>
              <a:t>Recchia</a:t>
            </a:r>
            <a:endParaRPr lang="en-US" sz="1200" dirty="0" smtClean="0">
              <a:solidFill>
                <a:schemeClr val="dk1"/>
              </a:solidFill>
              <a:latin typeface="+mn-lt"/>
              <a:ea typeface="+mn-ea"/>
            </a:endParaRPr>
          </a:p>
          <a:p>
            <a:pPr>
              <a:defRPr/>
            </a:pPr>
            <a:r>
              <a:rPr lang="en-US" sz="1200" dirty="0" err="1" smtClean="0">
                <a:solidFill>
                  <a:schemeClr val="dk1"/>
                </a:solidFill>
                <a:latin typeface="+mn-lt"/>
                <a:ea typeface="+mn-ea"/>
              </a:rPr>
              <a:t>Iso</a:t>
            </a:r>
            <a:r>
              <a:rPr lang="en-US" sz="1200" dirty="0" smtClean="0">
                <a:solidFill>
                  <a:schemeClr val="dk1"/>
                </a:solidFill>
                <a:latin typeface="+mn-lt"/>
                <a:ea typeface="+mn-ea"/>
              </a:rPr>
              <a:t>. Symmetry Breaking A=63</a:t>
            </a:r>
            <a:endParaRPr lang="en-US" sz="1200" dirty="0">
              <a:solidFill>
                <a:schemeClr val="dk1"/>
              </a:solidFill>
              <a:latin typeface="+mn-lt"/>
              <a:ea typeface="+mn-ea"/>
            </a:endParaRPr>
          </a:p>
        </p:txBody>
      </p:sp>
      <p:sp>
        <p:nvSpPr>
          <p:cNvPr id="21" name="CasellaDiTesto 30"/>
          <p:cNvSpPr txBox="1">
            <a:spLocks noChangeArrowheads="1"/>
          </p:cNvSpPr>
          <p:nvPr/>
        </p:nvSpPr>
        <p:spPr bwMode="auto">
          <a:xfrm>
            <a:off x="899592" y="1916832"/>
            <a:ext cx="2160588" cy="461962"/>
          </a:xfrm>
          <a:prstGeom prst="rect">
            <a:avLst/>
          </a:prstGeom>
          <a:solidFill>
            <a:srgbClr val="0DFF7A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n-US" sz="1200" dirty="0" smtClean="0">
                <a:solidFill>
                  <a:schemeClr val="dk1"/>
                </a:solidFill>
                <a:latin typeface="+mn-lt"/>
                <a:ea typeface="+mn-ea"/>
              </a:rPr>
              <a:t>J.. Nyberg</a:t>
            </a:r>
          </a:p>
          <a:p>
            <a:pPr>
              <a:defRPr/>
            </a:pPr>
            <a:r>
              <a:rPr lang="en-US" sz="1200" baseline="30000" dirty="0" smtClean="0">
                <a:solidFill>
                  <a:schemeClr val="dk1"/>
                </a:solidFill>
                <a:latin typeface="+mn-lt"/>
                <a:ea typeface="+mn-ea"/>
              </a:rPr>
              <a:t>102,103</a:t>
            </a:r>
            <a:r>
              <a:rPr lang="en-US" sz="1200" dirty="0" smtClean="0">
                <a:solidFill>
                  <a:schemeClr val="dk1"/>
                </a:solidFill>
                <a:latin typeface="+mn-lt"/>
                <a:ea typeface="+mn-ea"/>
              </a:rPr>
              <a:t>Sn excited levels  </a:t>
            </a:r>
            <a:endParaRPr lang="en-US" sz="1200" dirty="0">
              <a:solidFill>
                <a:schemeClr val="dk1"/>
              </a:solidFill>
              <a:latin typeface="+mn-lt"/>
              <a:ea typeface="+mn-ea"/>
            </a:endParaRPr>
          </a:p>
        </p:txBody>
      </p:sp>
      <p:sp>
        <p:nvSpPr>
          <p:cNvPr id="25" name="ZoneTexte 24"/>
          <p:cNvSpPr txBox="1"/>
          <p:nvPr/>
        </p:nvSpPr>
        <p:spPr>
          <a:xfrm>
            <a:off x="-42257" y="63119"/>
            <a:ext cx="637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latin typeface="Garamond" pitchFamily="18" charset="0"/>
              </a:rPr>
              <a:t>Physics of N~Z nuclei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892859" y="5382508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Studies of excited states in </a:t>
            </a:r>
            <a:r>
              <a:rPr lang="en-US" sz="1600" baseline="30000" dirty="0" smtClean="0">
                <a:solidFill>
                  <a:schemeClr val="bg1"/>
                </a:solidFill>
              </a:rPr>
              <a:t>102,103</a:t>
            </a:r>
            <a:r>
              <a:rPr lang="en-US" sz="1600" dirty="0" smtClean="0">
                <a:solidFill>
                  <a:schemeClr val="bg1"/>
                </a:solidFill>
              </a:rPr>
              <a:t>Sn</a:t>
            </a:r>
          </a:p>
        </p:txBody>
      </p:sp>
      <p:sp>
        <p:nvSpPr>
          <p:cNvPr id="14" name="Rectangle 13"/>
          <p:cNvSpPr/>
          <p:nvPr/>
        </p:nvSpPr>
        <p:spPr>
          <a:xfrm>
            <a:off x="2886852" y="5661248"/>
            <a:ext cx="507605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Search for </a:t>
            </a:r>
            <a:r>
              <a:rPr lang="en-US" sz="1600" dirty="0" err="1" smtClean="0">
                <a:solidFill>
                  <a:schemeClr val="bg1"/>
                </a:solidFill>
              </a:rPr>
              <a:t>isoscalar</a:t>
            </a:r>
            <a:r>
              <a:rPr lang="en-US" sz="1600" dirty="0" smtClean="0">
                <a:solidFill>
                  <a:schemeClr val="bg1"/>
                </a:solidFill>
              </a:rPr>
              <a:t> pairing in the N=Z nucleus </a:t>
            </a:r>
            <a:r>
              <a:rPr lang="en-US" sz="1600" baseline="30000" dirty="0" smtClean="0">
                <a:solidFill>
                  <a:schemeClr val="bg1"/>
                </a:solidFill>
              </a:rPr>
              <a:t>88</a:t>
            </a:r>
            <a:r>
              <a:rPr lang="en-US" sz="1600" dirty="0" smtClean="0">
                <a:solidFill>
                  <a:schemeClr val="bg1"/>
                </a:solidFill>
              </a:rPr>
              <a:t>Ru</a:t>
            </a:r>
            <a:endParaRPr lang="en-US" sz="1600" dirty="0">
              <a:solidFill>
                <a:schemeClr val="bg1"/>
              </a:solidFill>
            </a:endParaRPr>
          </a:p>
        </p:txBody>
      </p:sp>
      <p:pic>
        <p:nvPicPr>
          <p:cNvPr id="15" name="Picture 16" descr="specchio"/>
          <p:cNvPicPr>
            <a:picLocks noChangeAspect="1" noChangeArrowheads="1"/>
          </p:cNvPicPr>
          <p:nvPr/>
        </p:nvPicPr>
        <p:blipFill>
          <a:blip r:embed="rId3" cstate="print"/>
          <a:srcRect l="15120" t="10115"/>
          <a:stretch>
            <a:fillRect/>
          </a:stretch>
        </p:blipFill>
        <p:spPr bwMode="auto">
          <a:xfrm>
            <a:off x="6972646" y="1247569"/>
            <a:ext cx="1630548" cy="1044507"/>
          </a:xfrm>
          <a:prstGeom prst="rect">
            <a:avLst/>
          </a:prstGeom>
          <a:solidFill>
            <a:schemeClr val="bg1"/>
          </a:solidFill>
          <a:ln w="19050">
            <a:solidFill>
              <a:srgbClr val="FFCC00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16" name="Picture 19" descr="witek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137" y="2444662"/>
            <a:ext cx="1266633" cy="1796011"/>
          </a:xfrm>
          <a:prstGeom prst="rect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>
            <a:bevelB w="165100" prst="coolSlant"/>
          </a:sp3d>
        </p:spPr>
      </p:pic>
      <p:grpSp>
        <p:nvGrpSpPr>
          <p:cNvPr id="17" name="19 Grupo"/>
          <p:cNvGrpSpPr>
            <a:grpSpLocks/>
          </p:cNvGrpSpPr>
          <p:nvPr/>
        </p:nvGrpSpPr>
        <p:grpSpPr bwMode="auto">
          <a:xfrm>
            <a:off x="6256211" y="2514737"/>
            <a:ext cx="1124101" cy="1232210"/>
            <a:chOff x="330201" y="1411135"/>
            <a:chExt cx="990599" cy="1027265"/>
          </a:xfrm>
        </p:grpSpPr>
        <p:pic>
          <p:nvPicPr>
            <p:cNvPr id="19" name="Picture 13" descr="C:\Andres\Strasbourg\gifts\nucleus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0201" y="1411135"/>
              <a:ext cx="961364" cy="10272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" name="Rectangle 16"/>
            <p:cNvSpPr>
              <a:spLocks noChangeArrowheads="1"/>
            </p:cNvSpPr>
            <p:nvPr/>
          </p:nvSpPr>
          <p:spPr bwMode="auto">
            <a:xfrm>
              <a:off x="412750" y="2209800"/>
              <a:ext cx="908050" cy="2286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23" name="Rectangle 17"/>
            <p:cNvSpPr>
              <a:spLocks noChangeArrowheads="1"/>
            </p:cNvSpPr>
            <p:nvPr/>
          </p:nvSpPr>
          <p:spPr bwMode="auto">
            <a:xfrm>
              <a:off x="412750" y="2133600"/>
              <a:ext cx="82550" cy="762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24" name="Rectangle 18"/>
            <p:cNvSpPr>
              <a:spLocks noChangeArrowheads="1"/>
            </p:cNvSpPr>
            <p:nvPr/>
          </p:nvSpPr>
          <p:spPr bwMode="auto">
            <a:xfrm>
              <a:off x="1238250" y="2133600"/>
              <a:ext cx="82550" cy="762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</p:grpSp>
      <p:sp>
        <p:nvSpPr>
          <p:cNvPr id="27" name="Rectangle 26"/>
          <p:cNvSpPr/>
          <p:nvPr/>
        </p:nvSpPr>
        <p:spPr>
          <a:xfrm>
            <a:off x="2892859" y="5085184"/>
            <a:ext cx="549556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Isospin Symmetry Breaking in the A=63,71 mirror nuclei </a:t>
            </a:r>
          </a:p>
        </p:txBody>
      </p:sp>
      <p:sp>
        <p:nvSpPr>
          <p:cNvPr id="28" name="Rectangle 27"/>
          <p:cNvSpPr/>
          <p:nvPr/>
        </p:nvSpPr>
        <p:spPr>
          <a:xfrm>
            <a:off x="2886852" y="5949280"/>
            <a:ext cx="372704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Octupole – Quadrupole correlation in </a:t>
            </a:r>
            <a:r>
              <a:rPr lang="en-US" sz="1600" baseline="30000" dirty="0" smtClean="0">
                <a:solidFill>
                  <a:schemeClr val="bg1"/>
                </a:solidFill>
              </a:rPr>
              <a:t>112</a:t>
            </a:r>
            <a:r>
              <a:rPr lang="en-US" sz="1600" dirty="0" smtClean="0">
                <a:solidFill>
                  <a:schemeClr val="bg1"/>
                </a:solidFill>
              </a:rPr>
              <a:t>Xe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2771800" y="4149080"/>
            <a:ext cx="669674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Does the Nuclear force identical for proton and neutron ?</a:t>
            </a:r>
          </a:p>
          <a:p>
            <a:r>
              <a:rPr lang="en-US" sz="1600" dirty="0" smtClean="0"/>
              <a:t>New phenomena when  proton and neutron occupy the same orbits ?</a:t>
            </a:r>
          </a:p>
          <a:p>
            <a:r>
              <a:rPr lang="en-US" sz="1600" baseline="30000" dirty="0" smtClean="0"/>
              <a:t>100</a:t>
            </a:r>
            <a:r>
              <a:rPr lang="en-US" sz="1600" dirty="0" smtClean="0"/>
              <a:t>Sn </a:t>
            </a:r>
            <a:r>
              <a:rPr lang="en-US" sz="1600" dirty="0" err="1" smtClean="0"/>
              <a:t>magicity</a:t>
            </a:r>
            <a:r>
              <a:rPr lang="en-US" sz="1600" dirty="0" smtClean="0"/>
              <a:t> ?</a:t>
            </a:r>
            <a:endParaRPr lang="en-US" sz="1600" dirty="0"/>
          </a:p>
        </p:txBody>
      </p:sp>
      <p:sp>
        <p:nvSpPr>
          <p:cNvPr id="30" name="Rectangle 29"/>
          <p:cNvSpPr/>
          <p:nvPr/>
        </p:nvSpPr>
        <p:spPr>
          <a:xfrm>
            <a:off x="1331640" y="6597352"/>
            <a:ext cx="1224136" cy="1886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6" descr="logoAgata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20" t="10983" r="11336" b="11676"/>
          <a:stretch>
            <a:fillRect/>
          </a:stretch>
        </p:blipFill>
        <p:spPr bwMode="auto">
          <a:xfrm>
            <a:off x="5796136" y="0"/>
            <a:ext cx="720079" cy="953492"/>
          </a:xfrm>
          <a:prstGeom prst="rect">
            <a:avLst/>
          </a:prstGeom>
          <a:noFill/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56986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e 9"/>
          <p:cNvGrpSpPr/>
          <p:nvPr/>
        </p:nvGrpSpPr>
        <p:grpSpPr>
          <a:xfrm>
            <a:off x="4923801" y="1219162"/>
            <a:ext cx="4187634" cy="2132735"/>
            <a:chOff x="4955499" y="1540961"/>
            <a:chExt cx="4187634" cy="2132735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955499" y="1540961"/>
              <a:ext cx="4187634" cy="21327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Trapèze 5"/>
            <p:cNvSpPr/>
            <p:nvPr/>
          </p:nvSpPr>
          <p:spPr>
            <a:xfrm rot="-5400000">
              <a:off x="7155003" y="1527858"/>
              <a:ext cx="268384" cy="2198458"/>
            </a:xfrm>
            <a:prstGeom prst="trapezoid">
              <a:avLst>
                <a:gd name="adj" fmla="val 43103"/>
              </a:avLst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atin typeface="Garamond" pitchFamily="18" charset="0"/>
              </a:endParaRPr>
            </a:p>
          </p:txBody>
        </p:sp>
      </p:grpSp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91" y="948885"/>
            <a:ext cx="3236283" cy="1831071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24873" y="981880"/>
            <a:ext cx="1898928" cy="139413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15505" y="2752155"/>
            <a:ext cx="26398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200" dirty="0" smtClean="0"/>
              <a:t>T. </a:t>
            </a:r>
            <a:r>
              <a:rPr lang="fr-FR" sz="1200" dirty="0" err="1" smtClean="0"/>
              <a:t>Huyuk</a:t>
            </a:r>
            <a:r>
              <a:rPr lang="fr-FR" sz="1200" dirty="0" smtClean="0"/>
              <a:t> and the NEDA collaboration, </a:t>
            </a:r>
          </a:p>
          <a:p>
            <a:r>
              <a:rPr lang="fr-FR" sz="1200" dirty="0" err="1" smtClean="0">
                <a:solidFill>
                  <a:srgbClr val="131413"/>
                </a:solidFill>
              </a:rPr>
              <a:t>Eur</a:t>
            </a:r>
            <a:r>
              <a:rPr lang="fr-FR" sz="1200" dirty="0">
                <a:solidFill>
                  <a:srgbClr val="131413"/>
                </a:solidFill>
              </a:rPr>
              <a:t>. Phys. J. A (2016) </a:t>
            </a:r>
            <a:r>
              <a:rPr lang="fr-FR" sz="1200" b="1" dirty="0">
                <a:solidFill>
                  <a:srgbClr val="131413"/>
                </a:solidFill>
              </a:rPr>
              <a:t>52</a:t>
            </a:r>
            <a:r>
              <a:rPr lang="fr-FR" sz="1200" dirty="0">
                <a:solidFill>
                  <a:srgbClr val="131413"/>
                </a:solidFill>
              </a:rPr>
              <a:t>: 55 Page 5</a:t>
            </a:r>
            <a:endParaRPr lang="fr-FR" sz="1200" dirty="0"/>
          </a:p>
        </p:txBody>
      </p:sp>
      <p:sp>
        <p:nvSpPr>
          <p:cNvPr id="11" name="ZoneTexte 10"/>
          <p:cNvSpPr txBox="1"/>
          <p:nvPr/>
        </p:nvSpPr>
        <p:spPr>
          <a:xfrm>
            <a:off x="410423" y="2172516"/>
            <a:ext cx="9621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i="1" dirty="0" smtClean="0"/>
              <a:t>Simulation</a:t>
            </a:r>
            <a:endParaRPr lang="fr-FR" sz="1400" i="1" dirty="0"/>
          </a:p>
        </p:txBody>
      </p:sp>
      <p:sp>
        <p:nvSpPr>
          <p:cNvPr id="12" name="Rectangle 11"/>
          <p:cNvSpPr/>
          <p:nvPr/>
        </p:nvSpPr>
        <p:spPr>
          <a:xfrm>
            <a:off x="1331640" y="6597352"/>
            <a:ext cx="1224136" cy="1886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9552" y="3599642"/>
            <a:ext cx="7284911" cy="2650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ZoneTexte 13"/>
          <p:cNvSpPr txBox="1"/>
          <p:nvPr/>
        </p:nvSpPr>
        <p:spPr>
          <a:xfrm>
            <a:off x="94750" y="162253"/>
            <a:ext cx="37217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Garamond" panose="02020404030301010803" pitchFamily="18" charset="0"/>
              </a:rPr>
              <a:t>The NEDA setup : the 2n selectivity</a:t>
            </a:r>
            <a:endParaRPr lang="en-US" b="1" dirty="0">
              <a:latin typeface="Garamond" panose="02020404030301010803" pitchFamily="18" charset="0"/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6300192" y="3663111"/>
            <a:ext cx="1295547" cy="24622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1000" b="1" baseline="30000" dirty="0" smtClean="0"/>
              <a:t>58</a:t>
            </a:r>
            <a:r>
              <a:rPr lang="fr-FR" sz="1000" b="1" dirty="0" smtClean="0"/>
              <a:t>Ni(</a:t>
            </a:r>
            <a:r>
              <a:rPr lang="fr-FR" sz="1000" b="1" baseline="30000" dirty="0" smtClean="0"/>
              <a:t>50</a:t>
            </a:r>
            <a:r>
              <a:rPr lang="fr-FR" sz="1000" b="1" dirty="0" smtClean="0"/>
              <a:t>Cr,2p2n)</a:t>
            </a:r>
            <a:r>
              <a:rPr lang="fr-FR" sz="1000" b="1" baseline="30000" dirty="0" smtClean="0"/>
              <a:t>104</a:t>
            </a:r>
            <a:r>
              <a:rPr lang="fr-FR" sz="1000" b="1" dirty="0" smtClean="0"/>
              <a:t>Sn</a:t>
            </a:r>
            <a:endParaRPr lang="fr-FR" sz="1000" b="1" dirty="0"/>
          </a:p>
        </p:txBody>
      </p:sp>
      <p:sp>
        <p:nvSpPr>
          <p:cNvPr id="18" name="ZoneTexte 17"/>
          <p:cNvSpPr txBox="1"/>
          <p:nvPr/>
        </p:nvSpPr>
        <p:spPr>
          <a:xfrm>
            <a:off x="705376" y="3703924"/>
            <a:ext cx="11208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FF0000"/>
                </a:solidFill>
              </a:rPr>
              <a:t>ON-LINE</a:t>
            </a:r>
            <a:endParaRPr lang="fr-FR" dirty="0">
              <a:solidFill>
                <a:srgbClr val="FF0000"/>
              </a:solidFill>
            </a:endParaRPr>
          </a:p>
        </p:txBody>
      </p:sp>
      <p:pic>
        <p:nvPicPr>
          <p:cNvPr id="19" name="Picture 6" descr="logoAgata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20" t="10983" r="11336" b="11676"/>
          <a:stretch>
            <a:fillRect/>
          </a:stretch>
        </p:blipFill>
        <p:spPr bwMode="auto">
          <a:xfrm>
            <a:off x="5796136" y="0"/>
            <a:ext cx="720079" cy="953492"/>
          </a:xfrm>
          <a:prstGeom prst="rect">
            <a:avLst/>
          </a:prstGeom>
          <a:noFill/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46174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4544" y="1484784"/>
            <a:ext cx="7204401" cy="4291557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683568" y="2924944"/>
            <a:ext cx="3193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2</a:t>
            </a:r>
            <a:r>
              <a:rPr lang="en-US" sz="1200" baseline="30000" dirty="0" smtClean="0"/>
              <a:t>+</a:t>
            </a:r>
            <a:endParaRPr lang="en-US" sz="1200" baseline="30000" dirty="0"/>
          </a:p>
        </p:txBody>
      </p:sp>
      <p:sp>
        <p:nvSpPr>
          <p:cNvPr id="4" name="ZoneTexte 3"/>
          <p:cNvSpPr txBox="1"/>
          <p:nvPr/>
        </p:nvSpPr>
        <p:spPr>
          <a:xfrm>
            <a:off x="4067944" y="1772816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1n2p</a:t>
            </a:r>
            <a:endParaRPr lang="en-US" dirty="0"/>
          </a:p>
        </p:txBody>
      </p:sp>
      <p:sp>
        <p:nvSpPr>
          <p:cNvPr id="5" name="ZoneTexte 4"/>
          <p:cNvSpPr txBox="1"/>
          <p:nvPr/>
        </p:nvSpPr>
        <p:spPr>
          <a:xfrm>
            <a:off x="4067944" y="3017277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2n2p</a:t>
            </a:r>
            <a:endParaRPr lang="en-US" dirty="0"/>
          </a:p>
        </p:txBody>
      </p:sp>
      <p:sp>
        <p:nvSpPr>
          <p:cNvPr id="6" name="ZoneTexte 5"/>
          <p:cNvSpPr txBox="1"/>
          <p:nvPr/>
        </p:nvSpPr>
        <p:spPr>
          <a:xfrm>
            <a:off x="3600457" y="4317781"/>
            <a:ext cx="15263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2n2p-2</a:t>
            </a:r>
            <a:r>
              <a:rPr lang="en-US" baseline="30000" dirty="0" smtClean="0"/>
              <a:t>+</a:t>
            </a:r>
            <a:r>
              <a:rPr lang="en-US" dirty="0" smtClean="0"/>
              <a:t> gated</a:t>
            </a:r>
            <a:endParaRPr lang="en-US" dirty="0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72200" y="1324974"/>
            <a:ext cx="2664296" cy="50013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ZoneTexte 7"/>
          <p:cNvSpPr txBox="1"/>
          <p:nvPr/>
        </p:nvSpPr>
        <p:spPr>
          <a:xfrm>
            <a:off x="1660394" y="4221088"/>
            <a:ext cx="3193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4</a:t>
            </a:r>
            <a:r>
              <a:rPr lang="en-US" sz="1200" baseline="30000" dirty="0" smtClean="0"/>
              <a:t>+</a:t>
            </a:r>
            <a:endParaRPr lang="en-US" sz="1200" baseline="30000" dirty="0"/>
          </a:p>
        </p:txBody>
      </p:sp>
      <p:cxnSp>
        <p:nvCxnSpPr>
          <p:cNvPr id="11" name="Connecteur droit avec flèche 10"/>
          <p:cNvCxnSpPr/>
          <p:nvPr/>
        </p:nvCxnSpPr>
        <p:spPr>
          <a:xfrm>
            <a:off x="1810986" y="4509120"/>
            <a:ext cx="0" cy="25702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avec flèche 11"/>
          <p:cNvCxnSpPr/>
          <p:nvPr/>
        </p:nvCxnSpPr>
        <p:spPr>
          <a:xfrm>
            <a:off x="1891938" y="4005064"/>
            <a:ext cx="0" cy="25702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ZoneTexte 12"/>
          <p:cNvSpPr txBox="1"/>
          <p:nvPr/>
        </p:nvSpPr>
        <p:spPr>
          <a:xfrm>
            <a:off x="3173638" y="4509120"/>
            <a:ext cx="2952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5</a:t>
            </a:r>
            <a:r>
              <a:rPr lang="en-US" sz="1200" baseline="30000" dirty="0" smtClean="0"/>
              <a:t>-</a:t>
            </a:r>
            <a:endParaRPr lang="en-US" sz="1200" baseline="30000" dirty="0"/>
          </a:p>
        </p:txBody>
      </p:sp>
      <p:sp>
        <p:nvSpPr>
          <p:cNvPr id="14" name="ZoneTexte 13"/>
          <p:cNvSpPr txBox="1"/>
          <p:nvPr/>
        </p:nvSpPr>
        <p:spPr>
          <a:xfrm>
            <a:off x="2468248" y="4449249"/>
            <a:ext cx="3193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6</a:t>
            </a:r>
            <a:r>
              <a:rPr lang="en-US" sz="1200" baseline="30000" dirty="0" smtClean="0"/>
              <a:t>+</a:t>
            </a:r>
            <a:endParaRPr lang="en-US" sz="1200" baseline="30000" dirty="0"/>
          </a:p>
        </p:txBody>
      </p:sp>
      <p:cxnSp>
        <p:nvCxnSpPr>
          <p:cNvPr id="15" name="Connecteur droit avec flèche 14"/>
          <p:cNvCxnSpPr/>
          <p:nvPr/>
        </p:nvCxnSpPr>
        <p:spPr>
          <a:xfrm>
            <a:off x="2555776" y="4738281"/>
            <a:ext cx="0" cy="25702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/>
          <p:cNvCxnSpPr/>
          <p:nvPr/>
        </p:nvCxnSpPr>
        <p:spPr>
          <a:xfrm>
            <a:off x="2639717" y="4738281"/>
            <a:ext cx="0" cy="25702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ZoneTexte 16"/>
          <p:cNvSpPr txBox="1"/>
          <p:nvPr/>
        </p:nvSpPr>
        <p:spPr>
          <a:xfrm>
            <a:off x="2915816" y="4581128"/>
            <a:ext cx="3193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8</a:t>
            </a:r>
            <a:r>
              <a:rPr lang="en-US" sz="1200" baseline="30000" dirty="0" smtClean="0"/>
              <a:t>+</a:t>
            </a:r>
            <a:endParaRPr lang="en-US" sz="1200" baseline="30000" dirty="0"/>
          </a:p>
        </p:txBody>
      </p:sp>
      <p:cxnSp>
        <p:nvCxnSpPr>
          <p:cNvPr id="18" name="Connecteur droit avec flèche 17"/>
          <p:cNvCxnSpPr/>
          <p:nvPr/>
        </p:nvCxnSpPr>
        <p:spPr>
          <a:xfrm>
            <a:off x="3003344" y="4870160"/>
            <a:ext cx="0" cy="25702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avec flèche 18"/>
          <p:cNvCxnSpPr/>
          <p:nvPr/>
        </p:nvCxnSpPr>
        <p:spPr>
          <a:xfrm>
            <a:off x="3087285" y="4870160"/>
            <a:ext cx="0" cy="25702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avec flèche 19"/>
          <p:cNvCxnSpPr/>
          <p:nvPr/>
        </p:nvCxnSpPr>
        <p:spPr>
          <a:xfrm>
            <a:off x="3264594" y="4776129"/>
            <a:ext cx="0" cy="25702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ZoneTexte 20"/>
          <p:cNvSpPr txBox="1"/>
          <p:nvPr/>
        </p:nvSpPr>
        <p:spPr>
          <a:xfrm>
            <a:off x="1403648" y="4304129"/>
            <a:ext cx="2952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9</a:t>
            </a:r>
            <a:r>
              <a:rPr lang="en-US" sz="1200" baseline="30000" dirty="0" smtClean="0"/>
              <a:t>-</a:t>
            </a:r>
            <a:endParaRPr lang="en-US" sz="1200" baseline="30000" dirty="0"/>
          </a:p>
        </p:txBody>
      </p:sp>
      <p:cxnSp>
        <p:nvCxnSpPr>
          <p:cNvPr id="22" name="Connecteur droit avec flèche 21"/>
          <p:cNvCxnSpPr/>
          <p:nvPr/>
        </p:nvCxnSpPr>
        <p:spPr>
          <a:xfrm>
            <a:off x="1582605" y="4587002"/>
            <a:ext cx="0" cy="25702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avec flèche 22"/>
          <p:cNvCxnSpPr/>
          <p:nvPr/>
        </p:nvCxnSpPr>
        <p:spPr>
          <a:xfrm>
            <a:off x="1491422" y="4581128"/>
            <a:ext cx="0" cy="25702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ZoneTexte 23"/>
          <p:cNvSpPr txBox="1"/>
          <p:nvPr/>
        </p:nvSpPr>
        <p:spPr>
          <a:xfrm>
            <a:off x="1254949" y="4316326"/>
            <a:ext cx="2952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7</a:t>
            </a:r>
            <a:r>
              <a:rPr lang="en-US" sz="1200" baseline="30000" dirty="0" smtClean="0"/>
              <a:t>-</a:t>
            </a:r>
            <a:endParaRPr lang="en-US" sz="1200" baseline="30000" dirty="0"/>
          </a:p>
        </p:txBody>
      </p:sp>
      <p:cxnSp>
        <p:nvCxnSpPr>
          <p:cNvPr id="25" name="Connecteur droit avec flèche 24"/>
          <p:cNvCxnSpPr/>
          <p:nvPr/>
        </p:nvCxnSpPr>
        <p:spPr>
          <a:xfrm>
            <a:off x="1402586" y="4529098"/>
            <a:ext cx="0" cy="25702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avec flèche 25"/>
          <p:cNvCxnSpPr/>
          <p:nvPr/>
        </p:nvCxnSpPr>
        <p:spPr>
          <a:xfrm>
            <a:off x="4887376" y="5095649"/>
            <a:ext cx="0" cy="25702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ZoneTexte 26"/>
          <p:cNvSpPr txBox="1"/>
          <p:nvPr/>
        </p:nvSpPr>
        <p:spPr>
          <a:xfrm>
            <a:off x="4719883" y="4793038"/>
            <a:ext cx="3898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3</a:t>
            </a:r>
            <a:r>
              <a:rPr lang="en-US" sz="1200" baseline="30000" dirty="0" smtClean="0"/>
              <a:t>- </a:t>
            </a:r>
            <a:r>
              <a:rPr lang="en-US" sz="1200" dirty="0" smtClean="0"/>
              <a:t>?</a:t>
            </a:r>
            <a:endParaRPr lang="en-US" sz="1200" dirty="0"/>
          </a:p>
        </p:txBody>
      </p:sp>
      <p:sp>
        <p:nvSpPr>
          <p:cNvPr id="29" name="ZoneTexte 28"/>
          <p:cNvSpPr txBox="1"/>
          <p:nvPr/>
        </p:nvSpPr>
        <p:spPr>
          <a:xfrm>
            <a:off x="911743" y="4640915"/>
            <a:ext cx="4138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/>
              <a:t>e</a:t>
            </a:r>
            <a:r>
              <a:rPr lang="en-US" sz="1200" baseline="30000" dirty="0" err="1" smtClean="0"/>
              <a:t>+</a:t>
            </a:r>
            <a:r>
              <a:rPr lang="en-US" sz="1200" dirty="0" err="1" smtClean="0"/>
              <a:t>e</a:t>
            </a:r>
            <a:r>
              <a:rPr lang="en-US" sz="1200" baseline="30000" dirty="0" smtClean="0"/>
              <a:t>-</a:t>
            </a:r>
            <a:endParaRPr lang="en-US" sz="1200" baseline="30000" dirty="0"/>
          </a:p>
        </p:txBody>
      </p:sp>
      <p:sp>
        <p:nvSpPr>
          <p:cNvPr id="30" name="ZoneTexte 29"/>
          <p:cNvSpPr txBox="1"/>
          <p:nvPr/>
        </p:nvSpPr>
        <p:spPr>
          <a:xfrm>
            <a:off x="4714275" y="1669450"/>
            <a:ext cx="11208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ON-LINE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1331640" y="6597352"/>
            <a:ext cx="1224136" cy="1886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ZoneTexte 32"/>
          <p:cNvSpPr txBox="1"/>
          <p:nvPr/>
        </p:nvSpPr>
        <p:spPr>
          <a:xfrm>
            <a:off x="4972" y="1194404"/>
            <a:ext cx="43861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Lifetime measurement </a:t>
            </a:r>
            <a:r>
              <a:rPr lang="en-US" baseline="30000" dirty="0" smtClean="0"/>
              <a:t>58</a:t>
            </a:r>
            <a:r>
              <a:rPr lang="en-US" dirty="0" smtClean="0"/>
              <a:t>Ni+</a:t>
            </a:r>
            <a:r>
              <a:rPr lang="en-US" baseline="30000" dirty="0" smtClean="0"/>
              <a:t>58</a:t>
            </a:r>
            <a:r>
              <a:rPr lang="en-US" dirty="0" smtClean="0"/>
              <a:t>Ni at 250 MeV</a:t>
            </a:r>
          </a:p>
        </p:txBody>
      </p:sp>
      <p:sp>
        <p:nvSpPr>
          <p:cNvPr id="34" name="ZoneTexte 33"/>
          <p:cNvSpPr txBox="1"/>
          <p:nvPr/>
        </p:nvSpPr>
        <p:spPr>
          <a:xfrm>
            <a:off x="272134" y="5839722"/>
            <a:ext cx="56319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D. </a:t>
            </a:r>
            <a:r>
              <a:rPr lang="en-US" sz="1400" dirty="0" err="1" smtClean="0"/>
              <a:t>Ralet</a:t>
            </a:r>
            <a:r>
              <a:rPr lang="en-US" sz="1400" dirty="0" smtClean="0"/>
              <a:t>, M. L. </a:t>
            </a:r>
            <a:r>
              <a:rPr lang="en-US" sz="1400" dirty="0" err="1" smtClean="0"/>
              <a:t>Jurado</a:t>
            </a:r>
            <a:r>
              <a:rPr lang="en-US" sz="1400" dirty="0" smtClean="0"/>
              <a:t>, EC et al,</a:t>
            </a:r>
          </a:p>
          <a:p>
            <a:r>
              <a:rPr lang="en-US" sz="1400" dirty="0" smtClean="0"/>
              <a:t>OUPS Plunger, J. </a:t>
            </a:r>
            <a:r>
              <a:rPr lang="en-US" sz="1400" dirty="0" err="1" smtClean="0"/>
              <a:t>Ljungvall</a:t>
            </a:r>
            <a:r>
              <a:rPr lang="en-US" sz="1400" dirty="0" smtClean="0"/>
              <a:t> et al, NIM A 679 (2012) 61-66. Degrader mode</a:t>
            </a:r>
            <a:endParaRPr lang="en-US" sz="1400" dirty="0"/>
          </a:p>
        </p:txBody>
      </p:sp>
      <p:sp>
        <p:nvSpPr>
          <p:cNvPr id="35" name="ZoneTexte 34"/>
          <p:cNvSpPr txBox="1"/>
          <p:nvPr/>
        </p:nvSpPr>
        <p:spPr>
          <a:xfrm>
            <a:off x="94750" y="162253"/>
            <a:ext cx="37217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Garamond" panose="02020404030301010803" pitchFamily="18" charset="0"/>
              </a:rPr>
              <a:t>The NEDA setup : the 2n selectivity</a:t>
            </a:r>
            <a:endParaRPr lang="en-US" b="1" dirty="0">
              <a:latin typeface="Garamond" panose="02020404030301010803" pitchFamily="18" charset="0"/>
            </a:endParaRPr>
          </a:p>
        </p:txBody>
      </p:sp>
      <p:pic>
        <p:nvPicPr>
          <p:cNvPr id="36" name="Picture 6" descr="logoAgat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20" t="10983" r="11336" b="11676"/>
          <a:stretch>
            <a:fillRect/>
          </a:stretch>
        </p:blipFill>
        <p:spPr bwMode="auto">
          <a:xfrm>
            <a:off x="5796136" y="0"/>
            <a:ext cx="720079" cy="953492"/>
          </a:xfrm>
          <a:prstGeom prst="rect">
            <a:avLst/>
          </a:prstGeom>
          <a:noFill/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ZoneTexte 37"/>
          <p:cNvSpPr txBox="1"/>
          <p:nvPr/>
        </p:nvSpPr>
        <p:spPr>
          <a:xfrm>
            <a:off x="3595173" y="4565828"/>
            <a:ext cx="11015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Symbol" panose="05050102010706020507" pitchFamily="18" charset="2"/>
              </a:rPr>
              <a:t>s</a:t>
            </a:r>
            <a:r>
              <a:rPr lang="fr-FR" dirty="0" smtClean="0"/>
              <a:t>~100 </a:t>
            </a:r>
            <a:r>
              <a:rPr lang="fr-FR" dirty="0" smtClean="0">
                <a:latin typeface="Symbol" panose="05050102010706020507" pitchFamily="18" charset="2"/>
              </a:rPr>
              <a:t>m</a:t>
            </a:r>
            <a:r>
              <a:rPr lang="fr-FR" dirty="0" smtClean="0"/>
              <a:t>b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67316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GANIL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GANIL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ersonnalisé 1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GANIL</Template>
  <TotalTime>78431</TotalTime>
  <Words>2047</Words>
  <Application>Microsoft Office PowerPoint</Application>
  <PresentationFormat>On-screen Show (4:3)</PresentationFormat>
  <Paragraphs>287</Paragraphs>
  <Slides>24</Slides>
  <Notes>6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26" baseType="lpstr">
      <vt:lpstr>GANIL</vt:lpstr>
      <vt:lpstr>1_GANIL</vt:lpstr>
      <vt:lpstr>PowerPoint Presentation</vt:lpstr>
      <vt:lpstr>PowerPoint Presentation</vt:lpstr>
      <vt:lpstr>The AGATA project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Prompt-Delayed Spectroscopy  of Fission Fragments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Clement Emmanuel</dc:creator>
  <cp:lastModifiedBy>J Simpson</cp:lastModifiedBy>
  <cp:revision>375</cp:revision>
  <dcterms:created xsi:type="dcterms:W3CDTF">2015-09-14T13:22:05Z</dcterms:created>
  <dcterms:modified xsi:type="dcterms:W3CDTF">2018-09-20T13:24:19Z</dcterms:modified>
</cp:coreProperties>
</file>