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4" r:id="rId2"/>
  </p:sldMasterIdLst>
  <p:notesMasterIdLst>
    <p:notesMasterId r:id="rId51"/>
  </p:notesMasterIdLst>
  <p:sldIdLst>
    <p:sldId id="956" r:id="rId3"/>
    <p:sldId id="959" r:id="rId4"/>
    <p:sldId id="962" r:id="rId5"/>
    <p:sldId id="906" r:id="rId6"/>
    <p:sldId id="909" r:id="rId7"/>
    <p:sldId id="910" r:id="rId8"/>
    <p:sldId id="954" r:id="rId9"/>
    <p:sldId id="1058" r:id="rId10"/>
    <p:sldId id="1066" r:id="rId11"/>
    <p:sldId id="1073" r:id="rId12"/>
    <p:sldId id="925" r:id="rId13"/>
    <p:sldId id="1080" r:id="rId14"/>
    <p:sldId id="1042" r:id="rId15"/>
    <p:sldId id="1045" r:id="rId16"/>
    <p:sldId id="1078" r:id="rId17"/>
    <p:sldId id="816" r:id="rId18"/>
    <p:sldId id="817" r:id="rId19"/>
    <p:sldId id="1082" r:id="rId20"/>
    <p:sldId id="1081" r:id="rId21"/>
    <p:sldId id="1088" r:id="rId22"/>
    <p:sldId id="1083" r:id="rId23"/>
    <p:sldId id="1084" r:id="rId24"/>
    <p:sldId id="931" r:id="rId25"/>
    <p:sldId id="932" r:id="rId26"/>
    <p:sldId id="923" r:id="rId27"/>
    <p:sldId id="924" r:id="rId28"/>
    <p:sldId id="973" r:id="rId29"/>
    <p:sldId id="903" r:id="rId30"/>
    <p:sldId id="1068" r:id="rId31"/>
    <p:sldId id="1070" r:id="rId32"/>
    <p:sldId id="1069" r:id="rId33"/>
    <p:sldId id="1071" r:id="rId34"/>
    <p:sldId id="995" r:id="rId35"/>
    <p:sldId id="996" r:id="rId36"/>
    <p:sldId id="1085" r:id="rId37"/>
    <p:sldId id="1086" r:id="rId38"/>
    <p:sldId id="1087" r:id="rId39"/>
    <p:sldId id="921" r:id="rId40"/>
    <p:sldId id="960" r:id="rId41"/>
    <p:sldId id="813" r:id="rId42"/>
    <p:sldId id="492" r:id="rId43"/>
    <p:sldId id="994" r:id="rId44"/>
    <p:sldId id="997" r:id="rId45"/>
    <p:sldId id="477" r:id="rId46"/>
    <p:sldId id="957" r:id="rId47"/>
    <p:sldId id="619" r:id="rId48"/>
    <p:sldId id="820" r:id="rId49"/>
    <p:sldId id="1064" r:id="rId5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3399"/>
    <a:srgbClr val="E4F50B"/>
    <a:srgbClr val="0DFF7A"/>
    <a:srgbClr val="2DDF5C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2" autoAdjust="0"/>
    <p:restoredTop sz="83837" autoAdjust="0"/>
  </p:normalViewPr>
  <p:slideViewPr>
    <p:cSldViewPr>
      <p:cViewPr varScale="1">
        <p:scale>
          <a:sx n="96" d="100"/>
          <a:sy n="96" d="100"/>
        </p:scale>
        <p:origin x="148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63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1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image" Target="../media/image98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image" Target="../media/image10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74430C-FF96-4DB3-A273-16683A3DD8F5}" type="datetimeFigureOut">
              <a:rPr lang="fr-FR" smtClean="0"/>
              <a:pPr/>
              <a:t>12/06/2019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EB5E5D-F609-4B8A-A4DB-FC533DAA646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B5E5D-F609-4B8A-A4DB-FC533DAA646E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39124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A7897-6E77-4B52-80F9-F9AB83CAC5CB}" type="slidenum">
              <a:rPr lang="fr-FR" smtClean="0"/>
              <a:pPr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9400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B5E5D-F609-4B8A-A4DB-FC533DAA646E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4515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861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6861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9D2F90B-5C73-F548-BB1C-7CAABFE364E8}" type="slidenum">
              <a:rPr lang="fr-FR" sz="1200">
                <a:solidFill>
                  <a:prstClr val="black"/>
                </a:solidFill>
              </a:rPr>
              <a:pPr eaLnBrk="1" hangingPunct="1"/>
              <a:t>7</a:t>
            </a:fld>
            <a:endParaRPr lang="fr-FR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718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B5E5D-F609-4B8A-A4DB-FC533DAA646E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6882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6" name="Google Shape;68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 b="0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</a:t>
            </a:r>
            <a:r>
              <a:rPr lang="en-GB" sz="11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from binding energies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3205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6" name="Google Shape;68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2024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0" name="Google Shape;43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1000"/>
              <a:t>E2 decay between yrast states of the (9/2) 4 system as expected in the N = 50 isotones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1000"/>
              <a:t>(left) and the Z = 28 nickel isotopes (right). The numbers between the levels denote calculated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1000"/>
              <a:t>+B(E2) values expressed in units of B(E2; 2 +1 → 0 1 ) of the two-particle system, assuming a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1000"/>
              <a:t>seniority-conserving interaction. All levels have v ≈ 2, except the J π = 4 + and 6 + states in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1000"/>
              <a:t>72,74 Ni which have exact v = 4.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08780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6" name="Google Shape;68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4967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19FA0-C383-41DB-A28B-007FC7E12968}" type="slidenum">
              <a:rPr lang="fr-FR" smtClean="0"/>
              <a:pPr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2730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12/06/2019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12/06/2019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12/06/2019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347759"/>
            <a:ext cx="7772400" cy="2252691"/>
          </a:xfrm>
          <a:prstGeom prst="rect">
            <a:avLst/>
          </a:prstGeom>
        </p:spPr>
        <p:txBody>
          <a:bodyPr/>
          <a:lstStyle>
            <a:lvl1pPr>
              <a:defRPr lang="it-IT" dirty="0" smtClean="0"/>
            </a:lvl1pPr>
          </a:lstStyle>
          <a:p>
            <a:r>
              <a:rPr lang="fr-FR" smtClean="0"/>
              <a:t>Cliquez pour modifier le style du titre</a:t>
            </a:r>
            <a:endParaRPr lang="it-IT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70875" y="6561348"/>
            <a:ext cx="873125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CDC8E-50DB-4F2E-A357-58D8BB0D9DC6}" type="slidenum">
              <a:rPr lang="it-IT">
                <a:solidFill>
                  <a:prstClr val="black"/>
                </a:solidFill>
              </a:rPr>
              <a:pPr>
                <a:defRPr/>
              </a:pPr>
              <a:t>‹N°›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590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4437983" y="6505277"/>
            <a:ext cx="259104" cy="267891"/>
          </a:xfrm>
          <a:prstGeom prst="rect">
            <a:avLst/>
          </a:prstGeom>
        </p:spPr>
        <p:txBody>
          <a:bodyPr lIns="64291" tIns="32146" rIns="64291" bIns="32146"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8399332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11700" y="1688433"/>
            <a:ext cx="8520600" cy="4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auto"/>
            <a:fld id="{00000000-1234-1234-1234-123412341234}" type="slidenum">
              <a:rPr lang="es-ES" kern="0" smtClean="0"/>
              <a:pPr fontAlgn="auto"/>
              <a:t>‹N°›</a:t>
            </a:fld>
            <a:endParaRPr lang="es-ES" kern="0"/>
          </a:p>
        </p:txBody>
      </p:sp>
    </p:spTree>
    <p:extLst>
      <p:ext uri="{BB962C8B-B14F-4D97-AF65-F5344CB8AC3E}">
        <p14:creationId xmlns:p14="http://schemas.microsoft.com/office/powerpoint/2010/main" val="3579768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e du titre"/>
          <p:cNvSpPr txBox="1"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</p:spPr>
        <p:txBody>
          <a:bodyPr lIns="64291" tIns="32146" rIns="64291" bIns="32146"/>
          <a:lstStyle/>
          <a:p>
            <a:r>
              <a:t>Texte du titre</a:t>
            </a:r>
          </a:p>
        </p:txBody>
      </p:sp>
      <p:sp>
        <p:nvSpPr>
          <p:cNvPr id="49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4437983" y="6505277"/>
            <a:ext cx="259104" cy="267891"/>
          </a:xfrm>
          <a:prstGeom prst="rect">
            <a:avLst/>
          </a:prstGeom>
        </p:spPr>
        <p:txBody>
          <a:bodyPr lIns="64291" tIns="32146" rIns="64291" bIns="32146"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677290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71D1A2-7DDA-4ABB-B9BE-B36815D0A560}" type="datetimeFigureOut">
              <a:rPr lang="fr-FR" smtClean="0">
                <a:solidFill>
                  <a:prstClr val="black"/>
                </a:solidFill>
              </a:rPr>
              <a:pPr/>
              <a:t>12/06/2019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749E77-426F-4B76-9525-CC4A03136667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71D1A2-7DDA-4ABB-B9BE-B36815D0A560}" type="datetimeFigureOut">
              <a:rPr lang="fr-FR" smtClean="0">
                <a:solidFill>
                  <a:prstClr val="black"/>
                </a:solidFill>
              </a:rPr>
              <a:pPr/>
              <a:t>12/06/2019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749E77-426F-4B76-9525-CC4A03136667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71D1A2-7DDA-4ABB-B9BE-B36815D0A560}" type="datetimeFigureOut">
              <a:rPr lang="fr-FR" smtClean="0">
                <a:solidFill>
                  <a:prstClr val="black"/>
                </a:solidFill>
              </a:rPr>
              <a:pPr/>
              <a:t>12/06/2019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749E77-426F-4B76-9525-CC4A03136667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12/06/2019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71D1A2-7DDA-4ABB-B9BE-B36815D0A560}" type="datetimeFigureOut">
              <a:rPr lang="fr-FR" smtClean="0">
                <a:solidFill>
                  <a:prstClr val="black"/>
                </a:solidFill>
              </a:rPr>
              <a:pPr/>
              <a:t>12/06/2019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749E77-426F-4B76-9525-CC4A03136667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71D1A2-7DDA-4ABB-B9BE-B36815D0A560}" type="datetimeFigureOut">
              <a:rPr lang="fr-FR" smtClean="0">
                <a:solidFill>
                  <a:prstClr val="black"/>
                </a:solidFill>
              </a:rPr>
              <a:pPr/>
              <a:t>12/06/2019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749E77-426F-4B76-9525-CC4A03136667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71D1A2-7DDA-4ABB-B9BE-B36815D0A560}" type="datetimeFigureOut">
              <a:rPr lang="fr-FR" smtClean="0">
                <a:solidFill>
                  <a:prstClr val="black"/>
                </a:solidFill>
              </a:rPr>
              <a:pPr/>
              <a:t>12/06/2019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749E77-426F-4B76-9525-CC4A03136667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71D1A2-7DDA-4ABB-B9BE-B36815D0A560}" type="datetimeFigureOut">
              <a:rPr lang="fr-FR" smtClean="0">
                <a:solidFill>
                  <a:prstClr val="black"/>
                </a:solidFill>
              </a:rPr>
              <a:pPr/>
              <a:t>12/06/2019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749E77-426F-4B76-9525-CC4A03136667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71D1A2-7DDA-4ABB-B9BE-B36815D0A560}" type="datetimeFigureOut">
              <a:rPr lang="fr-FR" smtClean="0">
                <a:solidFill>
                  <a:prstClr val="black"/>
                </a:solidFill>
              </a:rPr>
              <a:pPr/>
              <a:t>12/06/2019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749E77-426F-4B76-9525-CC4A03136667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71D1A2-7DDA-4ABB-B9BE-B36815D0A560}" type="datetimeFigureOut">
              <a:rPr lang="fr-FR" smtClean="0">
                <a:solidFill>
                  <a:prstClr val="black"/>
                </a:solidFill>
              </a:rPr>
              <a:pPr/>
              <a:t>12/06/2019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749E77-426F-4B76-9525-CC4A03136667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71D1A2-7DDA-4ABB-B9BE-B36815D0A560}" type="datetimeFigureOut">
              <a:rPr lang="fr-FR" smtClean="0">
                <a:solidFill>
                  <a:prstClr val="black"/>
                </a:solidFill>
              </a:rPr>
              <a:pPr/>
              <a:t>12/06/2019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749E77-426F-4B76-9525-CC4A03136667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71D1A2-7DDA-4ABB-B9BE-B36815D0A560}" type="datetimeFigureOut">
              <a:rPr lang="fr-FR" smtClean="0">
                <a:solidFill>
                  <a:prstClr val="black"/>
                </a:solidFill>
              </a:rPr>
              <a:pPr/>
              <a:t>12/06/2019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749E77-426F-4B76-9525-CC4A03136667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347759"/>
            <a:ext cx="7772400" cy="2252691"/>
          </a:xfrm>
          <a:prstGeom prst="rect">
            <a:avLst/>
          </a:prstGeom>
        </p:spPr>
        <p:txBody>
          <a:bodyPr/>
          <a:lstStyle>
            <a:lvl1pPr>
              <a:defRPr lang="it-IT" dirty="0" smtClean="0"/>
            </a:lvl1pPr>
          </a:lstStyle>
          <a:p>
            <a:r>
              <a:rPr lang="fr-FR" smtClean="0"/>
              <a:t>Cliquez pour modifier le style du titre</a:t>
            </a:r>
            <a:endParaRPr lang="it-IT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70875" y="6561348"/>
            <a:ext cx="873125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CDC8E-50DB-4F2E-A357-58D8BB0D9DC6}" type="slidenum">
              <a:rPr lang="it-IT">
                <a:solidFill>
                  <a:prstClr val="black"/>
                </a:solidFill>
              </a:rPr>
              <a:pPr>
                <a:defRPr/>
              </a:pPr>
              <a:t>‹N°›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-75" y="6727600"/>
            <a:ext cx="9144000" cy="13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11700" y="1688433"/>
            <a:ext cx="8520600" cy="4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auto"/>
            <a:fld id="{00000000-1234-1234-1234-123412341234}" type="slidenum">
              <a:rPr lang="es-ES" kern="0" smtClean="0"/>
              <a:pPr fontAlgn="auto"/>
              <a:t>‹N°›</a:t>
            </a:fld>
            <a:endParaRPr lang="es-ES" kern="0"/>
          </a:p>
        </p:txBody>
      </p:sp>
    </p:spTree>
    <p:extLst>
      <p:ext uri="{BB962C8B-B14F-4D97-AF65-F5344CB8AC3E}">
        <p14:creationId xmlns:p14="http://schemas.microsoft.com/office/powerpoint/2010/main" val="1799760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12/06/2019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4437983" y="6505277"/>
            <a:ext cx="259104" cy="267891"/>
          </a:xfrm>
          <a:prstGeom prst="rect">
            <a:avLst/>
          </a:prstGeom>
        </p:spPr>
        <p:txBody>
          <a:bodyPr lIns="64291" tIns="32146" rIns="64291" bIns="32146"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0358620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921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347759"/>
            <a:ext cx="7772400" cy="2252691"/>
          </a:xfrm>
          <a:prstGeom prst="rect">
            <a:avLst/>
          </a:prstGeom>
        </p:spPr>
        <p:txBody>
          <a:bodyPr/>
          <a:lstStyle>
            <a:lvl1pPr>
              <a:defRPr lang="it-IT" dirty="0" smtClean="0"/>
            </a:lvl1pPr>
          </a:lstStyle>
          <a:p>
            <a:r>
              <a:rPr lang="fr-FR" smtClean="0"/>
              <a:t>Cliquez pour modifier le style du titre</a:t>
            </a:r>
            <a:endParaRPr lang="it-IT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70875" y="6561348"/>
            <a:ext cx="873125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CDC8E-50DB-4F2E-A357-58D8BB0D9DC6}" type="slidenum">
              <a:rPr lang="it-IT">
                <a:solidFill>
                  <a:prstClr val="black"/>
                </a:solidFill>
              </a:rPr>
              <a:pPr>
                <a:defRPr/>
              </a:pPr>
              <a:t>‹N°›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8166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404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347759"/>
            <a:ext cx="7772400" cy="2252691"/>
          </a:xfrm>
          <a:prstGeom prst="rect">
            <a:avLst/>
          </a:prstGeom>
        </p:spPr>
        <p:txBody>
          <a:bodyPr/>
          <a:lstStyle>
            <a:lvl1pPr>
              <a:defRPr lang="it-IT" dirty="0" smtClean="0"/>
            </a:lvl1pPr>
          </a:lstStyle>
          <a:p>
            <a:r>
              <a:rPr lang="fr-FR" smtClean="0"/>
              <a:t>Cliquez pour modifier le style du titre</a:t>
            </a:r>
            <a:endParaRPr lang="it-IT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70875" y="6561348"/>
            <a:ext cx="873125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CDC8E-50DB-4F2E-A357-58D8BB0D9DC6}" type="slidenum">
              <a:rPr lang="it-IT">
                <a:solidFill>
                  <a:prstClr val="black"/>
                </a:solidFill>
              </a:rPr>
              <a:pPr>
                <a:defRPr/>
              </a:pPr>
              <a:t>‹N°›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806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40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12/06/2019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12/06/2019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12/06/2019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12/06/2019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12/06/2019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12/06/2019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12/06/2019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93" r:id="rId13"/>
    <p:sldLayoutId id="2147483694" r:id="rId14"/>
    <p:sldLayoutId id="2147483695" r:id="rId15"/>
    <p:sldLayoutId id="2147483696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6"/>
          <p:cNvGrpSpPr/>
          <p:nvPr/>
        </p:nvGrpSpPr>
        <p:grpSpPr>
          <a:xfrm>
            <a:off x="3923928" y="39688"/>
            <a:ext cx="5220072" cy="1013048"/>
            <a:chOff x="4826000" y="39688"/>
            <a:chExt cx="4318000" cy="574675"/>
          </a:xfrm>
        </p:grpSpPr>
        <p:sp>
          <p:nvSpPr>
            <p:cNvPr id="8" name="Rectangle 11"/>
            <p:cNvSpPr>
              <a:spLocks noChangeArrowheads="1"/>
            </p:cNvSpPr>
            <p:nvPr userDrawn="1"/>
          </p:nvSpPr>
          <p:spPr bwMode="auto">
            <a:xfrm>
              <a:off x="4826000" y="533400"/>
              <a:ext cx="4318000" cy="36513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rgbClr val="FFFFFF"/>
                </a:gs>
              </a:gsLst>
              <a:lin ang="1080000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9" name="Rectangle 12"/>
            <p:cNvSpPr>
              <a:spLocks noChangeArrowheads="1"/>
            </p:cNvSpPr>
            <p:nvPr userDrawn="1"/>
          </p:nvSpPr>
          <p:spPr bwMode="auto">
            <a:xfrm>
              <a:off x="4826000" y="577850"/>
              <a:ext cx="4318000" cy="36513"/>
            </a:xfrm>
            <a:prstGeom prst="rect">
              <a:avLst/>
            </a:prstGeom>
            <a:gradFill flip="none" rotWithShape="1">
              <a:gsLst>
                <a:gs pos="0">
                  <a:srgbClr val="502185"/>
                </a:gs>
                <a:gs pos="100000">
                  <a:srgbClr val="FFFFFF"/>
                </a:gs>
              </a:gsLst>
              <a:lin ang="1080000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GB">
                  <a:solidFill>
                    <a:prstClr val="black"/>
                  </a:solidFill>
                </a:rPr>
                <a:t> </a:t>
              </a:r>
            </a:p>
          </p:txBody>
        </p:sp>
        <p:pic>
          <p:nvPicPr>
            <p:cNvPr id="10" name="Image 12" descr="logo 30cm.jpg"/>
            <p:cNvPicPr>
              <a:picLocks noChangeAspect="1"/>
            </p:cNvPicPr>
            <p:nvPr userDrawn="1"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7086600" y="39688"/>
              <a:ext cx="20574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e 10"/>
          <p:cNvGrpSpPr/>
          <p:nvPr/>
        </p:nvGrpSpPr>
        <p:grpSpPr>
          <a:xfrm>
            <a:off x="0" y="6509556"/>
            <a:ext cx="9144000" cy="696888"/>
            <a:chOff x="0" y="6592888"/>
            <a:chExt cx="8839200" cy="341312"/>
          </a:xfrm>
        </p:grpSpPr>
        <p:sp>
          <p:nvSpPr>
            <p:cNvPr id="12" name="Rectangle 8"/>
            <p:cNvSpPr>
              <a:spLocks noChangeArrowheads="1"/>
            </p:cNvSpPr>
            <p:nvPr userDrawn="1"/>
          </p:nvSpPr>
          <p:spPr bwMode="auto">
            <a:xfrm>
              <a:off x="492125" y="6616700"/>
              <a:ext cx="8347075" cy="317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eaLnBrk="0" hangingPunct="0"/>
              <a:r>
                <a:rPr lang="en-US" sz="1400" dirty="0" err="1" smtClean="0">
                  <a:solidFill>
                    <a:srgbClr val="5E5E5E"/>
                  </a:solidFill>
                </a:rPr>
                <a:t>E.Clément</a:t>
              </a:r>
              <a:r>
                <a:rPr lang="en-US" sz="1400" dirty="0" smtClean="0">
                  <a:solidFill>
                    <a:srgbClr val="5E5E5E"/>
                  </a:solidFill>
                </a:rPr>
                <a:t>  </a:t>
              </a:r>
              <a:r>
                <a:rPr lang="en-US" sz="1400" dirty="0" err="1" smtClean="0">
                  <a:solidFill>
                    <a:srgbClr val="5E5E5E"/>
                  </a:solidFill>
                </a:rPr>
                <a:t>Novembre</a:t>
              </a:r>
              <a:r>
                <a:rPr lang="en-US" sz="1400" dirty="0" smtClean="0">
                  <a:solidFill>
                    <a:srgbClr val="5E5E5E"/>
                  </a:solidFill>
                </a:rPr>
                <a:t> 2011                                          </a:t>
              </a:r>
              <a:endParaRPr lang="fr-FR" sz="1400" noProof="1">
                <a:solidFill>
                  <a:prstClr val="black"/>
                </a:solidFill>
              </a:endParaRPr>
            </a:p>
          </p:txBody>
        </p:sp>
        <p:sp>
          <p:nvSpPr>
            <p:cNvPr id="13" name="Rectangle 14"/>
            <p:cNvSpPr>
              <a:spLocks noChangeArrowheads="1"/>
            </p:cNvSpPr>
            <p:nvPr userDrawn="1"/>
          </p:nvSpPr>
          <p:spPr bwMode="auto">
            <a:xfrm>
              <a:off x="0" y="6592888"/>
              <a:ext cx="4318000" cy="36512"/>
            </a:xfrm>
            <a:prstGeom prst="rect">
              <a:avLst/>
            </a:prstGeom>
            <a:gradFill flip="none" rotWithShape="1">
              <a:gsLst>
                <a:gs pos="0">
                  <a:srgbClr val="502185"/>
                </a:gs>
                <a:gs pos="100000">
                  <a:srgbClr val="FFFFFF"/>
                </a:gs>
              </a:gsLst>
              <a:lin ang="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prstClr val="black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9" r:id="rId13"/>
    <p:sldLayoutId id="2147483691" r:id="rId14"/>
    <p:sldLayoutId id="2147483692" r:id="rId15"/>
    <p:sldLayoutId id="2147483709" r:id="rId16"/>
    <p:sldLayoutId id="2147483710" r:id="rId17"/>
    <p:sldLayoutId id="2147483723" r:id="rId18"/>
    <p:sldLayoutId id="2147483724" r:id="rId1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9.jpe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openxmlformats.org/officeDocument/2006/relationships/image" Target="../media/image58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9.jpeg"/><Relationship Id="rId5" Type="http://schemas.openxmlformats.org/officeDocument/2006/relationships/image" Target="../media/image57.emf"/><Relationship Id="rId4" Type="http://schemas.openxmlformats.org/officeDocument/2006/relationships/image" Target="../media/image56.png"/><Relationship Id="rId9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9.jpeg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9.jpeg"/><Relationship Id="rId4" Type="http://schemas.openxmlformats.org/officeDocument/2006/relationships/image" Target="../media/image6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9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8.jpeg"/><Relationship Id="rId5" Type="http://schemas.openxmlformats.org/officeDocument/2006/relationships/image" Target="../media/image67.emf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2.emf"/><Relationship Id="rId5" Type="http://schemas.openxmlformats.org/officeDocument/2006/relationships/image" Target="../media/image29.jpeg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.png"/><Relationship Id="rId11" Type="http://schemas.openxmlformats.org/officeDocument/2006/relationships/image" Target="../media/image13.gif"/><Relationship Id="rId5" Type="http://schemas.openxmlformats.org/officeDocument/2006/relationships/image" Target="../media/image7.wmf"/><Relationship Id="rId10" Type="http://schemas.openxmlformats.org/officeDocument/2006/relationships/image" Target="../media/image12.wmf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9.jpeg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9.jpeg"/><Relationship Id="rId4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92.emf"/><Relationship Id="rId4" Type="http://schemas.openxmlformats.org/officeDocument/2006/relationships/image" Target="../media/image9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jpe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emf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100.wmf"/><Relationship Id="rId7" Type="http://schemas.openxmlformats.org/officeDocument/2006/relationships/image" Target="../media/image98.emf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29.jpeg"/><Relationship Id="rId5" Type="http://schemas.openxmlformats.org/officeDocument/2006/relationships/image" Target="../media/image58.jpeg"/><Relationship Id="rId10" Type="http://schemas.openxmlformats.org/officeDocument/2006/relationships/image" Target="../media/image101.wmf"/><Relationship Id="rId4" Type="http://schemas.openxmlformats.org/officeDocument/2006/relationships/image" Target="../media/image52.png"/><Relationship Id="rId9" Type="http://schemas.openxmlformats.org/officeDocument/2006/relationships/image" Target="../media/image99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emf"/><Relationship Id="rId3" Type="http://schemas.openxmlformats.org/officeDocument/2006/relationships/image" Target="../media/image52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2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58.jpeg"/><Relationship Id="rId9" Type="http://schemas.openxmlformats.org/officeDocument/2006/relationships/image" Target="../media/image2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18.jpeg"/><Relationship Id="rId7" Type="http://schemas.openxmlformats.org/officeDocument/2006/relationships/image" Target="../media/image121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9.jpeg"/><Relationship Id="rId5" Type="http://schemas.openxmlformats.org/officeDocument/2006/relationships/image" Target="../media/image120.png"/><Relationship Id="rId4" Type="http://schemas.openxmlformats.org/officeDocument/2006/relationships/image" Target="../media/image11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9.jpeg"/><Relationship Id="rId5" Type="http://schemas.openxmlformats.org/officeDocument/2006/relationships/image" Target="../media/image124.png"/><Relationship Id="rId4" Type="http://schemas.openxmlformats.org/officeDocument/2006/relationships/image" Target="../media/image5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2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9.jpe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9.jpeg"/><Relationship Id="rId4" Type="http://schemas.openxmlformats.org/officeDocument/2006/relationships/image" Target="../media/image6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3.jpeg"/><Relationship Id="rId4" Type="http://schemas.openxmlformats.org/officeDocument/2006/relationships/image" Target="../media/image3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jpe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Aga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424797" y="260648"/>
            <a:ext cx="978851" cy="1296144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ZoneTexte 7"/>
          <p:cNvSpPr txBox="1"/>
          <p:nvPr/>
        </p:nvSpPr>
        <p:spPr>
          <a:xfrm>
            <a:off x="1619672" y="2636912"/>
            <a:ext cx="60486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High </a:t>
            </a:r>
            <a:r>
              <a:rPr lang="en-US" sz="3600" dirty="0"/>
              <a:t>Resolution </a:t>
            </a:r>
            <a:r>
              <a:rPr lang="en-US" sz="3600" dirty="0" smtClean="0"/>
              <a:t>γ-ray </a:t>
            </a:r>
            <a:r>
              <a:rPr lang="en-US" sz="3600" dirty="0"/>
              <a:t>Spectroscopy in Exotic Nuclei: AGATA@GANIL</a:t>
            </a:r>
            <a:endParaRPr lang="en-US" sz="6600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4607496" y="10674424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GRC - 2019</a:t>
            </a:r>
            <a:endParaRPr lang="en-US" dirty="0"/>
          </a:p>
        </p:txBody>
      </p:sp>
      <p:pic>
        <p:nvPicPr>
          <p:cNvPr id="9217" name="Picture 1" descr="https://www.grc.org/images/grc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290150"/>
            <a:ext cx="49530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347864" y="5517232"/>
            <a:ext cx="338437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Nuclear</a:t>
            </a:r>
            <a:r>
              <a:rPr kumimoji="0" lang="fr-FR" altLang="fr-FR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fr-FR" altLang="fr-FR" sz="20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Chemistry</a:t>
            </a:r>
            <a:endParaRPr kumimoji="0" lang="fr-FR" altLang="fr-FR" sz="2000" b="1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Gordon </a:t>
            </a:r>
            <a:r>
              <a:rPr kumimoji="0" lang="fr-FR" altLang="fr-FR" sz="20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Research</a:t>
            </a:r>
            <a:r>
              <a:rPr kumimoji="0" lang="fr-FR" altLang="fr-FR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fr-FR" altLang="fr-FR" sz="20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Conference</a:t>
            </a:r>
            <a:r>
              <a:rPr kumimoji="0" lang="fr-FR" altLang="fr-FR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711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06EF243-34E4-444C-889E-70231457A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91" y="260648"/>
            <a:ext cx="3373284" cy="6200947"/>
          </a:xfrm>
          <a:prstGeom prst="rect">
            <a:avLst/>
          </a:prstGeom>
        </p:spPr>
      </p:pic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CB8D1F21-A708-4402-B7C8-DD9A60EAB357}"/>
              </a:ext>
            </a:extLst>
          </p:cNvPr>
          <p:cNvSpPr/>
          <p:nvPr/>
        </p:nvSpPr>
        <p:spPr>
          <a:xfrm>
            <a:off x="3452124" y="4056301"/>
            <a:ext cx="5616624" cy="1100891"/>
          </a:xfrm>
          <a:prstGeom prst="roundRect">
            <a:avLst/>
          </a:prstGeom>
          <a:solidFill>
            <a:srgbClr val="EFDFD5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B861881-3E9A-4137-938B-8C1D4CD13EB9}"/>
              </a:ext>
            </a:extLst>
          </p:cNvPr>
          <p:cNvSpPr txBox="1">
            <a:spLocks/>
          </p:cNvSpPr>
          <p:nvPr/>
        </p:nvSpPr>
        <p:spPr>
          <a:xfrm>
            <a:off x="3481231" y="4142097"/>
            <a:ext cx="5617365" cy="1292559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57A93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457A93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457A93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457A9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7A93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Shell model calculations reproduce the trend in </a:t>
            </a:r>
            <a:r>
              <a:rPr lang="en-US" sz="1600" baseline="30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50,52,54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Ti</a:t>
            </a: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New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result in </a:t>
            </a:r>
            <a:r>
              <a:rPr lang="en-US" sz="1600" baseline="30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52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Ti: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Opposite behavior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to previous experimental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results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Rechteck: abgerundete Ecken 4">
            <a:extLst>
              <a:ext uri="{FF2B5EF4-FFF2-40B4-BE49-F238E27FC236}">
                <a16:creationId xmlns:a16="http://schemas.microsoft.com/office/drawing/2014/main" id="{5BCA01E4-05C3-46B5-9DCC-64D84F4A771B}"/>
              </a:ext>
            </a:extLst>
          </p:cNvPr>
          <p:cNvSpPr/>
          <p:nvPr/>
        </p:nvSpPr>
        <p:spPr>
          <a:xfrm>
            <a:off x="3452124" y="2201514"/>
            <a:ext cx="5616624" cy="1727827"/>
          </a:xfrm>
          <a:prstGeom prst="roundRect">
            <a:avLst/>
          </a:prstGeom>
          <a:solidFill>
            <a:srgbClr val="EFDFD5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8" name="Rechteck: abgerundete Ecken 5">
            <a:extLst>
              <a:ext uri="{FF2B5EF4-FFF2-40B4-BE49-F238E27FC236}">
                <a16:creationId xmlns:a16="http://schemas.microsoft.com/office/drawing/2014/main" id="{55280BFB-563E-46E8-9105-6B2D38FA363D}"/>
              </a:ext>
            </a:extLst>
          </p:cNvPr>
          <p:cNvSpPr/>
          <p:nvPr/>
        </p:nvSpPr>
        <p:spPr>
          <a:xfrm>
            <a:off x="5563756" y="1910407"/>
            <a:ext cx="1776799" cy="300083"/>
          </a:xfrm>
          <a:prstGeom prst="roundRect">
            <a:avLst/>
          </a:prstGeom>
          <a:solidFill>
            <a:srgbClr val="C00000"/>
          </a:solidFill>
          <a:ln w="63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9" name="Textfeld 6">
            <a:extLst>
              <a:ext uri="{FF2B5EF4-FFF2-40B4-BE49-F238E27FC236}">
                <a16:creationId xmlns:a16="http://schemas.microsoft.com/office/drawing/2014/main" id="{388EE69A-8D6F-462A-9128-60D3E6CF4C35}"/>
              </a:ext>
            </a:extLst>
          </p:cNvPr>
          <p:cNvSpPr txBox="1"/>
          <p:nvPr/>
        </p:nvSpPr>
        <p:spPr>
          <a:xfrm>
            <a:off x="5313320" y="1844824"/>
            <a:ext cx="23152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Experimental results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5DF685C7-FC59-41EA-A387-0E4D4E5C4622}"/>
              </a:ext>
            </a:extLst>
          </p:cNvPr>
          <p:cNvSpPr txBox="1">
            <a:spLocks/>
          </p:cNvSpPr>
          <p:nvPr/>
        </p:nvSpPr>
        <p:spPr>
          <a:xfrm>
            <a:off x="3380116" y="2393208"/>
            <a:ext cx="5688632" cy="1000525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57A93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457A93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457A93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457A9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7A93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4 lifetime information in </a:t>
            </a:r>
            <a:r>
              <a:rPr lang="en-US" sz="1600" baseline="300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54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Ti: 3 for the first time</a:t>
            </a: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3 lifetime information in </a:t>
            </a:r>
            <a:r>
              <a:rPr lang="en-US" sz="1600" baseline="300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52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Ti: opposite behavior to previous measurement</a:t>
            </a: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5 preliminary lifetime information in </a:t>
            </a:r>
            <a:r>
              <a:rPr lang="en-US" sz="1600" baseline="300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53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Ti determined for the first time </a:t>
            </a: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5563756" y="3825958"/>
            <a:ext cx="1648940" cy="353990"/>
            <a:chOff x="5342492" y="4824843"/>
            <a:chExt cx="1648940" cy="353990"/>
          </a:xfrm>
        </p:grpSpPr>
        <p:sp>
          <p:nvSpPr>
            <p:cNvPr id="14" name="Rechteck: abgerundete Ecken 9">
              <a:extLst>
                <a:ext uri="{FF2B5EF4-FFF2-40B4-BE49-F238E27FC236}">
                  <a16:creationId xmlns:a16="http://schemas.microsoft.com/office/drawing/2014/main" id="{3466065B-09E3-45B2-AB1F-F032DB2FBA64}"/>
                </a:ext>
              </a:extLst>
            </p:cNvPr>
            <p:cNvSpPr/>
            <p:nvPr/>
          </p:nvSpPr>
          <p:spPr>
            <a:xfrm>
              <a:off x="5457670" y="4843079"/>
              <a:ext cx="1418585" cy="335754"/>
            </a:xfrm>
            <a:prstGeom prst="roundRect">
              <a:avLst/>
            </a:prstGeom>
            <a:solidFill>
              <a:srgbClr val="C00000"/>
            </a:solidFill>
            <a:ln w="635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5" name="Textfeld 10">
              <a:extLst>
                <a:ext uri="{FF2B5EF4-FFF2-40B4-BE49-F238E27FC236}">
                  <a16:creationId xmlns:a16="http://schemas.microsoft.com/office/drawing/2014/main" id="{A59AD932-80F2-4F13-B062-27CEE2790E01}"/>
                </a:ext>
              </a:extLst>
            </p:cNvPr>
            <p:cNvSpPr txBox="1"/>
            <p:nvPr/>
          </p:nvSpPr>
          <p:spPr>
            <a:xfrm>
              <a:off x="5342492" y="4824843"/>
              <a:ext cx="16489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Interpretation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6" descr="logoAga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ZoneTexte 19"/>
          <p:cNvSpPr txBox="1"/>
          <p:nvPr/>
        </p:nvSpPr>
        <p:spPr>
          <a:xfrm>
            <a:off x="5297303" y="6475055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</a:t>
            </a:r>
            <a:r>
              <a:rPr lang="en-US" dirty="0" err="1" smtClean="0"/>
              <a:t>Goldkuhle</a:t>
            </a:r>
            <a:r>
              <a:rPr lang="en-US" dirty="0" smtClean="0"/>
              <a:t> (IKP) et al, in preparation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6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30" y="-13415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50489" y="4684345"/>
            <a:ext cx="5364088" cy="216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016500" y="4355812"/>
            <a:ext cx="4179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M. </a:t>
            </a:r>
            <a:r>
              <a:rPr lang="en-US" dirty="0" err="1" smtClean="0"/>
              <a:t>Siciliano</a:t>
            </a:r>
            <a:r>
              <a:rPr lang="en-US" dirty="0" smtClean="0"/>
              <a:t> (LNL) et al, submitted to PRL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491880" y="4826443"/>
            <a:ext cx="54726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The first 4</a:t>
            </a:r>
            <a:r>
              <a:rPr lang="en-US" sz="1400" baseline="30000" dirty="0" smtClean="0"/>
              <a:t>+</a:t>
            </a:r>
            <a:r>
              <a:rPr lang="en-US" sz="1400" dirty="0" smtClean="0">
                <a:sym typeface="Wingdings" panose="05000000000000000000" pitchFamily="2" charset="2"/>
              </a:rPr>
              <a:t>2</a:t>
            </a:r>
            <a:r>
              <a:rPr lang="en-US" sz="1400" baseline="30000" dirty="0" smtClean="0">
                <a:sym typeface="Wingdings" panose="05000000000000000000" pitchFamily="2" charset="2"/>
              </a:rPr>
              <a:t>+</a:t>
            </a:r>
            <a:r>
              <a:rPr lang="en-US" sz="1400" dirty="0" smtClean="0">
                <a:sym typeface="Wingdings" panose="05000000000000000000" pitchFamily="2" charset="2"/>
              </a:rPr>
              <a:t> transition </a:t>
            </a:r>
            <a:r>
              <a:rPr lang="en-US" sz="1400" dirty="0" smtClean="0"/>
              <a:t>strength in the neutron-deficient Sn.</a:t>
            </a:r>
          </a:p>
          <a:p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The precise measurement for </a:t>
            </a:r>
            <a:r>
              <a:rPr lang="en-US" sz="1400" baseline="30000" dirty="0" smtClean="0"/>
              <a:t>108</a:t>
            </a:r>
            <a:r>
              <a:rPr lang="en-US" sz="1400" dirty="0" smtClean="0"/>
              <a:t>Sn sheds light on the proton excitation into the g</a:t>
            </a:r>
            <a:r>
              <a:rPr lang="en-US" sz="1400" baseline="-25000" dirty="0" smtClean="0"/>
              <a:t>9/2</a:t>
            </a:r>
            <a:r>
              <a:rPr lang="en-US" sz="1400" dirty="0" smtClean="0"/>
              <a:t> and h</a:t>
            </a:r>
            <a:r>
              <a:rPr lang="en-US" sz="1400" baseline="-25000" dirty="0" smtClean="0"/>
              <a:t>11/2</a:t>
            </a:r>
            <a:r>
              <a:rPr lang="en-US" sz="1400" dirty="0" smtClean="0"/>
              <a:t> (from CN un-truncated), or g</a:t>
            </a:r>
            <a:r>
              <a:rPr lang="en-US" sz="1400" baseline="-25000" dirty="0" smtClean="0"/>
              <a:t>9/2 </a:t>
            </a:r>
            <a:r>
              <a:rPr lang="en-US" sz="1400" dirty="0" smtClean="0"/>
              <a:t>+ pairing effect (Z)</a:t>
            </a:r>
          </a:p>
          <a:p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 The recent MCSMC points to g</a:t>
            </a:r>
            <a:r>
              <a:rPr lang="en-US" sz="1400" baseline="-25000" dirty="0"/>
              <a:t>9/2</a:t>
            </a:r>
            <a:r>
              <a:rPr lang="en-US" sz="1400" dirty="0"/>
              <a:t> occupancy that </a:t>
            </a:r>
            <a:r>
              <a:rPr lang="en-US" sz="1400" dirty="0" smtClean="0"/>
              <a:t>vary </a:t>
            </a:r>
            <a:r>
              <a:rPr lang="en-US" sz="1400" dirty="0"/>
              <a:t>with J and A, </a:t>
            </a:r>
            <a:r>
              <a:rPr lang="en-US" sz="1400" dirty="0" smtClean="0"/>
              <a:t>     [T</a:t>
            </a:r>
            <a:r>
              <a:rPr lang="en-US" sz="1400" dirty="0"/>
              <a:t>. </a:t>
            </a:r>
            <a:r>
              <a:rPr lang="en-US" sz="1400" dirty="0" err="1" smtClean="0"/>
              <a:t>Togashi</a:t>
            </a:r>
            <a:r>
              <a:rPr lang="en-US" sz="1400" dirty="0" smtClean="0"/>
              <a:t> et al PRL </a:t>
            </a:r>
            <a:r>
              <a:rPr lang="en-US" sz="1400" dirty="0"/>
              <a:t>121, 062501 (2018</a:t>
            </a:r>
            <a:r>
              <a:rPr lang="en-US" sz="1400" dirty="0" smtClean="0"/>
              <a:t>).], without comparison for the 4</a:t>
            </a:r>
            <a:r>
              <a:rPr lang="en-US" sz="1400" baseline="30000" dirty="0" smtClean="0"/>
              <a:t>+</a:t>
            </a:r>
            <a:r>
              <a:rPr lang="en-US" sz="1400" dirty="0" smtClean="0"/>
              <a:t> strength</a:t>
            </a:r>
            <a:endParaRPr lang="en-US" sz="14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456" y="669134"/>
            <a:ext cx="4513871" cy="376797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15630" y="61003"/>
            <a:ext cx="4765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cs typeface="Arial"/>
              </a:rPr>
              <a:t>Lifetime Measurements in </a:t>
            </a:r>
            <a:r>
              <a:rPr lang="en-US" b="1" baseline="30000" dirty="0" smtClean="0">
                <a:cs typeface="Arial"/>
              </a:rPr>
              <a:t>106,108</a:t>
            </a:r>
            <a:r>
              <a:rPr lang="en-US" b="1" dirty="0" smtClean="0">
                <a:cs typeface="Arial"/>
              </a:rPr>
              <a:t>Sn using MNT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7865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0" y="0"/>
            <a:ext cx="4970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Shell evolution and collectivity using a 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Sn core</a:t>
            </a:r>
          </a:p>
          <a:p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Image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4168" y="1296144"/>
            <a:ext cx="3707904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1331640" y="6597352"/>
            <a:ext cx="1224136" cy="260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magine 13" descr="Screen Shot 2015-02-12 at 08.56.03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39"/>
          <a:stretch/>
        </p:blipFill>
        <p:spPr>
          <a:xfrm>
            <a:off x="179512" y="1052737"/>
            <a:ext cx="5189161" cy="3240360"/>
          </a:xfrm>
          <a:prstGeom prst="rect">
            <a:avLst/>
          </a:prstGeom>
        </p:spPr>
      </p:pic>
      <p:sp>
        <p:nvSpPr>
          <p:cNvPr id="18" name="Line 11"/>
          <p:cNvSpPr>
            <a:spLocks noChangeShapeType="1"/>
          </p:cNvSpPr>
          <p:nvPr/>
        </p:nvSpPr>
        <p:spPr bwMode="auto">
          <a:xfrm flipH="1">
            <a:off x="395536" y="1196752"/>
            <a:ext cx="2870200" cy="28590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" name="ZoneTexte 29"/>
          <p:cNvSpPr txBox="1"/>
          <p:nvPr/>
        </p:nvSpPr>
        <p:spPr>
          <a:xfrm>
            <a:off x="149522" y="4944818"/>
            <a:ext cx="4651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fr-FR" sz="1600" dirty="0" smtClean="0">
                <a:latin typeface="Times New Roman" pitchFamily="18" charset="0"/>
                <a:cs typeface="Times New Roman" pitchFamily="18" charset="0"/>
              </a:rPr>
              <a:t> Maximum </a:t>
            </a:r>
            <a:r>
              <a:rPr lang="fr-FR" sz="1600" dirty="0" smtClean="0">
                <a:latin typeface="Times New Roman" pitchFamily="18" charset="0"/>
                <a:cs typeface="Times New Roman" pitchFamily="18" charset="0"/>
              </a:rPr>
              <a:t>of 2</a:t>
            </a:r>
            <a:r>
              <a:rPr lang="fr-FR" sz="1600" baseline="3000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fr-FR" sz="1600" dirty="0" smtClean="0">
                <a:latin typeface="Times New Roman" pitchFamily="18" charset="0"/>
                <a:cs typeface="Times New Roman" pitchFamily="18" charset="0"/>
              </a:rPr>
              <a:t> and 4</a:t>
            </a:r>
            <a:r>
              <a:rPr lang="fr-FR" sz="1600" baseline="3000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fr-FR" sz="1600" dirty="0" smtClean="0">
                <a:latin typeface="Times New Roman" pitchFamily="18" charset="0"/>
                <a:cs typeface="Times New Roman" pitchFamily="18" charset="0"/>
              </a:rPr>
              <a:t> excitation </a:t>
            </a:r>
            <a:r>
              <a:rPr lang="fr-FR" sz="1600" dirty="0" err="1" smtClean="0">
                <a:latin typeface="Times New Roman" pitchFamily="18" charset="0"/>
                <a:cs typeface="Times New Roman" pitchFamily="18" charset="0"/>
              </a:rPr>
              <a:t>energies</a:t>
            </a:r>
            <a:r>
              <a:rPr lang="fr-FR" sz="1600" dirty="0" smtClean="0">
                <a:latin typeface="Times New Roman" pitchFamily="18" charset="0"/>
                <a:cs typeface="Times New Roman" pitchFamily="18" charset="0"/>
              </a:rPr>
              <a:t> at N=82</a:t>
            </a:r>
          </a:p>
          <a:p>
            <a:endParaRPr lang="fr-FR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49522" y="5186310"/>
            <a:ext cx="35092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Font typeface="Wingdings" pitchFamily="2" charset="2"/>
              <a:buChar char="q"/>
            </a:pPr>
            <a:r>
              <a:rPr lang="fr-FR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Maximum of </a:t>
            </a:r>
            <a:r>
              <a:rPr lang="fr-FR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collectivity</a:t>
            </a:r>
            <a:r>
              <a:rPr lang="fr-FR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fr-FR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mid</a:t>
            </a:r>
            <a:r>
              <a:rPr lang="fr-FR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fr-FR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shell</a:t>
            </a:r>
            <a:endParaRPr lang="fr-FR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q"/>
            </a:pPr>
            <a:r>
              <a:rPr lang="fr-FR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Collectivity</a:t>
            </a:r>
            <a:r>
              <a:rPr lang="fr-FR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approaching</a:t>
            </a:r>
            <a:r>
              <a:rPr lang="fr-FR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N=50 ?</a:t>
            </a:r>
            <a:endParaRPr lang="fr-FR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5868144" y="3933056"/>
            <a:ext cx="363589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M. </a:t>
            </a:r>
            <a:r>
              <a:rPr kumimoji="0" lang="fr-FR" sz="11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Sandzelius</a:t>
            </a:r>
            <a:r>
              <a:rPr kumimoji="0" lang="fr-FR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et al Phys. </a:t>
            </a:r>
            <a:r>
              <a:rPr kumimoji="0" lang="fr-FR" sz="11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Rev</a:t>
            </a:r>
            <a:r>
              <a:rPr kumimoji="0" lang="fr-FR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fr-FR" sz="11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Lett</a:t>
            </a:r>
            <a:r>
              <a:rPr kumimoji="0" lang="fr-FR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99, 022501 (2007)</a:t>
            </a:r>
            <a:endParaRPr kumimoji="0" lang="fr-FR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91680" y="2420888"/>
            <a:ext cx="3672408" cy="360040"/>
          </a:xfrm>
          <a:prstGeom prst="rect">
            <a:avLst/>
          </a:prstGeom>
          <a:solidFill>
            <a:srgbClr val="FFC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9" name="Groupe 28"/>
          <p:cNvGrpSpPr/>
          <p:nvPr/>
        </p:nvGrpSpPr>
        <p:grpSpPr>
          <a:xfrm>
            <a:off x="539552" y="1988840"/>
            <a:ext cx="3327928" cy="2673588"/>
            <a:chOff x="539552" y="1988840"/>
            <a:chExt cx="3327928" cy="2673588"/>
          </a:xfrm>
        </p:grpSpPr>
        <p:cxnSp>
          <p:nvCxnSpPr>
            <p:cNvPr id="32" name="Connecteur droit avec flèche 31"/>
            <p:cNvCxnSpPr/>
            <p:nvPr/>
          </p:nvCxnSpPr>
          <p:spPr>
            <a:xfrm flipV="1">
              <a:off x="539552" y="1988840"/>
              <a:ext cx="0" cy="1728192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ZoneTexte 32"/>
            <p:cNvSpPr txBox="1"/>
            <p:nvPr/>
          </p:nvSpPr>
          <p:spPr>
            <a:xfrm>
              <a:off x="589510" y="1988840"/>
              <a:ext cx="14221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latin typeface="Script MT Bold" pitchFamily="66" charset="0"/>
                </a:rPr>
                <a:t>d</a:t>
              </a:r>
              <a:r>
                <a:rPr lang="fr-FR" baseline="-25000" dirty="0" smtClean="0">
                  <a:latin typeface="Script MT Bold" pitchFamily="66" charset="0"/>
                </a:rPr>
                <a:t>5/2,</a:t>
              </a:r>
              <a:r>
                <a:rPr lang="fr-FR" dirty="0" smtClean="0">
                  <a:latin typeface="Script MT Bold" pitchFamily="66" charset="0"/>
                </a:rPr>
                <a:t> g</a:t>
              </a:r>
              <a:r>
                <a:rPr lang="fr-FR" baseline="-25000" dirty="0" smtClean="0">
                  <a:latin typeface="Script MT Bold" pitchFamily="66" charset="0"/>
                </a:rPr>
                <a:t>7/2,</a:t>
              </a:r>
              <a:r>
                <a:rPr lang="fr-FR" dirty="0" smtClean="0">
                  <a:latin typeface="Script MT Bold" pitchFamily="66" charset="0"/>
                </a:rPr>
                <a:t> h</a:t>
              </a:r>
              <a:r>
                <a:rPr lang="fr-FR" baseline="-25000" dirty="0" smtClean="0">
                  <a:latin typeface="Script MT Bold" pitchFamily="66" charset="0"/>
                </a:rPr>
                <a:t>11/2</a:t>
              </a:r>
              <a:endParaRPr lang="fr-FR" baseline="-25000" dirty="0">
                <a:latin typeface="Script MT Bold" pitchFamily="66" charset="0"/>
              </a:endParaRP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2483768" y="4293096"/>
              <a:ext cx="13837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latin typeface="Script MT Bold" pitchFamily="66" charset="0"/>
                </a:rPr>
                <a:t>d</a:t>
              </a:r>
              <a:r>
                <a:rPr lang="fr-FR" baseline="-25000" dirty="0" smtClean="0">
                  <a:latin typeface="Script MT Bold" pitchFamily="66" charset="0"/>
                </a:rPr>
                <a:t>5/2, </a:t>
              </a:r>
              <a:r>
                <a:rPr lang="fr-FR" dirty="0" smtClean="0">
                  <a:latin typeface="Script MT Bold" pitchFamily="66" charset="0"/>
                </a:rPr>
                <a:t>g</a:t>
              </a:r>
              <a:r>
                <a:rPr lang="fr-FR" baseline="-25000" dirty="0" smtClean="0">
                  <a:latin typeface="Script MT Bold" pitchFamily="66" charset="0"/>
                </a:rPr>
                <a:t>7/2, </a:t>
              </a:r>
              <a:r>
                <a:rPr lang="fr-FR" dirty="0" smtClean="0">
                  <a:latin typeface="Script MT Bold" pitchFamily="66" charset="0"/>
                </a:rPr>
                <a:t>h</a:t>
              </a:r>
              <a:r>
                <a:rPr lang="fr-FR" baseline="-25000" dirty="0" smtClean="0">
                  <a:latin typeface="Script MT Bold" pitchFamily="66" charset="0"/>
                </a:rPr>
                <a:t>11/2</a:t>
              </a:r>
              <a:endParaRPr lang="fr-FR" baseline="-25000" dirty="0">
                <a:latin typeface="Script MT Bold" pitchFamily="66" charset="0"/>
              </a:endParaRPr>
            </a:p>
          </p:txBody>
        </p:sp>
        <p:cxnSp>
          <p:nvCxnSpPr>
            <p:cNvPr id="35" name="Connecteur droit avec flèche 34"/>
            <p:cNvCxnSpPr/>
            <p:nvPr/>
          </p:nvCxnSpPr>
          <p:spPr>
            <a:xfrm flipV="1">
              <a:off x="539552" y="4365104"/>
              <a:ext cx="1935832" cy="8384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e 3"/>
          <p:cNvGrpSpPr/>
          <p:nvPr/>
        </p:nvGrpSpPr>
        <p:grpSpPr>
          <a:xfrm>
            <a:off x="5580112" y="4261400"/>
            <a:ext cx="3559846" cy="2513679"/>
            <a:chOff x="5580112" y="4261400"/>
            <a:chExt cx="3559846" cy="2513679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80112" y="4583494"/>
              <a:ext cx="3559846" cy="2191585"/>
            </a:xfrm>
            <a:prstGeom prst="rect">
              <a:avLst/>
            </a:prstGeom>
          </p:spPr>
        </p:pic>
        <p:sp>
          <p:nvSpPr>
            <p:cNvPr id="27" name="ZoneTexte 26"/>
            <p:cNvSpPr txBox="1"/>
            <p:nvPr/>
          </p:nvSpPr>
          <p:spPr>
            <a:xfrm>
              <a:off x="5788776" y="4261400"/>
              <a:ext cx="20301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BE2(2</a:t>
              </a:r>
              <a:r>
                <a:rPr lang="fr-FR" baseline="30000" dirty="0" smtClean="0"/>
                <a:t>+</a:t>
              </a:r>
              <a:r>
                <a:rPr lang="fr-FR" dirty="0" smtClean="0"/>
                <a:t> </a:t>
              </a:r>
              <a:r>
                <a:rPr lang="fr-FR" dirty="0" smtClean="0">
                  <a:sym typeface="Wingdings" panose="05000000000000000000" pitchFamily="2" charset="2"/>
                </a:rPr>
                <a:t> 0</a:t>
              </a:r>
              <a:r>
                <a:rPr lang="fr-FR" baseline="30000" dirty="0" smtClean="0">
                  <a:sym typeface="Wingdings" panose="05000000000000000000" pitchFamily="2" charset="2"/>
                </a:rPr>
                <a:t>+</a:t>
              </a:r>
              <a:r>
                <a:rPr lang="fr-FR" dirty="0" smtClean="0"/>
                <a:t>) [Wu]</a:t>
              </a:r>
              <a:endParaRPr lang="fr-FR" dirty="0"/>
            </a:p>
          </p:txBody>
        </p:sp>
        <p:sp>
          <p:nvSpPr>
            <p:cNvPr id="3" name="Rectangle 2"/>
            <p:cNvSpPr/>
            <p:nvPr/>
          </p:nvSpPr>
          <p:spPr>
            <a:xfrm>
              <a:off x="6300192" y="4797152"/>
              <a:ext cx="72008" cy="44005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" name="ZoneTexte 4"/>
          <p:cNvSpPr txBox="1"/>
          <p:nvPr/>
        </p:nvSpPr>
        <p:spPr>
          <a:xfrm>
            <a:off x="4389586" y="5344927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30000" dirty="0" smtClean="0">
                <a:solidFill>
                  <a:srgbClr val="FF0000"/>
                </a:solidFill>
              </a:rPr>
              <a:t>106,108</a:t>
            </a:r>
            <a:r>
              <a:rPr lang="fr-FR" dirty="0" smtClean="0">
                <a:solidFill>
                  <a:srgbClr val="FF0000"/>
                </a:solidFill>
              </a:rPr>
              <a:t>Sn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5248728" y="5529593"/>
            <a:ext cx="6194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505801" y="2909364"/>
            <a:ext cx="216024" cy="249661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6" name="Picture 6" descr="logoAgat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179512" y="5916257"/>
            <a:ext cx="334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err="1" smtClean="0"/>
              <a:t>Lifetime</a:t>
            </a:r>
            <a:r>
              <a:rPr lang="fr-FR" dirty="0" smtClean="0"/>
              <a:t> </a:t>
            </a:r>
            <a:r>
              <a:rPr lang="fr-FR" dirty="0" err="1" smtClean="0"/>
              <a:t>measurement</a:t>
            </a:r>
            <a:r>
              <a:rPr lang="fr-FR" dirty="0" smtClean="0"/>
              <a:t> in </a:t>
            </a:r>
            <a:r>
              <a:rPr lang="fr-FR" baseline="30000" dirty="0" smtClean="0"/>
              <a:t>112</a:t>
            </a:r>
            <a:r>
              <a:rPr lang="fr-FR" dirty="0" smtClean="0"/>
              <a:t>Xe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6765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16" grpId="0"/>
      <p:bldP spid="26" grpId="0" animBg="1"/>
      <p:bldP spid="5" grpId="0"/>
      <p:bldP spid="12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2150" y="1850980"/>
            <a:ext cx="1998222" cy="3751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6" name="Groupe 35"/>
          <p:cNvGrpSpPr/>
          <p:nvPr/>
        </p:nvGrpSpPr>
        <p:grpSpPr>
          <a:xfrm>
            <a:off x="-180528" y="2843644"/>
            <a:ext cx="5403301" cy="3681700"/>
            <a:chOff x="-180528" y="2843644"/>
            <a:chExt cx="5403301" cy="3681700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0528" y="2843644"/>
              <a:ext cx="5403301" cy="3218668"/>
            </a:xfrm>
            <a:prstGeom prst="rect">
              <a:avLst/>
            </a:prstGeom>
          </p:spPr>
        </p:pic>
        <p:sp>
          <p:nvSpPr>
            <p:cNvPr id="3" name="ZoneTexte 2"/>
            <p:cNvSpPr txBox="1"/>
            <p:nvPr/>
          </p:nvSpPr>
          <p:spPr>
            <a:xfrm>
              <a:off x="575555" y="3923764"/>
              <a:ext cx="28565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2</a:t>
              </a:r>
              <a:r>
                <a:rPr lang="en-US" sz="900" baseline="30000" dirty="0"/>
                <a:t>+</a:t>
              </a:r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3113838" y="3059667"/>
              <a:ext cx="53091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1n2p</a:t>
              </a: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3113838" y="3993013"/>
              <a:ext cx="53091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2n2p</a:t>
              </a:r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2763222" y="4968391"/>
              <a:ext cx="1159292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2n2p-2</a:t>
              </a:r>
              <a:r>
                <a:rPr lang="en-US" sz="1350" baseline="30000" dirty="0"/>
                <a:t>+</a:t>
              </a:r>
              <a:r>
                <a:rPr lang="en-US" sz="1350" dirty="0"/>
                <a:t> gated</a:t>
              </a: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1308175" y="4895872"/>
              <a:ext cx="28565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4</a:t>
              </a:r>
              <a:r>
                <a:rPr lang="en-US" sz="900" baseline="30000" dirty="0"/>
                <a:t>+</a:t>
              </a:r>
            </a:p>
          </p:txBody>
        </p:sp>
        <p:cxnSp>
          <p:nvCxnSpPr>
            <p:cNvPr id="11" name="Connecteur droit avec flèche 10"/>
            <p:cNvCxnSpPr/>
            <p:nvPr/>
          </p:nvCxnSpPr>
          <p:spPr>
            <a:xfrm>
              <a:off x="1421119" y="5111896"/>
              <a:ext cx="0" cy="1927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avec flèche 11"/>
            <p:cNvCxnSpPr/>
            <p:nvPr/>
          </p:nvCxnSpPr>
          <p:spPr>
            <a:xfrm>
              <a:off x="1481833" y="4733854"/>
              <a:ext cx="0" cy="1927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ZoneTexte 12"/>
            <p:cNvSpPr txBox="1"/>
            <p:nvPr/>
          </p:nvSpPr>
          <p:spPr>
            <a:xfrm>
              <a:off x="2443107" y="5111896"/>
              <a:ext cx="26802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5</a:t>
              </a:r>
              <a:r>
                <a:rPr lang="en-US" sz="900" baseline="30000" dirty="0"/>
                <a:t>-</a:t>
              </a: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1914065" y="5066993"/>
              <a:ext cx="28565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6</a:t>
              </a:r>
              <a:r>
                <a:rPr lang="en-US" sz="900" baseline="30000" dirty="0"/>
                <a:t>+</a:t>
              </a:r>
            </a:p>
          </p:txBody>
        </p:sp>
        <p:cxnSp>
          <p:nvCxnSpPr>
            <p:cNvPr id="15" name="Connecteur droit avec flèche 14"/>
            <p:cNvCxnSpPr/>
            <p:nvPr/>
          </p:nvCxnSpPr>
          <p:spPr>
            <a:xfrm>
              <a:off x="1979711" y="5283767"/>
              <a:ext cx="0" cy="1927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avec flèche 15"/>
            <p:cNvCxnSpPr/>
            <p:nvPr/>
          </p:nvCxnSpPr>
          <p:spPr>
            <a:xfrm>
              <a:off x="2042667" y="5283767"/>
              <a:ext cx="0" cy="1927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6"/>
            <p:cNvSpPr txBox="1"/>
            <p:nvPr/>
          </p:nvSpPr>
          <p:spPr>
            <a:xfrm>
              <a:off x="2249741" y="5165902"/>
              <a:ext cx="28565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8</a:t>
              </a:r>
              <a:r>
                <a:rPr lang="en-US" sz="900" baseline="30000" dirty="0"/>
                <a:t>+</a:t>
              </a:r>
            </a:p>
          </p:txBody>
        </p:sp>
        <p:cxnSp>
          <p:nvCxnSpPr>
            <p:cNvPr id="18" name="Connecteur droit avec flèche 17"/>
            <p:cNvCxnSpPr/>
            <p:nvPr/>
          </p:nvCxnSpPr>
          <p:spPr>
            <a:xfrm>
              <a:off x="2315387" y="5382676"/>
              <a:ext cx="0" cy="1927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/>
            <p:cNvCxnSpPr/>
            <p:nvPr/>
          </p:nvCxnSpPr>
          <p:spPr>
            <a:xfrm>
              <a:off x="2378343" y="5382676"/>
              <a:ext cx="0" cy="1927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/>
            <p:cNvCxnSpPr/>
            <p:nvPr/>
          </p:nvCxnSpPr>
          <p:spPr>
            <a:xfrm>
              <a:off x="2511325" y="5312153"/>
              <a:ext cx="0" cy="1927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/>
            <p:cNvSpPr txBox="1"/>
            <p:nvPr/>
          </p:nvSpPr>
          <p:spPr>
            <a:xfrm>
              <a:off x="1115615" y="4958153"/>
              <a:ext cx="26802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9</a:t>
              </a:r>
              <a:r>
                <a:rPr lang="en-US" sz="900" baseline="30000" dirty="0"/>
                <a:t>-</a:t>
              </a:r>
            </a:p>
          </p:txBody>
        </p:sp>
        <p:cxnSp>
          <p:nvCxnSpPr>
            <p:cNvPr id="22" name="Connecteur droit avec flèche 21"/>
            <p:cNvCxnSpPr/>
            <p:nvPr/>
          </p:nvCxnSpPr>
          <p:spPr>
            <a:xfrm>
              <a:off x="1249833" y="5170308"/>
              <a:ext cx="0" cy="1927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/>
            <p:cNvCxnSpPr/>
            <p:nvPr/>
          </p:nvCxnSpPr>
          <p:spPr>
            <a:xfrm>
              <a:off x="1181446" y="5165902"/>
              <a:ext cx="0" cy="1927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/>
            <p:cNvSpPr txBox="1"/>
            <p:nvPr/>
          </p:nvSpPr>
          <p:spPr>
            <a:xfrm>
              <a:off x="1004091" y="4967300"/>
              <a:ext cx="26802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7</a:t>
              </a:r>
              <a:r>
                <a:rPr lang="en-US" sz="900" baseline="30000" dirty="0"/>
                <a:t>-</a:t>
              </a:r>
            </a:p>
          </p:txBody>
        </p:sp>
        <p:cxnSp>
          <p:nvCxnSpPr>
            <p:cNvPr id="25" name="Connecteur droit avec flèche 24"/>
            <p:cNvCxnSpPr/>
            <p:nvPr/>
          </p:nvCxnSpPr>
          <p:spPr>
            <a:xfrm>
              <a:off x="1114819" y="5126880"/>
              <a:ext cx="0" cy="1927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/>
            <p:cNvCxnSpPr/>
            <p:nvPr/>
          </p:nvCxnSpPr>
          <p:spPr>
            <a:xfrm>
              <a:off x="3728411" y="5551793"/>
              <a:ext cx="0" cy="1927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ZoneTexte 26"/>
            <p:cNvSpPr txBox="1"/>
            <p:nvPr/>
          </p:nvSpPr>
          <p:spPr>
            <a:xfrm>
              <a:off x="3602791" y="5324834"/>
              <a:ext cx="33855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3</a:t>
              </a:r>
              <a:r>
                <a:rPr lang="en-US" sz="900" baseline="30000" dirty="0"/>
                <a:t>- </a:t>
              </a:r>
              <a:r>
                <a:rPr lang="en-US" sz="900" dirty="0"/>
                <a:t>?</a:t>
              </a: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746686" y="5210742"/>
              <a:ext cx="35618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/>
                <a:t>e</a:t>
              </a:r>
              <a:r>
                <a:rPr lang="en-US" sz="900" baseline="30000" dirty="0" err="1"/>
                <a:t>+</a:t>
              </a:r>
              <a:r>
                <a:rPr lang="en-US" sz="900" dirty="0" err="1"/>
                <a:t>e</a:t>
              </a:r>
              <a:r>
                <a:rPr lang="en-US" sz="900" baseline="30000" dirty="0"/>
                <a:t>-</a:t>
              </a:r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3598586" y="2982142"/>
              <a:ext cx="796757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</a:rPr>
                <a:t>near-line</a:t>
              </a:r>
              <a:endParaRPr lang="en-US" sz="1350" dirty="0">
                <a:solidFill>
                  <a:srgbClr val="FF0000"/>
                </a:solidFill>
              </a:endParaRP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266981" y="6109846"/>
              <a:ext cx="4288353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M. L. </a:t>
              </a:r>
              <a:r>
                <a:rPr lang="en-US" sz="1050" dirty="0" err="1"/>
                <a:t>Jurado</a:t>
              </a:r>
              <a:r>
                <a:rPr lang="en-US" sz="1050" dirty="0"/>
                <a:t>, D. </a:t>
              </a:r>
              <a:r>
                <a:rPr lang="en-US" sz="1050" dirty="0" err="1"/>
                <a:t>Ralet</a:t>
              </a:r>
              <a:r>
                <a:rPr lang="en-US" sz="1050" dirty="0"/>
                <a:t>, </a:t>
              </a:r>
              <a:r>
                <a:rPr lang="en-US" sz="1050" dirty="0" smtClean="0"/>
                <a:t>A. </a:t>
              </a:r>
              <a:r>
                <a:rPr lang="en-US" sz="1050" dirty="0" err="1" smtClean="0"/>
                <a:t>Goasduf</a:t>
              </a:r>
              <a:r>
                <a:rPr lang="en-US" sz="1050" dirty="0" smtClean="0"/>
                <a:t>, EC </a:t>
              </a:r>
              <a:r>
                <a:rPr lang="en-US" sz="1050" dirty="0"/>
                <a:t>et al,</a:t>
              </a:r>
            </a:p>
            <a:p>
              <a:r>
                <a:rPr lang="en-US" sz="1050" dirty="0"/>
                <a:t>OUPS Plunger, J. </a:t>
              </a:r>
              <a:r>
                <a:rPr lang="en-US" sz="1050" dirty="0" err="1"/>
                <a:t>Ljungvall</a:t>
              </a:r>
              <a:r>
                <a:rPr lang="en-US" sz="1050" dirty="0"/>
                <a:t> et al, NIM A 679 (2012) 61-66. Degrader mode</a:t>
              </a:r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2759259" y="5154426"/>
              <a:ext cx="870751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350" dirty="0">
                  <a:latin typeface="Symbol" panose="05050102010706020507" pitchFamily="18" charset="2"/>
                </a:rPr>
                <a:t>s</a:t>
              </a:r>
              <a:r>
                <a:rPr lang="fr-FR" sz="1350" dirty="0"/>
                <a:t>~100 </a:t>
              </a:r>
              <a:r>
                <a:rPr lang="fr-FR" sz="1350" dirty="0">
                  <a:latin typeface="Symbol" panose="05050102010706020507" pitchFamily="18" charset="2"/>
                </a:rPr>
                <a:t>m</a:t>
              </a:r>
              <a:r>
                <a:rPr lang="fr-FR" sz="1350" dirty="0"/>
                <a:t>b</a:t>
              </a:r>
            </a:p>
          </p:txBody>
        </p:sp>
      </p:grpSp>
      <p:grpSp>
        <p:nvGrpSpPr>
          <p:cNvPr id="57" name="Groupe 56"/>
          <p:cNvGrpSpPr/>
          <p:nvPr/>
        </p:nvGrpSpPr>
        <p:grpSpPr>
          <a:xfrm>
            <a:off x="6163025" y="1330680"/>
            <a:ext cx="2927062" cy="4156617"/>
            <a:chOff x="6163025" y="1330680"/>
            <a:chExt cx="2927062" cy="4156617"/>
          </a:xfrm>
        </p:grpSpPr>
        <p:sp>
          <p:nvSpPr>
            <p:cNvPr id="45" name="Ellipse 44"/>
            <p:cNvSpPr/>
            <p:nvPr/>
          </p:nvSpPr>
          <p:spPr>
            <a:xfrm>
              <a:off x="6680360" y="4162058"/>
              <a:ext cx="501650" cy="27699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grpSp>
          <p:nvGrpSpPr>
            <p:cNvPr id="35" name="Groupe 34"/>
            <p:cNvGrpSpPr/>
            <p:nvPr/>
          </p:nvGrpSpPr>
          <p:grpSpPr>
            <a:xfrm>
              <a:off x="6163025" y="1330680"/>
              <a:ext cx="2927062" cy="4156617"/>
              <a:chOff x="6163025" y="1330680"/>
              <a:chExt cx="2927062" cy="4156617"/>
            </a:xfrm>
          </p:grpSpPr>
          <p:sp>
            <p:nvSpPr>
              <p:cNvPr id="9" name="Ellipse 8"/>
              <p:cNvSpPr/>
              <p:nvPr/>
            </p:nvSpPr>
            <p:spPr>
              <a:xfrm>
                <a:off x="7118350" y="3120208"/>
                <a:ext cx="501650" cy="276999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sp>
            <p:nvSpPr>
              <p:cNvPr id="44" name="Ellipse 43"/>
              <p:cNvSpPr/>
              <p:nvPr/>
            </p:nvSpPr>
            <p:spPr>
              <a:xfrm>
                <a:off x="7118350" y="3584050"/>
                <a:ext cx="501650" cy="276999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sp>
            <p:nvSpPr>
              <p:cNvPr id="46" name="Ellipse 45"/>
              <p:cNvSpPr/>
              <p:nvPr/>
            </p:nvSpPr>
            <p:spPr>
              <a:xfrm>
                <a:off x="6182472" y="5210298"/>
                <a:ext cx="501650" cy="276999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sp>
            <p:nvSpPr>
              <p:cNvPr id="47" name="Ellipse 46"/>
              <p:cNvSpPr/>
              <p:nvPr/>
            </p:nvSpPr>
            <p:spPr>
              <a:xfrm>
                <a:off x="6188502" y="4762273"/>
                <a:ext cx="501650" cy="276999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sp>
            <p:nvSpPr>
              <p:cNvPr id="48" name="Ellipse 47"/>
              <p:cNvSpPr/>
              <p:nvPr/>
            </p:nvSpPr>
            <p:spPr>
              <a:xfrm>
                <a:off x="6163025" y="4195791"/>
                <a:ext cx="501650" cy="276999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sp>
            <p:nvSpPr>
              <p:cNvPr id="49" name="Ellipse 48"/>
              <p:cNvSpPr/>
              <p:nvPr/>
            </p:nvSpPr>
            <p:spPr>
              <a:xfrm>
                <a:off x="6202255" y="3561844"/>
                <a:ext cx="501650" cy="276999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sp>
            <p:nvSpPr>
              <p:cNvPr id="50" name="Ellipse 49"/>
              <p:cNvSpPr/>
              <p:nvPr/>
            </p:nvSpPr>
            <p:spPr>
              <a:xfrm>
                <a:off x="6303219" y="1381910"/>
                <a:ext cx="501650" cy="276999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/>
              </a:p>
            </p:txBody>
          </p:sp>
          <p:sp>
            <p:nvSpPr>
              <p:cNvPr id="10" name="ZoneTexte 9"/>
              <p:cNvSpPr txBox="1"/>
              <p:nvPr/>
            </p:nvSpPr>
            <p:spPr>
              <a:xfrm>
                <a:off x="6875998" y="1330680"/>
                <a:ext cx="22140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i="1" dirty="0"/>
                  <a:t>Transitions for </a:t>
                </a:r>
                <a:r>
                  <a:rPr lang="fr-FR" sz="1200" i="1" dirty="0" err="1"/>
                  <a:t>which</a:t>
                </a:r>
                <a:r>
                  <a:rPr lang="fr-FR" sz="1200" i="1" dirty="0"/>
                  <a:t> a </a:t>
                </a:r>
                <a:r>
                  <a:rPr lang="fr-FR" sz="1200" i="1" dirty="0" err="1"/>
                  <a:t>decay</a:t>
                </a:r>
                <a:r>
                  <a:rPr lang="fr-FR" sz="1200" i="1" dirty="0"/>
                  <a:t> </a:t>
                </a:r>
                <a:r>
                  <a:rPr lang="fr-FR" sz="1200" i="1" dirty="0" err="1"/>
                  <a:t>curve</a:t>
                </a:r>
                <a:r>
                  <a:rPr lang="fr-FR" sz="1200" i="1" dirty="0"/>
                  <a:t> </a:t>
                </a:r>
                <a:r>
                  <a:rPr lang="fr-FR" sz="1200" i="1" dirty="0" err="1"/>
                  <a:t>was</a:t>
                </a:r>
                <a:r>
                  <a:rPr lang="fr-FR" sz="1200" i="1" dirty="0"/>
                  <a:t> </a:t>
                </a:r>
                <a:r>
                  <a:rPr lang="fr-FR" sz="1200" i="1" dirty="0" err="1"/>
                  <a:t>observed</a:t>
                </a:r>
                <a:r>
                  <a:rPr lang="fr-FR" sz="1200" i="1" dirty="0"/>
                  <a:t> on-line</a:t>
                </a:r>
                <a:endParaRPr lang="fr-FR" sz="1200" i="1" dirty="0"/>
              </a:p>
            </p:txBody>
          </p:sp>
        </p:grpSp>
      </p:grpSp>
      <p:sp>
        <p:nvSpPr>
          <p:cNvPr id="51" name="Rectangle 50"/>
          <p:cNvSpPr/>
          <p:nvPr/>
        </p:nvSpPr>
        <p:spPr>
          <a:xfrm>
            <a:off x="1331640" y="6597352"/>
            <a:ext cx="1224136" cy="260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2" name="Groupe 51"/>
          <p:cNvGrpSpPr/>
          <p:nvPr/>
        </p:nvGrpSpPr>
        <p:grpSpPr>
          <a:xfrm>
            <a:off x="-4372" y="1251886"/>
            <a:ext cx="3097944" cy="1591758"/>
            <a:chOff x="4955499" y="1540961"/>
            <a:chExt cx="4187634" cy="2132735"/>
          </a:xfrm>
        </p:grpSpPr>
        <p:pic>
          <p:nvPicPr>
            <p:cNvPr id="53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55499" y="1540961"/>
              <a:ext cx="4187634" cy="2132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" name="Trapèze 53"/>
            <p:cNvSpPr/>
            <p:nvPr/>
          </p:nvSpPr>
          <p:spPr>
            <a:xfrm rot="-5400000">
              <a:off x="7155003" y="1527858"/>
              <a:ext cx="268384" cy="2198458"/>
            </a:xfrm>
            <a:prstGeom prst="trapezoid">
              <a:avLst>
                <a:gd name="adj" fmla="val 43103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Garamond" pitchFamily="18" charset="0"/>
              </a:endParaRPr>
            </a:p>
          </p:txBody>
        </p:sp>
      </p:grpSp>
      <p:pic>
        <p:nvPicPr>
          <p:cNvPr id="55" name="Image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5857" y="1421332"/>
            <a:ext cx="1898928" cy="1394131"/>
          </a:xfrm>
          <a:prstGeom prst="rect">
            <a:avLst/>
          </a:prstGeom>
        </p:spPr>
      </p:pic>
      <p:sp>
        <p:nvSpPr>
          <p:cNvPr id="56" name="Rectangle 55"/>
          <p:cNvSpPr/>
          <p:nvPr/>
        </p:nvSpPr>
        <p:spPr>
          <a:xfrm>
            <a:off x="5564941" y="6249915"/>
            <a:ext cx="33859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J.F. Smith et al, Phys. </a:t>
            </a:r>
            <a:r>
              <a:rPr lang="en-US" sz="14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Lett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 B 523, 13 (2001)</a:t>
            </a:r>
            <a:endParaRPr lang="fr-FR" sz="1400" i="1" dirty="0"/>
          </a:p>
        </p:txBody>
      </p:sp>
      <p:pic>
        <p:nvPicPr>
          <p:cNvPr id="58" name="Picture 6" descr="logoAgat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ZoneTexte 58"/>
          <p:cNvSpPr txBox="1"/>
          <p:nvPr/>
        </p:nvSpPr>
        <p:spPr>
          <a:xfrm>
            <a:off x="105905" y="130817"/>
            <a:ext cx="4970152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350" baseline="30000" dirty="0" smtClean="0"/>
              <a:t>58</a:t>
            </a:r>
            <a:r>
              <a:rPr lang="fr-FR" sz="1350" dirty="0" smtClean="0"/>
              <a:t>Ni(</a:t>
            </a:r>
            <a:r>
              <a:rPr lang="fr-FR" sz="1350" baseline="30000" dirty="0" smtClean="0"/>
              <a:t>58</a:t>
            </a:r>
            <a:r>
              <a:rPr lang="fr-FR" sz="1350" dirty="0" smtClean="0"/>
              <a:t>Ni</a:t>
            </a:r>
            <a:r>
              <a:rPr lang="fr-FR" sz="1350" dirty="0"/>
              <a:t>, 2p2n)</a:t>
            </a:r>
            <a:r>
              <a:rPr lang="fr-FR" sz="1350" baseline="30000" dirty="0"/>
              <a:t>112</a:t>
            </a:r>
            <a:r>
              <a:rPr lang="fr-FR" sz="1350" dirty="0"/>
              <a:t>Xe @ 250 MeV, ~4pnA.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350" dirty="0"/>
              <a:t> </a:t>
            </a:r>
            <a:r>
              <a:rPr lang="fr-FR" sz="1350" dirty="0" err="1"/>
              <a:t>Lifetime</a:t>
            </a:r>
            <a:r>
              <a:rPr lang="fr-FR" sz="1350" dirty="0"/>
              <a:t> </a:t>
            </a:r>
            <a:r>
              <a:rPr lang="fr-FR" sz="1350" dirty="0" err="1"/>
              <a:t>measurement</a:t>
            </a:r>
            <a:r>
              <a:rPr lang="fr-FR" sz="1350" dirty="0"/>
              <a:t> </a:t>
            </a:r>
            <a:r>
              <a:rPr lang="fr-FR" sz="1350" dirty="0" err="1"/>
              <a:t>using</a:t>
            </a:r>
            <a:r>
              <a:rPr lang="fr-FR" sz="1350" dirty="0"/>
              <a:t> NEDA-AGATA-DIAMANT and the OUPS </a:t>
            </a:r>
            <a:r>
              <a:rPr lang="fr-FR" sz="1350" dirty="0" err="1"/>
              <a:t>plunger</a:t>
            </a:r>
            <a:r>
              <a:rPr lang="fr-FR" sz="1350" dirty="0"/>
              <a:t> in front of </a:t>
            </a:r>
            <a:r>
              <a:rPr lang="fr-FR" sz="1350" dirty="0" smtClean="0"/>
              <a:t>DIAMANT</a:t>
            </a:r>
            <a:endParaRPr lang="fr-FR" sz="135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350" dirty="0"/>
              <a:t>9 </a:t>
            </a:r>
            <a:r>
              <a:rPr lang="fr-FR" sz="1350" dirty="0" err="1"/>
              <a:t>plunger</a:t>
            </a:r>
            <a:r>
              <a:rPr lang="fr-FR" sz="1350" dirty="0"/>
              <a:t> distances </a:t>
            </a:r>
            <a:r>
              <a:rPr lang="fr-FR" sz="1350" dirty="0" err="1"/>
              <a:t>from</a:t>
            </a:r>
            <a:r>
              <a:rPr lang="fr-FR" sz="1350" dirty="0"/>
              <a:t> 20 </a:t>
            </a:r>
            <a:r>
              <a:rPr lang="fr-FR" sz="1350" dirty="0">
                <a:latin typeface="Symbol" panose="05050102010706020507" pitchFamily="18" charset="2"/>
              </a:rPr>
              <a:t>m</a:t>
            </a:r>
            <a:r>
              <a:rPr lang="fr-FR" sz="1350" dirty="0"/>
              <a:t>m to 1.5 </a:t>
            </a:r>
            <a:r>
              <a:rPr lang="fr-FR" sz="1350" dirty="0" err="1"/>
              <a:t>mm.</a:t>
            </a:r>
            <a:r>
              <a:rPr lang="fr-FR" sz="1350" dirty="0"/>
              <a:t> </a:t>
            </a:r>
            <a:endParaRPr lang="fr-FR" sz="135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350" dirty="0"/>
              <a:t>10 </a:t>
            </a:r>
            <a:r>
              <a:rPr lang="fr-FR" sz="1350" dirty="0" err="1"/>
              <a:t>days</a:t>
            </a:r>
            <a:r>
              <a:rPr lang="fr-FR" sz="1350" dirty="0"/>
              <a:t> </a:t>
            </a:r>
            <a:r>
              <a:rPr lang="fr-FR" sz="1350" dirty="0" err="1"/>
              <a:t>experiments</a:t>
            </a:r>
            <a:r>
              <a:rPr lang="fr-FR" sz="1350" dirty="0"/>
              <a:t> </a:t>
            </a:r>
            <a:r>
              <a:rPr lang="fr-FR" sz="1350" dirty="0" err="1"/>
              <a:t>with</a:t>
            </a:r>
            <a:r>
              <a:rPr lang="fr-FR" sz="1350" dirty="0"/>
              <a:t> ~30h per distances</a:t>
            </a:r>
            <a:endParaRPr lang="fr-FR" sz="1350" dirty="0"/>
          </a:p>
        </p:txBody>
      </p:sp>
      <p:grpSp>
        <p:nvGrpSpPr>
          <p:cNvPr id="60" name="19 Grupo"/>
          <p:cNvGrpSpPr>
            <a:grpSpLocks/>
          </p:cNvGrpSpPr>
          <p:nvPr/>
        </p:nvGrpSpPr>
        <p:grpSpPr bwMode="auto">
          <a:xfrm>
            <a:off x="7745115" y="4056976"/>
            <a:ext cx="963368" cy="869644"/>
            <a:chOff x="330201" y="1411135"/>
            <a:chExt cx="990599" cy="1027265"/>
          </a:xfrm>
        </p:grpSpPr>
        <p:pic>
          <p:nvPicPr>
            <p:cNvPr id="61" name="Picture 13" descr="C:\Andres\Strasbourg\gifts\nucleus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01" y="1411135"/>
              <a:ext cx="961364" cy="1027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" name="Rectangle 16"/>
            <p:cNvSpPr>
              <a:spLocks noChangeArrowheads="1"/>
            </p:cNvSpPr>
            <p:nvPr/>
          </p:nvSpPr>
          <p:spPr bwMode="auto">
            <a:xfrm>
              <a:off x="412750" y="2209800"/>
              <a:ext cx="908050" cy="228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Rectangle 17"/>
            <p:cNvSpPr>
              <a:spLocks noChangeArrowheads="1"/>
            </p:cNvSpPr>
            <p:nvPr/>
          </p:nvSpPr>
          <p:spPr bwMode="auto">
            <a:xfrm>
              <a:off x="412750" y="2133600"/>
              <a:ext cx="82550" cy="76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Rectangle 18"/>
            <p:cNvSpPr>
              <a:spLocks noChangeArrowheads="1"/>
            </p:cNvSpPr>
            <p:nvPr/>
          </p:nvSpPr>
          <p:spPr bwMode="auto">
            <a:xfrm>
              <a:off x="1238250" y="2133600"/>
              <a:ext cx="82550" cy="76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65" name="Picture 10" descr="ProlateSpheroi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83909" y="5575645"/>
            <a:ext cx="792089" cy="535667"/>
          </a:xfrm>
          <a:prstGeom prst="rect">
            <a:avLst/>
          </a:prstGeom>
          <a:noFill/>
        </p:spPr>
      </p:pic>
      <p:pic>
        <p:nvPicPr>
          <p:cNvPr id="66" name="Image 6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1" y="2895218"/>
            <a:ext cx="4512023" cy="300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72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e 42"/>
          <p:cNvGrpSpPr/>
          <p:nvPr/>
        </p:nvGrpSpPr>
        <p:grpSpPr>
          <a:xfrm>
            <a:off x="5399943" y="1081316"/>
            <a:ext cx="4033385" cy="5050399"/>
            <a:chOff x="5399943" y="1081316"/>
            <a:chExt cx="4033385" cy="5050399"/>
          </a:xfrm>
        </p:grpSpPr>
        <p:pic>
          <p:nvPicPr>
            <p:cNvPr id="35" name="Image 3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9943" y="1081316"/>
              <a:ext cx="4033385" cy="5050399"/>
            </a:xfrm>
            <a:prstGeom prst="rect">
              <a:avLst/>
            </a:prstGeom>
          </p:spPr>
        </p:pic>
        <p:sp>
          <p:nvSpPr>
            <p:cNvPr id="39" name="Ellipse 38"/>
            <p:cNvSpPr/>
            <p:nvPr/>
          </p:nvSpPr>
          <p:spPr>
            <a:xfrm>
              <a:off x="8442343" y="2870093"/>
              <a:ext cx="72008" cy="9260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Ellipse 39"/>
            <p:cNvSpPr/>
            <p:nvPr/>
          </p:nvSpPr>
          <p:spPr>
            <a:xfrm>
              <a:off x="8441853" y="3054014"/>
              <a:ext cx="72008" cy="9260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8510518" y="2915652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Sn</a:t>
              </a:r>
              <a:endParaRPr lang="fr-FR" dirty="0"/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8510518" y="2731731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Xe</a:t>
              </a:r>
              <a:endParaRPr lang="fr-FR" dirty="0"/>
            </a:p>
          </p:txBody>
        </p:sp>
      </p:grp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709" y="1061598"/>
            <a:ext cx="1559138" cy="2926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0366" y="1254016"/>
            <a:ext cx="3155945" cy="2131377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2742612" y="1518675"/>
            <a:ext cx="979755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13" dirty="0"/>
              <a:t>20 </a:t>
            </a:r>
            <a:r>
              <a:rPr lang="fr-FR" sz="1013" dirty="0" err="1"/>
              <a:t>um</a:t>
            </a:r>
            <a:r>
              <a:rPr lang="fr-FR" sz="1013" dirty="0"/>
              <a:t> /380 </a:t>
            </a:r>
            <a:r>
              <a:rPr lang="fr-FR" sz="1013" dirty="0" err="1"/>
              <a:t>um</a:t>
            </a:r>
            <a:endParaRPr lang="fr-FR" sz="1013" dirty="0"/>
          </a:p>
        </p:txBody>
      </p:sp>
      <p:sp>
        <p:nvSpPr>
          <p:cNvPr id="25" name="ZoneTexte 24"/>
          <p:cNvSpPr txBox="1"/>
          <p:nvPr/>
        </p:nvSpPr>
        <p:spPr>
          <a:xfrm>
            <a:off x="2742611" y="1715835"/>
            <a:ext cx="21955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/>
              <a:t>2</a:t>
            </a:r>
            <a:r>
              <a:rPr lang="fr-FR" sz="1050" baseline="30000" dirty="0"/>
              <a:t>+</a:t>
            </a:r>
            <a:r>
              <a:rPr lang="fr-FR" sz="1050" dirty="0"/>
              <a:t> transition </a:t>
            </a:r>
            <a:r>
              <a:rPr lang="fr-FR" sz="1050" dirty="0" err="1"/>
              <a:t>gated</a:t>
            </a:r>
            <a:r>
              <a:rPr lang="fr-FR" sz="1050" dirty="0"/>
              <a:t> by the </a:t>
            </a:r>
            <a:r>
              <a:rPr lang="fr-FR" sz="1050" dirty="0" err="1"/>
              <a:t>fast</a:t>
            </a:r>
            <a:r>
              <a:rPr lang="fr-FR" sz="1050" dirty="0"/>
              <a:t> 4</a:t>
            </a:r>
            <a:r>
              <a:rPr lang="fr-FR" sz="1050" baseline="30000" dirty="0"/>
              <a:t>+</a:t>
            </a:r>
            <a:r>
              <a:rPr lang="fr-FR" sz="1050" dirty="0"/>
              <a:t> </a:t>
            </a:r>
            <a:r>
              <a:rPr lang="fr-FR" sz="1050" dirty="0" err="1"/>
              <a:t>decay</a:t>
            </a:r>
            <a:r>
              <a:rPr lang="fr-FR" sz="1050" dirty="0"/>
              <a:t> component for 2 distances</a:t>
            </a:r>
            <a:endParaRPr lang="fr-FR" sz="1050" dirty="0"/>
          </a:p>
        </p:txBody>
      </p:sp>
      <p:sp>
        <p:nvSpPr>
          <p:cNvPr id="36" name="ZoneTexte 35"/>
          <p:cNvSpPr txBox="1"/>
          <p:nvPr/>
        </p:nvSpPr>
        <p:spPr>
          <a:xfrm>
            <a:off x="7455099" y="5940860"/>
            <a:ext cx="1755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Neutron </a:t>
            </a:r>
            <a:r>
              <a:rPr lang="fr-FR" dirty="0" err="1" smtClean="0"/>
              <a:t>Number</a:t>
            </a:r>
            <a:endParaRPr lang="fr-FR" dirty="0"/>
          </a:p>
        </p:txBody>
      </p:sp>
      <p:sp>
        <p:nvSpPr>
          <p:cNvPr id="37" name="ZoneTexte 36"/>
          <p:cNvSpPr txBox="1"/>
          <p:nvPr/>
        </p:nvSpPr>
        <p:spPr>
          <a:xfrm>
            <a:off x="5848725" y="1400681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E(2</a:t>
            </a:r>
            <a:r>
              <a:rPr lang="fr-FR" baseline="30000" dirty="0" smtClean="0"/>
              <a:t>+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38" name="ZoneTexte 37"/>
          <p:cNvSpPr txBox="1"/>
          <p:nvPr/>
        </p:nvSpPr>
        <p:spPr>
          <a:xfrm rot="16200000">
            <a:off x="4364325" y="4741140"/>
            <a:ext cx="2030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BE2(2</a:t>
            </a:r>
            <a:r>
              <a:rPr lang="fr-FR" baseline="30000" dirty="0" smtClean="0"/>
              <a:t>+</a:t>
            </a:r>
            <a:r>
              <a:rPr lang="fr-FR" dirty="0" smtClean="0"/>
              <a:t> </a:t>
            </a:r>
            <a:r>
              <a:rPr lang="fr-FR" dirty="0" smtClean="0">
                <a:sym typeface="Wingdings" panose="05000000000000000000" pitchFamily="2" charset="2"/>
              </a:rPr>
              <a:t> 0</a:t>
            </a:r>
            <a:r>
              <a:rPr lang="fr-FR" baseline="30000" dirty="0" smtClean="0">
                <a:sym typeface="Wingdings" panose="05000000000000000000" pitchFamily="2" charset="2"/>
              </a:rPr>
              <a:t>+</a:t>
            </a:r>
            <a:r>
              <a:rPr lang="fr-FR" dirty="0" smtClean="0"/>
              <a:t>) [Wu]</a:t>
            </a:r>
            <a:endParaRPr lang="fr-FR" dirty="0"/>
          </a:p>
        </p:txBody>
      </p:sp>
      <p:sp>
        <p:nvSpPr>
          <p:cNvPr id="44" name="Rectangle 43"/>
          <p:cNvSpPr/>
          <p:nvPr/>
        </p:nvSpPr>
        <p:spPr>
          <a:xfrm>
            <a:off x="5004048" y="6464731"/>
            <a:ext cx="39776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M. L. </a:t>
            </a:r>
            <a:r>
              <a:rPr lang="en-US" dirty="0" err="1" smtClean="0"/>
              <a:t>Jurado</a:t>
            </a:r>
            <a:r>
              <a:rPr lang="en-US" dirty="0" smtClean="0"/>
              <a:t> (IFIC), et </a:t>
            </a:r>
            <a:r>
              <a:rPr lang="en-US" dirty="0"/>
              <a:t>al</a:t>
            </a:r>
            <a:r>
              <a:rPr lang="en-US" dirty="0" smtClean="0"/>
              <a:t>, </a:t>
            </a:r>
            <a:r>
              <a:rPr lang="en-US" i="1" dirty="0" smtClean="0"/>
              <a:t>under analysis</a:t>
            </a:r>
            <a:endParaRPr lang="en-US" i="1" dirty="0"/>
          </a:p>
        </p:txBody>
      </p:sp>
      <p:sp>
        <p:nvSpPr>
          <p:cNvPr id="45" name="ZoneTexte 44"/>
          <p:cNvSpPr txBox="1"/>
          <p:nvPr/>
        </p:nvSpPr>
        <p:spPr>
          <a:xfrm>
            <a:off x="6097479" y="5229200"/>
            <a:ext cx="1643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aseline="30000" dirty="0" smtClean="0"/>
              <a:t>112</a:t>
            </a:r>
            <a:r>
              <a:rPr lang="fr-FR" sz="1600" dirty="0" smtClean="0"/>
              <a:t>Xe </a:t>
            </a:r>
            <a:r>
              <a:rPr lang="fr-FR" sz="1600" dirty="0" err="1" smtClean="0"/>
              <a:t>from</a:t>
            </a:r>
            <a:r>
              <a:rPr lang="fr-FR" sz="1600" dirty="0" smtClean="0"/>
              <a:t> fusion</a:t>
            </a:r>
            <a:endParaRPr lang="fr-FR" sz="1600" dirty="0"/>
          </a:p>
        </p:txBody>
      </p:sp>
      <p:sp>
        <p:nvSpPr>
          <p:cNvPr id="49" name="Ellipse 48"/>
          <p:cNvSpPr/>
          <p:nvPr/>
        </p:nvSpPr>
        <p:spPr>
          <a:xfrm>
            <a:off x="6012160" y="5364059"/>
            <a:ext cx="108161" cy="136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0" name="Ellipse 49"/>
          <p:cNvSpPr/>
          <p:nvPr/>
        </p:nvSpPr>
        <p:spPr>
          <a:xfrm>
            <a:off x="6016420" y="5598532"/>
            <a:ext cx="108161" cy="1369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1" name="ZoneTexte 50"/>
          <p:cNvSpPr txBox="1"/>
          <p:nvPr/>
        </p:nvSpPr>
        <p:spPr>
          <a:xfrm>
            <a:off x="6189348" y="5528072"/>
            <a:ext cx="18069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aseline="30000" dirty="0" smtClean="0"/>
              <a:t>106,108</a:t>
            </a:r>
            <a:r>
              <a:rPr lang="fr-FR" sz="1600" dirty="0" smtClean="0"/>
              <a:t>Sn </a:t>
            </a:r>
            <a:r>
              <a:rPr lang="fr-FR" sz="1600" dirty="0" err="1" smtClean="0"/>
              <a:t>from</a:t>
            </a:r>
            <a:r>
              <a:rPr lang="fr-FR" sz="1600" dirty="0" smtClean="0"/>
              <a:t> MNT</a:t>
            </a:r>
            <a:endParaRPr lang="fr-FR" sz="1600" dirty="0"/>
          </a:p>
        </p:txBody>
      </p:sp>
      <p:sp>
        <p:nvSpPr>
          <p:cNvPr id="52" name="Rectangle 51"/>
          <p:cNvSpPr/>
          <p:nvPr/>
        </p:nvSpPr>
        <p:spPr>
          <a:xfrm>
            <a:off x="1331640" y="6597352"/>
            <a:ext cx="1224136" cy="260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/>
          <p:cNvSpPr/>
          <p:nvPr/>
        </p:nvSpPr>
        <p:spPr>
          <a:xfrm>
            <a:off x="323528" y="3284984"/>
            <a:ext cx="576064" cy="38006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5" name="Connecteur droit avec flèche 54"/>
          <p:cNvCxnSpPr/>
          <p:nvPr/>
        </p:nvCxnSpPr>
        <p:spPr>
          <a:xfrm flipV="1">
            <a:off x="899592" y="2206224"/>
            <a:ext cx="1296144" cy="12904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6195932" y="2289887"/>
            <a:ext cx="177188" cy="205295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1" name="Picture 6" descr="logoAgat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ZoneTexte 61"/>
          <p:cNvSpPr txBox="1"/>
          <p:nvPr/>
        </p:nvSpPr>
        <p:spPr>
          <a:xfrm>
            <a:off x="103869" y="4417537"/>
            <a:ext cx="47607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Based</a:t>
            </a:r>
            <a:r>
              <a:rPr lang="fr-FR" sz="1400" dirty="0" smtClean="0"/>
              <a:t> on </a:t>
            </a:r>
          </a:p>
          <a:p>
            <a:r>
              <a:rPr lang="en-US" sz="1400" dirty="0" err="1" smtClean="0">
                <a:cs typeface="Times New Roman" pitchFamily="18" charset="0"/>
              </a:rPr>
              <a:t>Delion</a:t>
            </a:r>
            <a:r>
              <a:rPr lang="en-US" sz="1400" dirty="0" smtClean="0">
                <a:cs typeface="Times New Roman" pitchFamily="18" charset="0"/>
              </a:rPr>
              <a:t> </a:t>
            </a:r>
            <a:r>
              <a:rPr lang="en-US" sz="1400" dirty="0">
                <a:cs typeface="Times New Roman" pitchFamily="18" charset="0"/>
              </a:rPr>
              <a:t>et al, Phys. Rev. C 82, 024307 (2010) </a:t>
            </a:r>
            <a:r>
              <a:rPr lang="en-US" sz="1400" dirty="0" smtClean="0">
                <a:cs typeface="Times New Roman" pitchFamily="18" charset="0"/>
              </a:rPr>
              <a:t> and</a:t>
            </a:r>
          </a:p>
          <a:p>
            <a:r>
              <a:rPr lang="en-US" sz="1400" dirty="0" err="1" smtClean="0">
                <a:cs typeface="Times New Roman" pitchFamily="18" charset="0"/>
              </a:rPr>
              <a:t>Caurier</a:t>
            </a:r>
            <a:r>
              <a:rPr lang="en-US" sz="1400" dirty="0" smtClean="0">
                <a:cs typeface="Times New Roman" pitchFamily="18" charset="0"/>
              </a:rPr>
              <a:t> </a:t>
            </a:r>
            <a:r>
              <a:rPr lang="en-US" sz="1400" dirty="0">
                <a:cs typeface="Times New Roman" pitchFamily="18" charset="0"/>
              </a:rPr>
              <a:t>et al PRC 82, 064304 (2010</a:t>
            </a:r>
            <a:r>
              <a:rPr lang="en-US" sz="1400" dirty="0" smtClean="0">
                <a:cs typeface="Times New Roman" pitchFamily="18" charset="0"/>
              </a:rPr>
              <a:t>), </a:t>
            </a:r>
          </a:p>
          <a:p>
            <a:endParaRPr lang="en-US" sz="1400" dirty="0">
              <a:cs typeface="Times New Roman" pitchFamily="18" charset="0"/>
            </a:endParaRPr>
          </a:p>
          <a:p>
            <a:r>
              <a:rPr lang="en-US" sz="1400" dirty="0" smtClean="0">
                <a:cs typeface="Times New Roman" pitchFamily="18" charset="0"/>
              </a:rPr>
              <a:t>it supports more the role of the quadrupole interaction related to proton excitation from the Z=50 shell closure instead of the role of the T=0 pairing</a:t>
            </a:r>
            <a:endParaRPr lang="fr-FR" sz="1400" dirty="0">
              <a:cs typeface="Times New Roman" pitchFamily="18" charset="0"/>
            </a:endParaRPr>
          </a:p>
          <a:p>
            <a:endParaRPr lang="fr-FR" sz="1400" dirty="0"/>
          </a:p>
        </p:txBody>
      </p:sp>
      <p:sp>
        <p:nvSpPr>
          <p:cNvPr id="59" name="Rectangle 58"/>
          <p:cNvSpPr/>
          <p:nvPr/>
        </p:nvSpPr>
        <p:spPr>
          <a:xfrm>
            <a:off x="1623665" y="3849408"/>
            <a:ext cx="7792828" cy="2444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512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5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53101"/>
            <a:ext cx="1559138" cy="2926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1580831" y="2558590"/>
            <a:ext cx="535724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13" dirty="0">
                <a:solidFill>
                  <a:srgbClr val="FF0000"/>
                </a:solidFill>
              </a:rPr>
              <a:t>~44 </a:t>
            </a:r>
            <a:r>
              <a:rPr lang="fr-FR" sz="1013" dirty="0" err="1">
                <a:solidFill>
                  <a:srgbClr val="FF0000"/>
                </a:solidFill>
              </a:rPr>
              <a:t>ps</a:t>
            </a:r>
            <a:endParaRPr lang="fr-FR" sz="1013" dirty="0">
              <a:solidFill>
                <a:srgbClr val="FF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580831" y="2219418"/>
            <a:ext cx="535724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13" dirty="0">
                <a:solidFill>
                  <a:srgbClr val="FF0000"/>
                </a:solidFill>
              </a:rPr>
              <a:t>~15 </a:t>
            </a:r>
            <a:r>
              <a:rPr lang="fr-FR" sz="1013" dirty="0" err="1">
                <a:solidFill>
                  <a:srgbClr val="FF0000"/>
                </a:solidFill>
              </a:rPr>
              <a:t>ps</a:t>
            </a:r>
            <a:endParaRPr lang="fr-FR" sz="1013" dirty="0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580832" y="1842082"/>
            <a:ext cx="470000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13" dirty="0">
                <a:solidFill>
                  <a:srgbClr val="FF0000"/>
                </a:solidFill>
              </a:rPr>
              <a:t>~7 </a:t>
            </a:r>
            <a:r>
              <a:rPr lang="fr-FR" sz="1013" dirty="0" err="1">
                <a:solidFill>
                  <a:srgbClr val="FF0000"/>
                </a:solidFill>
              </a:rPr>
              <a:t>ps</a:t>
            </a:r>
            <a:endParaRPr lang="fr-FR" sz="1013" dirty="0">
              <a:solidFill>
                <a:srgbClr val="FF000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1452922" y="1530132"/>
            <a:ext cx="9493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>
                <a:solidFill>
                  <a:srgbClr val="FF0000"/>
                </a:solidFill>
              </a:rPr>
              <a:t>Online T</a:t>
            </a:r>
            <a:r>
              <a:rPr lang="fr-FR" sz="1350" baseline="-25000" dirty="0">
                <a:solidFill>
                  <a:srgbClr val="FF0000"/>
                </a:solidFill>
              </a:rPr>
              <a:t>1/2</a:t>
            </a:r>
            <a:endParaRPr lang="fr-FR" sz="1350" baseline="-25000" dirty="0">
              <a:solidFill>
                <a:srgbClr val="FF0000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5289954" y="1788859"/>
            <a:ext cx="3732044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dirty="0"/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n-US" sz="1350" dirty="0" smtClean="0"/>
              <a:t> The Lifetime of the 5</a:t>
            </a:r>
            <a:r>
              <a:rPr lang="en-US" sz="1350" baseline="30000" dirty="0" smtClean="0"/>
              <a:t>-</a:t>
            </a:r>
            <a:r>
              <a:rPr lang="en-US" sz="1350" dirty="0" smtClean="0"/>
              <a:t> is determined</a:t>
            </a:r>
            <a:endParaRPr lang="en-US" sz="1350" dirty="0"/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n-US" sz="1350" dirty="0"/>
              <a:t>The E3 decay from the 5</a:t>
            </a:r>
            <a:r>
              <a:rPr lang="en-US" sz="1350" baseline="30000" dirty="0"/>
              <a:t>-</a:t>
            </a:r>
            <a:r>
              <a:rPr lang="en-US" sz="1350" dirty="0"/>
              <a:t> seems very weak and requires a careful analysis</a:t>
            </a:r>
          </a:p>
          <a:p>
            <a:endParaRPr lang="en-US" sz="1350" dirty="0"/>
          </a:p>
        </p:txBody>
      </p:sp>
      <p:sp>
        <p:nvSpPr>
          <p:cNvPr id="32" name="ZoneTexte 31"/>
          <p:cNvSpPr txBox="1"/>
          <p:nvPr/>
        </p:nvSpPr>
        <p:spPr>
          <a:xfrm>
            <a:off x="2452891" y="3054253"/>
            <a:ext cx="6559912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350" dirty="0" smtClean="0"/>
              <a:t>B(E1 </a:t>
            </a:r>
            <a:r>
              <a:rPr lang="fr-FR" sz="1350" dirty="0"/>
              <a:t>5</a:t>
            </a:r>
            <a:r>
              <a:rPr lang="fr-FR" sz="1350" baseline="30000" dirty="0"/>
              <a:t>-</a:t>
            </a:r>
            <a:r>
              <a:rPr lang="fr-FR" sz="1350" dirty="0"/>
              <a:t> </a:t>
            </a:r>
            <a:r>
              <a:rPr lang="fr-FR" sz="1350" dirty="0">
                <a:sym typeface="Wingdings" panose="05000000000000000000" pitchFamily="2" charset="2"/>
              </a:rPr>
              <a:t> 4</a:t>
            </a:r>
            <a:r>
              <a:rPr lang="fr-FR" sz="1350" baseline="30000" dirty="0">
                <a:sym typeface="Wingdings" panose="05000000000000000000" pitchFamily="2" charset="2"/>
              </a:rPr>
              <a:t>+ </a:t>
            </a:r>
            <a:r>
              <a:rPr lang="fr-FR" sz="1350" dirty="0" smtClean="0"/>
              <a:t>)*  ~ 1.3 </a:t>
            </a:r>
            <a:r>
              <a:rPr lang="fr-FR" sz="1350" dirty="0"/>
              <a:t>10</a:t>
            </a:r>
            <a:r>
              <a:rPr lang="fr-FR" sz="1350" baseline="30000" dirty="0"/>
              <a:t>-5</a:t>
            </a:r>
            <a:r>
              <a:rPr lang="fr-FR" sz="1350" dirty="0"/>
              <a:t> </a:t>
            </a:r>
            <a:r>
              <a:rPr lang="fr-FR" sz="1350" dirty="0"/>
              <a:t>e²fm²    (~</a:t>
            </a:r>
            <a:r>
              <a:rPr lang="fr-FR" sz="1350" dirty="0"/>
              <a:t>0.9 10</a:t>
            </a:r>
            <a:r>
              <a:rPr lang="fr-FR" sz="1350" baseline="30000" dirty="0"/>
              <a:t>-5</a:t>
            </a:r>
            <a:r>
              <a:rPr lang="fr-FR" sz="1350" dirty="0"/>
              <a:t> </a:t>
            </a:r>
            <a:r>
              <a:rPr lang="fr-FR" sz="1350" dirty="0"/>
              <a:t>wu) </a:t>
            </a:r>
            <a:endParaRPr lang="fr-FR" sz="1350" dirty="0" smtClean="0"/>
          </a:p>
          <a:p>
            <a:r>
              <a:rPr lang="fr-FR" sz="1350" dirty="0" smtClean="0"/>
              <a:t>*</a:t>
            </a:r>
            <a:r>
              <a:rPr lang="fr-FR" sz="1350" dirty="0" err="1" smtClean="0"/>
              <a:t>Assuming</a:t>
            </a:r>
            <a:r>
              <a:rPr lang="fr-FR" sz="1350" dirty="0" smtClean="0"/>
              <a:t> </a:t>
            </a:r>
            <a:r>
              <a:rPr lang="fr-FR" sz="1350" dirty="0"/>
              <a:t>100% E1 </a:t>
            </a:r>
            <a:r>
              <a:rPr lang="fr-FR" sz="1350" dirty="0" err="1"/>
              <a:t>decay</a:t>
            </a:r>
            <a:r>
              <a:rPr lang="fr-FR" sz="1350" dirty="0"/>
              <a:t> as </a:t>
            </a:r>
            <a:r>
              <a:rPr lang="fr-FR" sz="1350" dirty="0" err="1"/>
              <a:t>soon</a:t>
            </a:r>
            <a:r>
              <a:rPr lang="fr-FR" sz="1350" dirty="0"/>
              <a:t> as, on-line, the E2 and E3 are </a:t>
            </a:r>
            <a:r>
              <a:rPr lang="fr-FR" sz="1350" dirty="0" err="1"/>
              <a:t>obviously</a:t>
            </a:r>
            <a:r>
              <a:rPr lang="fr-FR" sz="1350" dirty="0"/>
              <a:t> </a:t>
            </a:r>
            <a:r>
              <a:rPr lang="fr-FR" sz="1350" dirty="0" err="1"/>
              <a:t>very</a:t>
            </a:r>
            <a:r>
              <a:rPr lang="fr-FR" sz="1350" dirty="0"/>
              <a:t> </a:t>
            </a:r>
            <a:r>
              <a:rPr lang="fr-FR" sz="1350" dirty="0" err="1" smtClean="0"/>
              <a:t>weak</a:t>
            </a:r>
            <a:r>
              <a:rPr lang="fr-FR" sz="1350" dirty="0" smtClean="0"/>
              <a:t>  </a:t>
            </a:r>
            <a:endParaRPr lang="fr-FR" sz="1350" dirty="0"/>
          </a:p>
        </p:txBody>
      </p:sp>
      <p:sp>
        <p:nvSpPr>
          <p:cNvPr id="33" name="ZoneTexte 32"/>
          <p:cNvSpPr txBox="1"/>
          <p:nvPr/>
        </p:nvSpPr>
        <p:spPr>
          <a:xfrm>
            <a:off x="2368456" y="3562084"/>
            <a:ext cx="620554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 err="1" smtClean="0"/>
              <a:t>Low</a:t>
            </a:r>
            <a:r>
              <a:rPr lang="fr-FR" sz="1350" dirty="0" smtClean="0"/>
              <a:t> </a:t>
            </a:r>
            <a:r>
              <a:rPr lang="fr-FR" sz="1350" dirty="0"/>
              <a:t>B(E1). </a:t>
            </a:r>
            <a:r>
              <a:rPr lang="fr-FR" sz="1350" dirty="0" err="1"/>
              <a:t>Similar</a:t>
            </a:r>
            <a:r>
              <a:rPr lang="fr-FR" sz="1350" dirty="0"/>
              <a:t> to 3</a:t>
            </a:r>
            <a:r>
              <a:rPr lang="fr-FR" sz="1350" baseline="30000" dirty="0"/>
              <a:t>-</a:t>
            </a:r>
            <a:r>
              <a:rPr lang="fr-FR" sz="1350" dirty="0"/>
              <a:t> E1 </a:t>
            </a:r>
            <a:r>
              <a:rPr lang="fr-FR" sz="1350" dirty="0" err="1"/>
              <a:t>decay</a:t>
            </a:r>
            <a:r>
              <a:rPr lang="fr-FR" sz="1350" dirty="0"/>
              <a:t> in </a:t>
            </a:r>
            <a:r>
              <a:rPr lang="fr-FR" sz="1350" baseline="30000" dirty="0"/>
              <a:t>114</a:t>
            </a:r>
            <a:r>
              <a:rPr lang="fr-FR" sz="1350" dirty="0"/>
              <a:t>Xe. </a:t>
            </a:r>
            <a:r>
              <a:rPr lang="fr-FR" sz="1350" dirty="0" smtClean="0"/>
              <a:t> E1 probe for </a:t>
            </a:r>
            <a:r>
              <a:rPr lang="fr-FR" sz="1350" dirty="0" err="1" smtClean="0"/>
              <a:t>octupoles</a:t>
            </a:r>
            <a:r>
              <a:rPr lang="fr-FR" sz="1350" dirty="0" smtClean="0"/>
              <a:t> ?</a:t>
            </a:r>
            <a:endParaRPr lang="fr-FR" sz="1350" dirty="0"/>
          </a:p>
          <a:p>
            <a:r>
              <a:rPr lang="fr-FR" sz="1350" dirty="0" err="1"/>
              <a:t>Carrefull</a:t>
            </a:r>
            <a:r>
              <a:rPr lang="fr-FR" sz="1350" dirty="0"/>
              <a:t> </a:t>
            </a:r>
            <a:r>
              <a:rPr lang="fr-FR" sz="1350" dirty="0" err="1"/>
              <a:t>analysis</a:t>
            </a:r>
            <a:r>
              <a:rPr lang="fr-FR" sz="1350" dirty="0"/>
              <a:t> to </a:t>
            </a:r>
            <a:r>
              <a:rPr lang="fr-FR" sz="1350" dirty="0" err="1"/>
              <a:t>be</a:t>
            </a:r>
            <a:r>
              <a:rPr lang="fr-FR" sz="1350" dirty="0"/>
              <a:t> </a:t>
            </a:r>
            <a:r>
              <a:rPr lang="fr-FR" sz="1350" dirty="0" err="1"/>
              <a:t>done</a:t>
            </a:r>
            <a:r>
              <a:rPr lang="fr-FR" sz="1350" dirty="0"/>
              <a:t> to </a:t>
            </a:r>
            <a:r>
              <a:rPr lang="fr-FR" sz="1350" dirty="0" err="1"/>
              <a:t>discover</a:t>
            </a:r>
            <a:r>
              <a:rPr lang="fr-FR" sz="1350" dirty="0"/>
              <a:t> the E2/E1/E3 </a:t>
            </a:r>
            <a:r>
              <a:rPr lang="fr-FR" sz="1350" dirty="0" err="1"/>
              <a:t>branching</a:t>
            </a:r>
            <a:r>
              <a:rPr lang="fr-FR" sz="1350" dirty="0"/>
              <a:t> ratio to </a:t>
            </a:r>
            <a:r>
              <a:rPr lang="fr-FR" sz="1350" dirty="0" err="1"/>
              <a:t>get</a:t>
            </a:r>
            <a:r>
              <a:rPr lang="fr-FR" sz="1350" dirty="0"/>
              <a:t> the B(E3)</a:t>
            </a:r>
            <a:endParaRPr lang="fr-FR" sz="1350" dirty="0"/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262" y="4576495"/>
            <a:ext cx="8053400" cy="1847060"/>
          </a:xfrm>
          <a:prstGeom prst="rect">
            <a:avLst/>
          </a:prstGeom>
        </p:spPr>
      </p:pic>
      <p:sp>
        <p:nvSpPr>
          <p:cNvPr id="35" name="ZoneTexte 34"/>
          <p:cNvSpPr txBox="1"/>
          <p:nvPr/>
        </p:nvSpPr>
        <p:spPr>
          <a:xfrm>
            <a:off x="1289633" y="4232630"/>
            <a:ext cx="38775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(G. De </a:t>
            </a:r>
            <a:r>
              <a:rPr lang="fr-FR" sz="1200" dirty="0" err="1"/>
              <a:t>Angelis</a:t>
            </a:r>
            <a:r>
              <a:rPr lang="fr-FR" sz="1200" dirty="0"/>
              <a:t> et al., </a:t>
            </a:r>
            <a:r>
              <a:rPr lang="fr-FR" sz="1200" dirty="0" err="1"/>
              <a:t>Physics</a:t>
            </a:r>
            <a:r>
              <a:rPr lang="fr-FR" sz="1200" dirty="0"/>
              <a:t> </a:t>
            </a:r>
            <a:r>
              <a:rPr lang="fr-FR" sz="1200" dirty="0" err="1"/>
              <a:t>Letters</a:t>
            </a:r>
            <a:r>
              <a:rPr lang="fr-FR" sz="1200" dirty="0"/>
              <a:t> B 535 (2002) 93–102</a:t>
            </a:r>
            <a:r>
              <a:rPr lang="fr-FR" sz="1200" dirty="0"/>
              <a:t>)</a:t>
            </a:r>
            <a:endParaRPr lang="fr-FR" sz="1200" dirty="0"/>
          </a:p>
        </p:txBody>
      </p:sp>
      <p:sp>
        <p:nvSpPr>
          <p:cNvPr id="36" name="Rectangle 35"/>
          <p:cNvSpPr/>
          <p:nvPr/>
        </p:nvSpPr>
        <p:spPr>
          <a:xfrm>
            <a:off x="367421" y="5221222"/>
            <a:ext cx="8061267" cy="3909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7" name="Rectangle 36"/>
          <p:cNvSpPr/>
          <p:nvPr/>
        </p:nvSpPr>
        <p:spPr>
          <a:xfrm>
            <a:off x="367421" y="5797692"/>
            <a:ext cx="8007234" cy="2012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8" name="ZoneTexte 37"/>
          <p:cNvSpPr txBox="1"/>
          <p:nvPr/>
        </p:nvSpPr>
        <p:spPr>
          <a:xfrm>
            <a:off x="150811" y="4221088"/>
            <a:ext cx="12094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The </a:t>
            </a:r>
            <a:r>
              <a:rPr lang="fr-FR" sz="1350" baseline="30000" dirty="0"/>
              <a:t>114</a:t>
            </a:r>
            <a:r>
              <a:rPr lang="fr-FR" sz="1350" dirty="0"/>
              <a:t>Xe case</a:t>
            </a:r>
            <a:endParaRPr lang="fr-FR" sz="1350" dirty="0"/>
          </a:p>
        </p:txBody>
      </p:sp>
      <p:sp>
        <p:nvSpPr>
          <p:cNvPr id="39" name="Rectangle 38"/>
          <p:cNvSpPr/>
          <p:nvPr/>
        </p:nvSpPr>
        <p:spPr>
          <a:xfrm>
            <a:off x="1331640" y="6597352"/>
            <a:ext cx="1224136" cy="260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0" name="Imag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7421" y="1042867"/>
            <a:ext cx="2913730" cy="1758660"/>
          </a:xfrm>
          <a:prstGeom prst="rect">
            <a:avLst/>
          </a:prstGeom>
          <a:ln>
            <a:solidFill>
              <a:srgbClr val="2DDF5C"/>
            </a:solidFill>
          </a:ln>
        </p:spPr>
      </p:pic>
      <p:sp>
        <p:nvSpPr>
          <p:cNvPr id="41" name="Ellipse 40"/>
          <p:cNvSpPr/>
          <p:nvPr/>
        </p:nvSpPr>
        <p:spPr>
          <a:xfrm>
            <a:off x="1125468" y="2452976"/>
            <a:ext cx="422555" cy="114111"/>
          </a:xfrm>
          <a:prstGeom prst="ellipse">
            <a:avLst/>
          </a:prstGeom>
          <a:noFill/>
          <a:ln>
            <a:solidFill>
              <a:srgbClr val="2DDF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350"/>
          </a:p>
        </p:txBody>
      </p:sp>
      <p:pic>
        <p:nvPicPr>
          <p:cNvPr id="43" name="Picture 6" descr="logoAgat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ctangle 43"/>
          <p:cNvSpPr/>
          <p:nvPr/>
        </p:nvSpPr>
        <p:spPr>
          <a:xfrm>
            <a:off x="5004048" y="6464731"/>
            <a:ext cx="39776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M. L. </a:t>
            </a:r>
            <a:r>
              <a:rPr lang="en-US" dirty="0" err="1" smtClean="0"/>
              <a:t>Jurado</a:t>
            </a:r>
            <a:r>
              <a:rPr lang="en-US" dirty="0" smtClean="0"/>
              <a:t> (IFIC), et </a:t>
            </a:r>
            <a:r>
              <a:rPr lang="en-US" dirty="0"/>
              <a:t>al</a:t>
            </a:r>
            <a:r>
              <a:rPr lang="en-US" dirty="0" smtClean="0"/>
              <a:t>, </a:t>
            </a:r>
            <a:r>
              <a:rPr lang="en-US" i="1" dirty="0" smtClean="0"/>
              <a:t>under analysis</a:t>
            </a:r>
            <a:endParaRPr lang="en-US" i="1" dirty="0"/>
          </a:p>
        </p:txBody>
      </p:sp>
      <p:sp>
        <p:nvSpPr>
          <p:cNvPr id="7" name="Rectangle 6"/>
          <p:cNvSpPr/>
          <p:nvPr/>
        </p:nvSpPr>
        <p:spPr>
          <a:xfrm>
            <a:off x="367421" y="5594360"/>
            <a:ext cx="8007234" cy="193271"/>
          </a:xfrm>
          <a:prstGeom prst="rect">
            <a:avLst/>
          </a:prstGeom>
          <a:noFill/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/>
          <p:cNvSpPr/>
          <p:nvPr/>
        </p:nvSpPr>
        <p:spPr>
          <a:xfrm>
            <a:off x="395536" y="6145426"/>
            <a:ext cx="8007234" cy="193271"/>
          </a:xfrm>
          <a:prstGeom prst="rect">
            <a:avLst/>
          </a:prstGeom>
          <a:noFill/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TextBox 18"/>
          <p:cNvSpPr txBox="1"/>
          <p:nvPr/>
        </p:nvSpPr>
        <p:spPr>
          <a:xfrm>
            <a:off x="121341" y="156945"/>
            <a:ext cx="4561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Enhanced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octupole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sym typeface="Wingdings"/>
              </a:rPr>
              <a:t>correlation due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sym typeface="Wingdings"/>
              </a:rPr>
              <a:t>to the interaction of ΔL=3, ΔJ=3, inverse parity : d</a:t>
            </a:r>
            <a:r>
              <a:rPr lang="en-US" sz="1600" baseline="-25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5/2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sym typeface="Wingdings"/>
              </a:rPr>
              <a:t>and h</a:t>
            </a:r>
            <a:r>
              <a:rPr lang="en-US" sz="1600" baseline="-25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11/2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60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9" grpId="0"/>
      <p:bldP spid="31" grpId="0"/>
      <p:bldP spid="32" grpId="0" animBg="1"/>
      <p:bldP spid="33" grpId="0"/>
      <p:bldP spid="36" grpId="0" animBg="1"/>
      <p:bldP spid="37" grpId="0" animBg="1"/>
      <p:bldP spid="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496" y="1065510"/>
            <a:ext cx="9108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Lifetime measurement in the non-</a:t>
            </a:r>
            <a:r>
              <a:rPr lang="en-US" dirty="0" err="1" smtClean="0"/>
              <a:t>yrast</a:t>
            </a:r>
            <a:r>
              <a:rPr lang="en-US" dirty="0" smtClean="0"/>
              <a:t> excited states of neutron rich C and O isotopes. Branching ratio and E2/M1 using the PARIS LaBr3 array</a:t>
            </a:r>
            <a:endParaRPr lang="en-US" baseline="30000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27186"/>
            <a:ext cx="4896544" cy="2830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9865" y="4509120"/>
            <a:ext cx="4254135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-36512" y="44624"/>
            <a:ext cx="40206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 smtClean="0"/>
              <a:t>Lifetime</a:t>
            </a:r>
            <a:r>
              <a:rPr lang="fr-FR" sz="2800" dirty="0" smtClean="0"/>
              <a:t> in n-</a:t>
            </a:r>
            <a:r>
              <a:rPr lang="fr-FR" sz="2800" dirty="0" err="1" smtClean="0"/>
              <a:t>rich</a:t>
            </a:r>
            <a:r>
              <a:rPr lang="fr-FR" sz="2800" dirty="0" smtClean="0"/>
              <a:t> O and C</a:t>
            </a:r>
            <a:endParaRPr lang="fr-FR" sz="2800" dirty="0"/>
          </a:p>
        </p:txBody>
      </p:sp>
      <p:pic>
        <p:nvPicPr>
          <p:cNvPr id="16" name="Picture 6" descr="logoAgat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0" y="608289"/>
            <a:ext cx="34996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i="1" dirty="0"/>
              <a:t>M. </a:t>
            </a:r>
            <a:r>
              <a:rPr lang="en-GB" sz="1600" i="1" dirty="0" err="1"/>
              <a:t>Ciemala</a:t>
            </a:r>
            <a:r>
              <a:rPr lang="en-GB" sz="1600" i="1" dirty="0"/>
              <a:t> </a:t>
            </a:r>
            <a:r>
              <a:rPr lang="en-GB" sz="1600" i="1" dirty="0" smtClean="0"/>
              <a:t>, S</a:t>
            </a:r>
            <a:r>
              <a:rPr lang="en-GB" sz="1600" i="1" dirty="0"/>
              <a:t>. Leoni, B. </a:t>
            </a:r>
            <a:r>
              <a:rPr lang="en-GB" sz="1600" i="1" dirty="0" err="1"/>
              <a:t>Fornal</a:t>
            </a:r>
            <a:r>
              <a:rPr lang="en-GB" sz="1600" i="1" dirty="0"/>
              <a:t>, </a:t>
            </a:r>
            <a:r>
              <a:rPr lang="en-GB" sz="1600" i="1" dirty="0" smtClean="0"/>
              <a:t>et </a:t>
            </a:r>
            <a:r>
              <a:rPr lang="en-GB" sz="1600" i="1" dirty="0"/>
              <a:t>al., </a:t>
            </a:r>
            <a:endParaRPr lang="pl-PL" sz="1600" i="1" dirty="0"/>
          </a:p>
        </p:txBody>
      </p:sp>
      <p:sp>
        <p:nvSpPr>
          <p:cNvPr id="19" name="Rectangle 18"/>
          <p:cNvSpPr/>
          <p:nvPr/>
        </p:nvSpPr>
        <p:spPr>
          <a:xfrm>
            <a:off x="2772167" y="2344586"/>
            <a:ext cx="34932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C. R. </a:t>
            </a:r>
            <a:r>
              <a:rPr lang="en-US" sz="1400" dirty="0" err="1" smtClean="0"/>
              <a:t>Hoffmanu</a:t>
            </a:r>
            <a:r>
              <a:rPr lang="en-US" sz="1400" dirty="0" smtClean="0"/>
              <a:t> et al .PRC </a:t>
            </a:r>
            <a:r>
              <a:rPr lang="en-US" sz="1400" b="1" dirty="0"/>
              <a:t>85</a:t>
            </a:r>
            <a:r>
              <a:rPr lang="en-US" sz="1400" dirty="0"/>
              <a:t>, 054318 (2012)</a:t>
            </a:r>
            <a:endParaRPr lang="fr-FR" sz="1400" dirty="0"/>
          </a:p>
        </p:txBody>
      </p:sp>
      <p:sp>
        <p:nvSpPr>
          <p:cNvPr id="5" name="Rectangle 4"/>
          <p:cNvSpPr/>
          <p:nvPr/>
        </p:nvSpPr>
        <p:spPr>
          <a:xfrm>
            <a:off x="2719874" y="2022551"/>
            <a:ext cx="63166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The 2</a:t>
            </a:r>
            <a:r>
              <a:rPr lang="en-US" baseline="30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+</a:t>
            </a:r>
            <a:r>
              <a:rPr lang="en-US" baseline="-25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state corresponds to a neutron (d</a:t>
            </a:r>
            <a:r>
              <a:rPr lang="en-US" baseline="-25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5/2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r>
              <a:rPr lang="en-US" baseline="30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(s</a:t>
            </a:r>
            <a:r>
              <a:rPr lang="en-US" baseline="-25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1/2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r>
              <a:rPr lang="en-US" baseline="30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configuration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9222" y="2512754"/>
            <a:ext cx="1604175" cy="192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27125" y="4150688"/>
            <a:ext cx="240322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aseline="30000" dirty="0" smtClean="0"/>
              <a:t>198</a:t>
            </a:r>
            <a:r>
              <a:rPr lang="en-US" dirty="0" smtClean="0"/>
              <a:t>Pt/Tl(</a:t>
            </a:r>
            <a:r>
              <a:rPr lang="en-US" baseline="30000" dirty="0" smtClean="0"/>
              <a:t>18</a:t>
            </a:r>
            <a:r>
              <a:rPr lang="en-US" dirty="0" smtClean="0"/>
              <a:t>O</a:t>
            </a:r>
            <a:r>
              <a:rPr lang="en-US" dirty="0"/>
              <a:t>, </a:t>
            </a:r>
            <a:r>
              <a:rPr lang="en-US" baseline="30000" dirty="0"/>
              <a:t>16,18</a:t>
            </a:r>
            <a:r>
              <a:rPr lang="en-US" dirty="0"/>
              <a:t>C, </a:t>
            </a:r>
            <a:r>
              <a:rPr lang="en-US" baseline="30000" dirty="0"/>
              <a:t>20</a:t>
            </a:r>
            <a:r>
              <a:rPr lang="en-US" dirty="0"/>
              <a:t>O</a:t>
            </a:r>
            <a:r>
              <a:rPr lang="en-US" dirty="0" smtClean="0"/>
              <a:t>)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4522268" y="3389675"/>
            <a:ext cx="27118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/>
              <a:t>T. </a:t>
            </a:r>
            <a:r>
              <a:rPr lang="fr-FR" sz="1400" dirty="0" err="1"/>
              <a:t>Otsuka</a:t>
            </a:r>
            <a:r>
              <a:rPr lang="fr-FR" sz="1400" dirty="0"/>
              <a:t> </a:t>
            </a:r>
            <a:r>
              <a:rPr lang="fr-FR" sz="1400" dirty="0" smtClean="0">
                <a:solidFill>
                  <a:srgbClr val="231F20"/>
                </a:solidFill>
              </a:rPr>
              <a:t>PRL </a:t>
            </a:r>
            <a:r>
              <a:rPr lang="fr-FR" sz="1400" dirty="0">
                <a:solidFill>
                  <a:srgbClr val="231F20"/>
                </a:solidFill>
              </a:rPr>
              <a:t>105, 032501 (2010)</a:t>
            </a:r>
            <a:endParaRPr lang="fr-FR" sz="1400" dirty="0"/>
          </a:p>
        </p:txBody>
      </p:sp>
      <p:sp>
        <p:nvSpPr>
          <p:cNvPr id="18" name="ZoneTexte 17"/>
          <p:cNvSpPr txBox="1"/>
          <p:nvPr/>
        </p:nvSpPr>
        <p:spPr>
          <a:xfrm>
            <a:off x="1819237" y="4820368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n(d</a:t>
            </a:r>
            <a:r>
              <a:rPr lang="fr-FR" baseline="-25000" dirty="0" smtClean="0"/>
              <a:t>5/2</a:t>
            </a:r>
            <a:r>
              <a:rPr lang="fr-FR" dirty="0" smtClean="0"/>
              <a:t>)</a:t>
            </a:r>
            <a:r>
              <a:rPr lang="fr-FR" baseline="30000" dirty="0" smtClean="0"/>
              <a:t>4</a:t>
            </a:r>
            <a:endParaRPr lang="fr-FR" baseline="30000" dirty="0"/>
          </a:p>
        </p:txBody>
      </p:sp>
      <p:sp>
        <p:nvSpPr>
          <p:cNvPr id="20" name="ZoneTexte 19"/>
          <p:cNvSpPr txBox="1"/>
          <p:nvPr/>
        </p:nvSpPr>
        <p:spPr>
          <a:xfrm>
            <a:off x="2468752" y="6044704"/>
            <a:ext cx="1443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n(d</a:t>
            </a:r>
            <a:r>
              <a:rPr lang="fr-FR" baseline="-25000" dirty="0" smtClean="0"/>
              <a:t>5/2</a:t>
            </a:r>
            <a:r>
              <a:rPr lang="fr-FR" dirty="0" smtClean="0"/>
              <a:t>)</a:t>
            </a:r>
            <a:r>
              <a:rPr lang="fr-FR" baseline="30000" dirty="0" smtClean="0"/>
              <a:t>3</a:t>
            </a:r>
            <a:r>
              <a:rPr lang="fr-FR" dirty="0" smtClean="0"/>
              <a:t> (s</a:t>
            </a:r>
            <a:r>
              <a:rPr lang="fr-FR" baseline="-25000" dirty="0" smtClean="0"/>
              <a:t>1/2</a:t>
            </a:r>
            <a:r>
              <a:rPr lang="fr-FR" dirty="0" smtClean="0"/>
              <a:t>)</a:t>
            </a:r>
            <a:r>
              <a:rPr lang="fr-FR" baseline="30000" dirty="0" smtClean="0"/>
              <a:t>1</a:t>
            </a:r>
            <a:endParaRPr lang="fr-FR" baseline="30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55776" y="4959243"/>
            <a:ext cx="908948" cy="1091488"/>
          </a:xfrm>
          <a:prstGeom prst="rect">
            <a:avLst/>
          </a:prstGeom>
        </p:spPr>
      </p:pic>
      <p:pic>
        <p:nvPicPr>
          <p:cNvPr id="22" name="Picture 2" descr="Résultat de recherche d'images pour &quot;nuclear 3-body force&quot;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6181" y="2115900"/>
            <a:ext cx="2382871" cy="15815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513" y="872827"/>
            <a:ext cx="8562975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899592" y="1196752"/>
            <a:ext cx="3187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EXOGAM-VAMOS (</a:t>
            </a:r>
            <a:r>
              <a:rPr lang="fr-FR" dirty="0" err="1" smtClean="0"/>
              <a:t>simulated</a:t>
            </a:r>
            <a:r>
              <a:rPr lang="fr-FR" dirty="0" smtClean="0"/>
              <a:t>)</a:t>
            </a:r>
            <a:endParaRPr lang="fr-FR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908720"/>
            <a:ext cx="8667750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Connecteur droit 13"/>
          <p:cNvCxnSpPr/>
          <p:nvPr/>
        </p:nvCxnSpPr>
        <p:spPr>
          <a:xfrm flipV="1">
            <a:off x="4305740" y="3751932"/>
            <a:ext cx="18165" cy="2413372"/>
          </a:xfrm>
          <a:prstGeom prst="line">
            <a:avLst/>
          </a:prstGeom>
          <a:ln w="57150">
            <a:solidFill>
              <a:srgbClr val="FF993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4087388" y="3380393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</a:t>
            </a:r>
            <a:r>
              <a:rPr lang="fr-FR" baseline="30000" dirty="0" smtClean="0"/>
              <a:t>+</a:t>
            </a:r>
            <a:r>
              <a:rPr lang="fr-FR" baseline="-25000" dirty="0" smtClean="0"/>
              <a:t>2</a:t>
            </a:r>
            <a:r>
              <a:rPr lang="fr-FR" dirty="0" smtClean="0">
                <a:sym typeface="Wingdings" pitchFamily="2" charset="2"/>
              </a:rPr>
              <a:t>2</a:t>
            </a:r>
            <a:r>
              <a:rPr lang="fr-FR" baseline="30000" dirty="0" smtClean="0">
                <a:sym typeface="Wingdings" pitchFamily="2" charset="2"/>
              </a:rPr>
              <a:t>+</a:t>
            </a:r>
            <a:r>
              <a:rPr lang="fr-FR" baseline="-25000" dirty="0" smtClean="0">
                <a:sym typeface="Wingdings" pitchFamily="2" charset="2"/>
              </a:rPr>
              <a:t>1</a:t>
            </a:r>
            <a:endParaRPr lang="fr-FR" baseline="-25000" dirty="0"/>
          </a:p>
        </p:txBody>
      </p:sp>
      <p:pic>
        <p:nvPicPr>
          <p:cNvPr id="20" name="Picture 6" descr="logoAgat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2882" y="884396"/>
            <a:ext cx="3198923" cy="591316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200" y="1164500"/>
            <a:ext cx="2884201" cy="327145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4551" y="718188"/>
            <a:ext cx="4914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M. </a:t>
            </a:r>
            <a:r>
              <a:rPr lang="fr-FR" dirty="0" err="1" smtClean="0"/>
              <a:t>Ciemala</a:t>
            </a:r>
            <a:r>
              <a:rPr lang="fr-FR" dirty="0"/>
              <a:t> </a:t>
            </a:r>
            <a:r>
              <a:rPr lang="fr-FR" dirty="0" smtClean="0"/>
              <a:t>(</a:t>
            </a:r>
            <a:r>
              <a:rPr lang="fr-FR" dirty="0" err="1" smtClean="0"/>
              <a:t>ifj</a:t>
            </a:r>
            <a:r>
              <a:rPr lang="fr-FR" dirty="0" smtClean="0"/>
              <a:t>-PAN)et al ,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submitted</a:t>
            </a:r>
            <a:r>
              <a:rPr lang="fr-FR" dirty="0" smtClean="0"/>
              <a:t> to PRL</a:t>
            </a:r>
            <a:endParaRPr lang="fr-FR" dirty="0"/>
          </a:p>
        </p:txBody>
      </p:sp>
      <p:sp>
        <p:nvSpPr>
          <p:cNvPr id="21" name="Rectangle 20"/>
          <p:cNvSpPr/>
          <p:nvPr/>
        </p:nvSpPr>
        <p:spPr>
          <a:xfrm>
            <a:off x="3684766" y="1554383"/>
            <a:ext cx="24186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The MBPT predicts that the </a:t>
            </a:r>
            <a:r>
              <a:rPr lang="fr-FR" sz="1600" dirty="0" err="1" smtClean="0"/>
              <a:t>lifetime</a:t>
            </a:r>
            <a:r>
              <a:rPr lang="fr-FR" sz="1600" dirty="0" smtClean="0"/>
              <a:t> </a:t>
            </a:r>
            <a:r>
              <a:rPr lang="en-US" sz="1600" dirty="0" smtClean="0"/>
              <a:t>is </a:t>
            </a:r>
            <a:r>
              <a:rPr lang="en-US" sz="1600" dirty="0"/>
              <a:t>dominated by the </a:t>
            </a:r>
            <a:r>
              <a:rPr lang="fr-FR" sz="1600" dirty="0" smtClean="0"/>
              <a:t>B(M1) </a:t>
            </a:r>
            <a:r>
              <a:rPr lang="fr-FR" sz="1600" dirty="0" err="1"/>
              <a:t>dipole</a:t>
            </a:r>
            <a:r>
              <a:rPr lang="fr-FR" sz="1600" dirty="0"/>
              <a:t> </a:t>
            </a:r>
            <a:r>
              <a:rPr lang="fr-FR" sz="1600" dirty="0" err="1" smtClean="0"/>
              <a:t>strength</a:t>
            </a:r>
            <a:endParaRPr lang="fr-FR" sz="1600" dirty="0"/>
          </a:p>
        </p:txBody>
      </p:sp>
      <p:sp>
        <p:nvSpPr>
          <p:cNvPr id="22" name="ZoneTexte 21"/>
          <p:cNvSpPr txBox="1"/>
          <p:nvPr/>
        </p:nvSpPr>
        <p:spPr>
          <a:xfrm>
            <a:off x="3592401" y="27089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495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ZoneTexte 13"/>
          <p:cNvSpPr txBox="1"/>
          <p:nvPr/>
        </p:nvSpPr>
        <p:spPr>
          <a:xfrm>
            <a:off x="35496" y="1259468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Nucleons</a:t>
            </a:r>
            <a:r>
              <a:rPr lang="fr-FR" dirty="0" smtClean="0"/>
              <a:t> </a:t>
            </a:r>
            <a:r>
              <a:rPr lang="fr-FR" dirty="0" err="1" smtClean="0"/>
              <a:t>transfer</a:t>
            </a:r>
            <a:r>
              <a:rPr lang="fr-FR" dirty="0" smtClean="0"/>
              <a:t> spectroscopy </a:t>
            </a:r>
            <a:r>
              <a:rPr lang="fr-FR" dirty="0" err="1" smtClean="0"/>
              <a:t>using</a:t>
            </a:r>
            <a:r>
              <a:rPr lang="fr-FR" dirty="0" smtClean="0"/>
              <a:t> the SPIRAL1 ISOL </a:t>
            </a:r>
            <a:r>
              <a:rPr lang="fr-FR" dirty="0" err="1" smtClean="0"/>
              <a:t>beams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16" name="Rettangolo 8"/>
          <p:cNvSpPr/>
          <p:nvPr/>
        </p:nvSpPr>
        <p:spPr>
          <a:xfrm>
            <a:off x="3563888" y="1778337"/>
            <a:ext cx="48072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/>
              <a:t>Nuclear </a:t>
            </a:r>
            <a:r>
              <a:rPr lang="en-GB" sz="1600" dirty="0"/>
              <a:t>Astrophysics: </a:t>
            </a:r>
            <a:r>
              <a:rPr lang="en-GB" sz="1600" dirty="0" smtClean="0"/>
              <a:t>spectroscopic </a:t>
            </a:r>
            <a:r>
              <a:rPr lang="en-GB" sz="1600" dirty="0"/>
              <a:t>factors of relevant resonances </a:t>
            </a:r>
            <a:r>
              <a:rPr lang="en-GB" sz="1600" dirty="0" smtClean="0"/>
              <a:t>for </a:t>
            </a:r>
            <a:r>
              <a:rPr lang="en-GB" sz="1600" dirty="0"/>
              <a:t>nucleosynthesis studies in radiative capture reactions</a:t>
            </a:r>
            <a:r>
              <a:rPr lang="en-GB" sz="1600" dirty="0" smtClean="0"/>
              <a:t>: (</a:t>
            </a:r>
            <a:r>
              <a:rPr lang="en-GB" sz="1600" baseline="30000" dirty="0" smtClean="0"/>
              <a:t>6</a:t>
            </a:r>
            <a:r>
              <a:rPr lang="en-GB" sz="1600" dirty="0" smtClean="0"/>
              <a:t>Li,d</a:t>
            </a:r>
            <a:r>
              <a:rPr lang="en-GB" sz="1600" dirty="0"/>
              <a:t>), (</a:t>
            </a:r>
            <a:r>
              <a:rPr lang="en-GB" sz="1600" baseline="30000" dirty="0"/>
              <a:t>3</a:t>
            </a:r>
            <a:r>
              <a:rPr lang="en-GB" sz="1600" dirty="0"/>
              <a:t>He,d), (</a:t>
            </a:r>
            <a:r>
              <a:rPr lang="en-GB" sz="1600" dirty="0" err="1"/>
              <a:t>d,p</a:t>
            </a:r>
            <a:r>
              <a:rPr lang="en-GB" sz="1600" dirty="0" smtClean="0"/>
              <a:t>)</a:t>
            </a:r>
            <a:endParaRPr lang="en-GB" sz="1600" dirty="0"/>
          </a:p>
        </p:txBody>
      </p:sp>
      <p:sp>
        <p:nvSpPr>
          <p:cNvPr id="17" name="Rettangolo 11"/>
          <p:cNvSpPr/>
          <p:nvPr/>
        </p:nvSpPr>
        <p:spPr>
          <a:xfrm>
            <a:off x="3563888" y="2650743"/>
            <a:ext cx="49325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Shell evolution: </a:t>
            </a:r>
          </a:p>
          <a:p>
            <a:r>
              <a:rPr lang="en-GB" sz="1600" dirty="0"/>
              <a:t>spectroscopic factors, </a:t>
            </a:r>
            <a:r>
              <a:rPr lang="en-GB" sz="1600" dirty="0" err="1"/>
              <a:t>s.p</a:t>
            </a:r>
            <a:r>
              <a:rPr lang="en-GB" sz="1600" dirty="0"/>
              <a:t>. energies (</a:t>
            </a:r>
            <a:r>
              <a:rPr lang="en-GB" sz="1600" dirty="0" err="1"/>
              <a:t>d,p</a:t>
            </a:r>
            <a:r>
              <a:rPr lang="en-GB" sz="1600" dirty="0"/>
              <a:t>), (</a:t>
            </a:r>
            <a:r>
              <a:rPr lang="en-GB" sz="1600" dirty="0" err="1"/>
              <a:t>t,p</a:t>
            </a:r>
            <a:r>
              <a:rPr lang="en-GB" sz="1600" dirty="0"/>
              <a:t>), </a:t>
            </a:r>
            <a:r>
              <a:rPr lang="en-GB" sz="1600" dirty="0" smtClean="0"/>
              <a:t>(</a:t>
            </a:r>
            <a:r>
              <a:rPr lang="en-GB" sz="1600" baseline="30000" dirty="0" smtClean="0"/>
              <a:t>3</a:t>
            </a:r>
            <a:r>
              <a:rPr lang="en-GB" sz="1600" dirty="0" smtClean="0"/>
              <a:t>He,n) </a:t>
            </a:r>
          </a:p>
          <a:p>
            <a:r>
              <a:rPr lang="en-GB" sz="1600" dirty="0" smtClean="0"/>
              <a:t>n-p </a:t>
            </a:r>
            <a:r>
              <a:rPr lang="en-GB" sz="1600" dirty="0"/>
              <a:t>pairing, </a:t>
            </a:r>
            <a:r>
              <a:rPr lang="en-GB" sz="1600" dirty="0" err="1" smtClean="0"/>
              <a:t>clusterization</a:t>
            </a:r>
            <a:endParaRPr lang="en-GB" sz="1600" dirty="0" smtClean="0"/>
          </a:p>
        </p:txBody>
      </p:sp>
      <p:sp>
        <p:nvSpPr>
          <p:cNvPr id="10" name="ZoneTexte 9"/>
          <p:cNvSpPr txBox="1"/>
          <p:nvPr/>
        </p:nvSpPr>
        <p:spPr>
          <a:xfrm>
            <a:off x="3425" y="116632"/>
            <a:ext cx="53966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MUGAST campaign 2019-2020</a:t>
            </a:r>
          </a:p>
        </p:txBody>
      </p:sp>
      <p:pic>
        <p:nvPicPr>
          <p:cNvPr id="13" name="Picture 6" descr="logoAga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az 2">
            <a:extLst>
              <a:ext uri="{FF2B5EF4-FFF2-40B4-BE49-F238E27FC236}">
                <a16:creationId xmlns:a16="http://schemas.microsoft.com/office/drawing/2014/main" id="{CF3A354F-6058-914F-A334-D91B2EE5D8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6593" b="4094"/>
          <a:stretch/>
        </p:blipFill>
        <p:spPr>
          <a:xfrm>
            <a:off x="-18053" y="1757870"/>
            <a:ext cx="3384376" cy="250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815" y="3466304"/>
            <a:ext cx="2040186" cy="3060027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-33267" y="4989421"/>
            <a:ext cx="6391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 successful SPIRAL1 </a:t>
            </a:r>
            <a:r>
              <a:rPr lang="en-US" dirty="0" err="1" smtClean="0"/>
              <a:t>exp</a:t>
            </a:r>
            <a:r>
              <a:rPr lang="en-US" dirty="0" smtClean="0"/>
              <a:t> </a:t>
            </a:r>
            <a:r>
              <a:rPr lang="en-US" dirty="0" smtClean="0"/>
              <a:t>in April</a:t>
            </a:r>
            <a:r>
              <a:rPr lang="en-US" dirty="0"/>
              <a:t> </a:t>
            </a:r>
            <a:r>
              <a:rPr lang="en-US" dirty="0" smtClean="0"/>
              <a:t>: “Resonant state in </a:t>
            </a:r>
            <a:r>
              <a:rPr lang="en-US" baseline="30000" dirty="0" smtClean="0"/>
              <a:t>15</a:t>
            </a:r>
            <a:r>
              <a:rPr lang="en-US" dirty="0" smtClean="0"/>
              <a:t>F” **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ZoneTexte 2"/>
          <p:cNvSpPr txBox="1"/>
          <p:nvPr/>
        </p:nvSpPr>
        <p:spPr>
          <a:xfrm>
            <a:off x="-57216" y="6132201"/>
            <a:ext cx="57556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smtClean="0"/>
              <a:t>** </a:t>
            </a:r>
            <a:r>
              <a:rPr lang="fr-FR" sz="1600" i="1" dirty="0" err="1" smtClean="0"/>
              <a:t>See</a:t>
            </a:r>
            <a:r>
              <a:rPr lang="fr-FR" sz="1600" i="1" dirty="0" smtClean="0"/>
              <a:t>  </a:t>
            </a:r>
            <a:r>
              <a:rPr lang="fr-FR" sz="1600" i="1" dirty="0"/>
              <a:t>François De </a:t>
            </a:r>
            <a:r>
              <a:rPr lang="fr-FR" sz="1600" i="1" dirty="0" err="1" smtClean="0"/>
              <a:t>Oliveira’s</a:t>
            </a:r>
            <a:r>
              <a:rPr lang="fr-FR" sz="1600" i="1" dirty="0" smtClean="0"/>
              <a:t> </a:t>
            </a:r>
            <a:r>
              <a:rPr lang="fr-FR" sz="1600" i="1" dirty="0" err="1" smtClean="0"/>
              <a:t>presentation</a:t>
            </a:r>
            <a:r>
              <a:rPr lang="fr-FR" sz="1600" i="1" dirty="0"/>
              <a:t> on </a:t>
            </a:r>
            <a:r>
              <a:rPr lang="fr-FR" sz="1600" i="1" dirty="0" err="1" smtClean="0"/>
              <a:t>Wednesday</a:t>
            </a:r>
            <a:r>
              <a:rPr lang="fr-FR" sz="1600" i="1" dirty="0" smtClean="0"/>
              <a:t> </a:t>
            </a:r>
            <a:r>
              <a:rPr lang="fr-FR" sz="1600" i="1" dirty="0" err="1" smtClean="0"/>
              <a:t>morning</a:t>
            </a:r>
            <a:endParaRPr lang="fr-FR" sz="1600" i="1" dirty="0"/>
          </a:p>
        </p:txBody>
      </p:sp>
    </p:spTree>
    <p:extLst>
      <p:ext uri="{BB962C8B-B14F-4D97-AF65-F5344CB8AC3E}">
        <p14:creationId xmlns:p14="http://schemas.microsoft.com/office/powerpoint/2010/main" val="394765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1640" y="6597352"/>
            <a:ext cx="1224136" cy="260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23804" y="188640"/>
            <a:ext cx="22156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Conclusions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88508" y="1095365"/>
            <a:ext cx="8847987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AGATA array is operated since 2014 at GANIL and will be transferred in summer 2021 to LNL – </a:t>
            </a:r>
            <a:r>
              <a:rPr lang="en-US" dirty="0" err="1" smtClean="0"/>
              <a:t>Legnaro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AGATA at GANIL is used to performed high resolution </a:t>
            </a:r>
            <a:r>
              <a:rPr lang="en-US" dirty="0" smtClean="0">
                <a:latin typeface="Symbol" panose="05050102010706020507" pitchFamily="18" charset="2"/>
              </a:rPr>
              <a:t>g</a:t>
            </a:r>
            <a:r>
              <a:rPr lang="en-US" dirty="0" smtClean="0"/>
              <a:t>-ray spectroscopy in exotic nuclei produced in heavy-ions collision at the Coulomb barrier</a:t>
            </a:r>
          </a:p>
          <a:p>
            <a:endParaRPr lang="en-US" dirty="0" smtClean="0"/>
          </a:p>
          <a:p>
            <a:r>
              <a:rPr lang="en-US" dirty="0" smtClean="0"/>
              <a:t>Unpublished results in </a:t>
            </a:r>
            <a:r>
              <a:rPr lang="en-US" baseline="30000" dirty="0" smtClean="0"/>
              <a:t>52,54</a:t>
            </a:r>
            <a:r>
              <a:rPr lang="en-US" dirty="0" smtClean="0"/>
              <a:t>Ti, </a:t>
            </a:r>
            <a:r>
              <a:rPr lang="en-US" baseline="30000" dirty="0" smtClean="0"/>
              <a:t>106,108</a:t>
            </a:r>
            <a:r>
              <a:rPr lang="en-US" dirty="0" smtClean="0"/>
              <a:t>Sn, </a:t>
            </a:r>
            <a:r>
              <a:rPr lang="en-US" baseline="30000" dirty="0" smtClean="0"/>
              <a:t>112</a:t>
            </a:r>
            <a:r>
              <a:rPr lang="en-US" dirty="0" smtClean="0"/>
              <a:t>Xe, </a:t>
            </a:r>
            <a:r>
              <a:rPr lang="en-US" baseline="30000" dirty="0" smtClean="0"/>
              <a:t>20</a:t>
            </a:r>
            <a:r>
              <a:rPr lang="en-US" dirty="0" smtClean="0"/>
              <a:t>O have been presented with a specific focus on lifetime measurements</a:t>
            </a:r>
          </a:p>
          <a:p>
            <a:endParaRPr lang="en-US" dirty="0" smtClean="0"/>
          </a:p>
          <a:p>
            <a:r>
              <a:rPr lang="en-US" dirty="0" smtClean="0"/>
              <a:t>The new lifetime measurements result for states with J&gt;2</a:t>
            </a:r>
            <a:r>
              <a:rPr lang="en-US" baseline="-25000" dirty="0" smtClean="0"/>
              <a:t>1</a:t>
            </a:r>
            <a:r>
              <a:rPr lang="en-US" baseline="30000" dirty="0" smtClean="0"/>
              <a:t>+</a:t>
            </a:r>
            <a:r>
              <a:rPr lang="en-US" dirty="0" smtClean="0"/>
              <a:t> are 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New values for </a:t>
            </a:r>
            <a:r>
              <a:rPr lang="en-US" baseline="30000" dirty="0" smtClean="0"/>
              <a:t>52</a:t>
            </a:r>
            <a:r>
              <a:rPr lang="en-US" dirty="0" smtClean="0"/>
              <a:t>Ti presenting now bell shape compatible with SM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New B(E2) up to the 6</a:t>
            </a:r>
            <a:r>
              <a:rPr lang="en-US" baseline="30000" dirty="0" smtClean="0"/>
              <a:t>+</a:t>
            </a:r>
            <a:r>
              <a:rPr lang="en-US" dirty="0" smtClean="0"/>
              <a:t> state in </a:t>
            </a:r>
            <a:r>
              <a:rPr lang="en-US" baseline="30000" dirty="0" smtClean="0"/>
              <a:t>54</a:t>
            </a:r>
            <a:r>
              <a:rPr lang="en-US" dirty="0" smtClean="0"/>
              <a:t>Ti at the N=32 shell closure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High precision measurements in </a:t>
            </a:r>
            <a:r>
              <a:rPr lang="en-US" baseline="30000" dirty="0" smtClean="0"/>
              <a:t>108</a:t>
            </a:r>
            <a:r>
              <a:rPr lang="en-US" dirty="0" smtClean="0"/>
              <a:t>Sn underline the role of proton excitation above Z=50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New reduced transition probabilities in </a:t>
            </a:r>
            <a:r>
              <a:rPr lang="en-US" baseline="30000" dirty="0" smtClean="0"/>
              <a:t>112</a:t>
            </a:r>
            <a:r>
              <a:rPr lang="en-US" dirty="0" smtClean="0"/>
              <a:t>Xe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 smtClean="0"/>
              <a:t>New indication that the 3-body term of the nuclear interaction plays a major role in the structure of n-rich Oxygen isotopes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r>
              <a:rPr lang="en-US" dirty="0" smtClean="0"/>
              <a:t>First </a:t>
            </a:r>
            <a:r>
              <a:rPr lang="en-US" dirty="0"/>
              <a:t>successful SPIRAL1-MUGAST experiment performed in April </a:t>
            </a:r>
            <a:endParaRPr lang="fr-FR" dirty="0"/>
          </a:p>
          <a:p>
            <a:pPr lvl="2"/>
            <a:endParaRPr lang="en-GB" dirty="0" smtClean="0"/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7224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 4" descr="_MG_57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8520" y="-603448"/>
            <a:ext cx="9434573" cy="7482728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2390410" y="1894658"/>
            <a:ext cx="4005148" cy="1938992"/>
          </a:xfrm>
          <a:prstGeom prst="rect">
            <a:avLst/>
          </a:prstGeom>
          <a:solidFill>
            <a:srgbClr val="4F6228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66FFFF"/>
                </a:solidFill>
                <a:latin typeface="Candara" panose="020E0502030303020204" pitchFamily="34" charset="0"/>
              </a:rPr>
              <a:t>High-resolution gamma-ray </a:t>
            </a:r>
            <a:r>
              <a:rPr lang="en-GB" sz="2000" b="1" dirty="0">
                <a:solidFill>
                  <a:srgbClr val="66FFFF"/>
                </a:solidFill>
                <a:latin typeface="Candara" panose="020E0502030303020204" pitchFamily="34" charset="0"/>
              </a:rPr>
              <a:t>s</a:t>
            </a:r>
            <a:r>
              <a:rPr lang="en-GB" sz="2000" b="1" dirty="0" smtClean="0">
                <a:solidFill>
                  <a:srgbClr val="66FFFF"/>
                </a:solidFill>
                <a:latin typeface="Candara" panose="020E0502030303020204" pitchFamily="34" charset="0"/>
              </a:rPr>
              <a:t>pectroscopy is an optimum tool to study </a:t>
            </a:r>
            <a:r>
              <a:rPr lang="en-GB" sz="2000" b="1" dirty="0" smtClean="0">
                <a:solidFill>
                  <a:srgbClr val="FFFF00"/>
                </a:solidFill>
                <a:latin typeface="Candara" panose="020E0502030303020204" pitchFamily="34" charset="0"/>
              </a:rPr>
              <a:t>detailed nuclear structure properties </a:t>
            </a:r>
            <a:r>
              <a:rPr lang="en-GB" sz="2000" b="1" dirty="0">
                <a:solidFill>
                  <a:srgbClr val="66FFFF"/>
                </a:solidFill>
                <a:latin typeface="Candara" panose="020E0502030303020204" pitchFamily="34" charset="0"/>
              </a:rPr>
              <a:t>and </a:t>
            </a:r>
            <a:r>
              <a:rPr lang="en-GB" sz="2000" b="1" dirty="0" smtClean="0">
                <a:solidFill>
                  <a:srgbClr val="66FFFF"/>
                </a:solidFill>
                <a:latin typeface="Candara" panose="020E0502030303020204" pitchFamily="34" charset="0"/>
              </a:rPr>
              <a:t>investigate how </a:t>
            </a:r>
            <a:r>
              <a:rPr lang="en-GB" sz="2000" b="1" dirty="0">
                <a:solidFill>
                  <a:srgbClr val="66FFFF"/>
                </a:solidFill>
                <a:latin typeface="Candara" panose="020E0502030303020204" pitchFamily="34" charset="0"/>
              </a:rPr>
              <a:t>they emerge from fundamental interactions.</a:t>
            </a:r>
          </a:p>
        </p:txBody>
      </p:sp>
      <p:grpSp>
        <p:nvGrpSpPr>
          <p:cNvPr id="2" name="Gruppo 39"/>
          <p:cNvGrpSpPr/>
          <p:nvPr/>
        </p:nvGrpSpPr>
        <p:grpSpPr>
          <a:xfrm>
            <a:off x="36518" y="4346036"/>
            <a:ext cx="2331046" cy="2215312"/>
            <a:chOff x="0" y="4628622"/>
            <a:chExt cx="1852497" cy="1867221"/>
          </a:xfrm>
        </p:grpSpPr>
        <p:pic>
          <p:nvPicPr>
            <p:cNvPr id="10" name="Picture 19" descr="witek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1917" y="5069572"/>
              <a:ext cx="1005874" cy="1426271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6" name="CasellaDiTesto 15"/>
            <p:cNvSpPr txBox="1"/>
            <p:nvPr/>
          </p:nvSpPr>
          <p:spPr>
            <a:xfrm>
              <a:off x="0" y="4628622"/>
              <a:ext cx="1852497" cy="337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 smtClean="0">
                  <a:solidFill>
                    <a:schemeClr val="bg1"/>
                  </a:solidFill>
                </a:rPr>
                <a:t>p-n pairing</a:t>
              </a:r>
              <a:endParaRPr lang="en-GB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uppo 4"/>
          <p:cNvGrpSpPr/>
          <p:nvPr/>
        </p:nvGrpSpPr>
        <p:grpSpPr>
          <a:xfrm>
            <a:off x="149822" y="116373"/>
            <a:ext cx="2188420" cy="2273155"/>
            <a:chOff x="113306" y="344397"/>
            <a:chExt cx="2188420" cy="2273155"/>
          </a:xfrm>
        </p:grpSpPr>
        <p:pic>
          <p:nvPicPr>
            <p:cNvPr id="6" name="Picture 1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7290" y="1136992"/>
              <a:ext cx="1467404" cy="1480560"/>
            </a:xfrm>
            <a:prstGeom prst="rect">
              <a:avLst/>
            </a:prstGeom>
            <a:noFill/>
            <a:ln w="12700">
              <a:solidFill>
                <a:srgbClr val="6600FF"/>
              </a:solidFill>
              <a:miter lim="800000"/>
              <a:headEnd/>
              <a:tailEnd/>
            </a:ln>
            <a:effectLst/>
          </p:spPr>
        </p:pic>
        <p:sp>
          <p:nvSpPr>
            <p:cNvPr id="17" name="CasellaDiTesto 16"/>
            <p:cNvSpPr txBox="1"/>
            <p:nvPr/>
          </p:nvSpPr>
          <p:spPr>
            <a:xfrm>
              <a:off x="113306" y="344397"/>
              <a:ext cx="218842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smtClean="0">
                  <a:solidFill>
                    <a:schemeClr val="bg1"/>
                  </a:solidFill>
                </a:rPr>
                <a:t>Shell evolution </a:t>
              </a:r>
            </a:p>
            <a:p>
              <a:r>
                <a:rPr lang="en-GB" sz="2000" b="1" dirty="0" smtClean="0">
                  <a:solidFill>
                    <a:schemeClr val="bg1"/>
                  </a:solidFill>
                </a:rPr>
                <a:t>far from stability</a:t>
              </a:r>
            </a:p>
          </p:txBody>
        </p:sp>
      </p:grpSp>
      <p:grpSp>
        <p:nvGrpSpPr>
          <p:cNvPr id="5" name="Gruppo 34"/>
          <p:cNvGrpSpPr/>
          <p:nvPr/>
        </p:nvGrpSpPr>
        <p:grpSpPr>
          <a:xfrm>
            <a:off x="5392395" y="180616"/>
            <a:ext cx="2872071" cy="1664208"/>
            <a:chOff x="5355877" y="332656"/>
            <a:chExt cx="2872071" cy="1664207"/>
          </a:xfrm>
        </p:grpSpPr>
        <p:pic>
          <p:nvPicPr>
            <p:cNvPr id="9" name="Picture 16" descr="specchio"/>
            <p:cNvPicPr>
              <a:picLocks noChangeAspect="1" noChangeArrowheads="1"/>
            </p:cNvPicPr>
            <p:nvPr/>
          </p:nvPicPr>
          <p:blipFill>
            <a:blip r:embed="rId5" cstate="print"/>
            <a:srcRect l="15120" t="10115"/>
            <a:stretch>
              <a:fillRect/>
            </a:stretch>
          </p:blipFill>
          <p:spPr bwMode="auto">
            <a:xfrm>
              <a:off x="6831442" y="883951"/>
              <a:ext cx="1396506" cy="111291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CC00"/>
              </a:solidFill>
              <a:miter lim="800000"/>
              <a:headEnd/>
              <a:tailEnd/>
            </a:ln>
          </p:spPr>
        </p:pic>
        <p:sp>
          <p:nvSpPr>
            <p:cNvPr id="19" name="CasellaDiTesto 18"/>
            <p:cNvSpPr txBox="1"/>
            <p:nvPr/>
          </p:nvSpPr>
          <p:spPr>
            <a:xfrm>
              <a:off x="5355877" y="332656"/>
              <a:ext cx="24336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smtClean="0">
                  <a:solidFill>
                    <a:schemeClr val="bg1"/>
                  </a:solidFill>
                </a:rPr>
                <a:t>Isospin symmetry </a:t>
              </a:r>
            </a:p>
            <a:p>
              <a:r>
                <a:rPr lang="en-GB" sz="2000" b="1" dirty="0" smtClean="0">
                  <a:solidFill>
                    <a:schemeClr val="bg1"/>
                  </a:solidFill>
                </a:rPr>
                <a:t>breaking</a:t>
              </a:r>
            </a:p>
          </p:txBody>
        </p:sp>
      </p:grpSp>
      <p:grpSp>
        <p:nvGrpSpPr>
          <p:cNvPr id="15" name="Gruppo 37"/>
          <p:cNvGrpSpPr/>
          <p:nvPr/>
        </p:nvGrpSpPr>
        <p:grpSpPr>
          <a:xfrm>
            <a:off x="4707812" y="5022682"/>
            <a:ext cx="4175643" cy="1790694"/>
            <a:chOff x="4671294" y="5057334"/>
            <a:chExt cx="4175643" cy="1790695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3993" y="5057334"/>
              <a:ext cx="1542201" cy="1396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CasellaDiTesto 19"/>
            <p:cNvSpPr txBox="1"/>
            <p:nvPr/>
          </p:nvSpPr>
          <p:spPr>
            <a:xfrm>
              <a:off x="4671294" y="6447919"/>
              <a:ext cx="4175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 smtClean="0">
                  <a:solidFill>
                    <a:schemeClr val="bg1"/>
                  </a:solidFill>
                </a:rPr>
                <a:t>Coupling to the continuum</a:t>
              </a:r>
              <a:endParaRPr lang="en-GB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uppo 36"/>
          <p:cNvGrpSpPr/>
          <p:nvPr/>
        </p:nvGrpSpPr>
        <p:grpSpPr>
          <a:xfrm>
            <a:off x="6628217" y="4595534"/>
            <a:ext cx="2951815" cy="1549801"/>
            <a:chOff x="6591700" y="4446097"/>
            <a:chExt cx="2951815" cy="1549800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7244" y="4993892"/>
              <a:ext cx="1695216" cy="1002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CasellaDiTesto 21"/>
            <p:cNvSpPr txBox="1"/>
            <p:nvPr/>
          </p:nvSpPr>
          <p:spPr>
            <a:xfrm>
              <a:off x="6591700" y="4446097"/>
              <a:ext cx="2951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 smtClean="0">
                  <a:solidFill>
                    <a:schemeClr val="bg1"/>
                  </a:solidFill>
                </a:rPr>
                <a:t>Super heavy elements</a:t>
              </a:r>
              <a:endParaRPr lang="en-GB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uppo 14"/>
          <p:cNvGrpSpPr/>
          <p:nvPr/>
        </p:nvGrpSpPr>
        <p:grpSpPr>
          <a:xfrm>
            <a:off x="2692298" y="288861"/>
            <a:ext cx="2422458" cy="1448009"/>
            <a:chOff x="2655782" y="601442"/>
            <a:chExt cx="2422458" cy="1283563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0325" y="601442"/>
              <a:ext cx="1607164" cy="949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CasellaDiTesto 22"/>
            <p:cNvSpPr txBox="1"/>
            <p:nvPr/>
          </p:nvSpPr>
          <p:spPr>
            <a:xfrm>
              <a:off x="2655782" y="1599999"/>
              <a:ext cx="2422458" cy="2850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smtClean="0">
                  <a:solidFill>
                    <a:schemeClr val="bg1"/>
                  </a:solidFill>
                </a:rPr>
                <a:t>Three-body forces</a:t>
              </a:r>
              <a:endParaRPr lang="en-GB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Gruppo 40"/>
          <p:cNvGrpSpPr/>
          <p:nvPr/>
        </p:nvGrpSpPr>
        <p:grpSpPr>
          <a:xfrm>
            <a:off x="141398" y="2480895"/>
            <a:ext cx="1835759" cy="1883699"/>
            <a:chOff x="104880" y="2823022"/>
            <a:chExt cx="1835759" cy="17565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290" y="3261794"/>
              <a:ext cx="1565207" cy="1317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CasellaDiTesto 31"/>
            <p:cNvSpPr txBox="1"/>
            <p:nvPr/>
          </p:nvSpPr>
          <p:spPr>
            <a:xfrm>
              <a:off x="104880" y="2823022"/>
              <a:ext cx="1835759" cy="3730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err="1" smtClean="0">
                  <a:solidFill>
                    <a:schemeClr val="bg1"/>
                  </a:solidFill>
                </a:rPr>
                <a:t>clusterization</a:t>
              </a:r>
              <a:endParaRPr lang="en-GB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uppo 38"/>
          <p:cNvGrpSpPr/>
          <p:nvPr/>
        </p:nvGrpSpPr>
        <p:grpSpPr>
          <a:xfrm>
            <a:off x="1872212" y="5111405"/>
            <a:ext cx="2812116" cy="1701971"/>
            <a:chOff x="1835696" y="5146053"/>
            <a:chExt cx="2812116" cy="1701971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141006" y="5146053"/>
              <a:ext cx="2058637" cy="130728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sp>
          <p:nvSpPr>
            <p:cNvPr id="33" name="CasellaDiTesto 32"/>
            <p:cNvSpPr txBox="1"/>
            <p:nvPr/>
          </p:nvSpPr>
          <p:spPr>
            <a:xfrm>
              <a:off x="1835696" y="6447914"/>
              <a:ext cx="28121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smtClean="0">
                  <a:solidFill>
                    <a:schemeClr val="bg1"/>
                  </a:solidFill>
                </a:rPr>
                <a:t>Nuclear Astrophysics</a:t>
              </a:r>
              <a:endParaRPr lang="en-GB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uppo 35"/>
          <p:cNvGrpSpPr/>
          <p:nvPr/>
        </p:nvGrpSpPr>
        <p:grpSpPr>
          <a:xfrm>
            <a:off x="6790607" y="2066753"/>
            <a:ext cx="2461913" cy="1943299"/>
            <a:chOff x="6552220" y="2009281"/>
            <a:chExt cx="2461913" cy="1943298"/>
          </a:xfrm>
        </p:grpSpPr>
        <p:pic>
          <p:nvPicPr>
            <p:cNvPr id="7" name="Immagine 75" descr="exotic-shapes.gif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552220" y="2871883"/>
              <a:ext cx="824578" cy="1080696"/>
            </a:xfrm>
            <a:prstGeom prst="rect">
              <a:avLst/>
            </a:prstGeom>
          </p:spPr>
        </p:pic>
        <p:sp>
          <p:nvSpPr>
            <p:cNvPr id="21" name="CasellaDiTesto 20"/>
            <p:cNvSpPr txBox="1"/>
            <p:nvPr/>
          </p:nvSpPr>
          <p:spPr>
            <a:xfrm>
              <a:off x="6629249" y="2009281"/>
              <a:ext cx="21804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smtClean="0">
                  <a:solidFill>
                    <a:schemeClr val="bg1"/>
                  </a:solidFill>
                </a:rPr>
                <a:t>Nuclear shapes</a:t>
              </a:r>
            </a:p>
            <a:p>
              <a:r>
                <a:rPr lang="en-GB" sz="2000" b="1" dirty="0" smtClean="0">
                  <a:solidFill>
                    <a:schemeClr val="bg1"/>
                  </a:solidFill>
                </a:rPr>
                <a:t>and coexistence</a:t>
              </a:r>
              <a:endParaRPr lang="en-GB" sz="2000" b="1" dirty="0">
                <a:solidFill>
                  <a:schemeClr val="bg1"/>
                </a:solidFill>
              </a:endParaRPr>
            </a:p>
          </p:txBody>
        </p:sp>
        <p:pic>
          <p:nvPicPr>
            <p:cNvPr id="34" name="Picture 9" descr="shape_isomer"/>
            <p:cNvPicPr>
              <a:picLocks noChangeAspect="1" noChangeArrowheads="1"/>
            </p:cNvPicPr>
            <p:nvPr/>
          </p:nvPicPr>
          <p:blipFill>
            <a:blip r:embed="rId12" cstate="print"/>
            <a:srcRect l="2248" r="10373" b="16344"/>
            <a:stretch>
              <a:fillRect/>
            </a:stretch>
          </p:blipFill>
          <p:spPr bwMode="auto">
            <a:xfrm>
              <a:off x="7629491" y="2890321"/>
              <a:ext cx="1384642" cy="1030338"/>
            </a:xfrm>
            <a:prstGeom prst="rect">
              <a:avLst/>
            </a:prstGeom>
            <a:noFill/>
            <a:ln w="9525">
              <a:solidFill>
                <a:srgbClr val="003399"/>
              </a:solidFill>
              <a:miter lim="800000"/>
              <a:headEnd/>
              <a:tailEnd/>
            </a:ln>
          </p:spPr>
        </p:pic>
      </p:grpSp>
      <p:sp>
        <p:nvSpPr>
          <p:cNvPr id="35" name="Rettangolo 3"/>
          <p:cNvSpPr/>
          <p:nvPr/>
        </p:nvSpPr>
        <p:spPr>
          <a:xfrm>
            <a:off x="2401380" y="3875862"/>
            <a:ext cx="4005148" cy="923330"/>
          </a:xfrm>
          <a:prstGeom prst="rect">
            <a:avLst/>
          </a:prstGeom>
          <a:solidFill>
            <a:srgbClr val="4F6228">
              <a:alpha val="69804"/>
            </a:srgbClr>
          </a:solidFill>
          <a:ln w="38100">
            <a:solidFill>
              <a:schemeClr val="bg1">
                <a:lumMod val="9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Measuring discrete </a:t>
            </a:r>
            <a:r>
              <a:rPr lang="en-GB" b="1" dirty="0" smtClean="0">
                <a:solidFill>
                  <a:schemeClr val="bg1"/>
                </a:solidFill>
                <a:latin typeface="Symbol" panose="05050102010706020507" pitchFamily="18" charset="2"/>
              </a:rPr>
              <a:t>g</a:t>
            </a:r>
            <a:r>
              <a:rPr lang="en-GB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-ray transitions from 20 </a:t>
            </a:r>
            <a:r>
              <a:rPr lang="en-GB" b="1" dirty="0" err="1" smtClean="0">
                <a:solidFill>
                  <a:schemeClr val="bg1"/>
                </a:solidFill>
                <a:latin typeface="Candara" panose="020E0502030303020204" pitchFamily="34" charset="0"/>
              </a:rPr>
              <a:t>keV</a:t>
            </a:r>
            <a:r>
              <a:rPr lang="en-GB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 to 20 MeV with 1‰ energy resolution and 30-40% P/T</a:t>
            </a:r>
          </a:p>
        </p:txBody>
      </p:sp>
    </p:spTree>
    <p:extLst>
      <p:ext uri="{BB962C8B-B14F-4D97-AF65-F5344CB8AC3E}">
        <p14:creationId xmlns:p14="http://schemas.microsoft.com/office/powerpoint/2010/main" val="28608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96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0" y="1196752"/>
            <a:ext cx="2520279" cy="378010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619" y="1196752"/>
            <a:ext cx="6504009" cy="4437112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552935" y="5647049"/>
            <a:ext cx="598782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867 </a:t>
            </a:r>
            <a:r>
              <a:rPr kumimoji="0" lang="en-US" altLang="fr-F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keV</a:t>
            </a:r>
            <a:r>
              <a:rPr lang="en-US" altLang="fr-FR" sz="1600" dirty="0" smtClean="0"/>
              <a:t>::</a:t>
            </a:r>
            <a:r>
              <a:rPr kumimoji="0" lang="en-US" alt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152Eu= 7.7(2)%. </a:t>
            </a:r>
            <a:r>
              <a:rPr kumimoji="0" lang="en-US" altLang="fr-FR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lang="en-US" altLang="fr-FR" sz="1600" dirty="0" smtClean="0"/>
              <a:t>870 </a:t>
            </a:r>
            <a:r>
              <a:rPr lang="en-US" altLang="fr-FR" sz="1600" dirty="0" err="1" smtClean="0"/>
              <a:t>keV</a:t>
            </a:r>
            <a:r>
              <a:rPr lang="en-US" altLang="fr-FR" sz="1600" dirty="0" smtClean="0"/>
              <a:t> </a:t>
            </a:r>
            <a:r>
              <a:rPr kumimoji="0" lang="en-US" altLang="fr-FR" sz="16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17</a:t>
            </a:r>
            <a:r>
              <a:rPr kumimoji="0" lang="en-US" alt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O</a:t>
            </a:r>
            <a:r>
              <a:rPr kumimoji="0" lang="en-US" altLang="fr-FR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= </a:t>
            </a:r>
            <a:r>
              <a:rPr kumimoji="0" lang="en-US" alt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7.8%.</a:t>
            </a:r>
            <a:r>
              <a:rPr kumimoji="0" lang="en-US" altLang="fr-FR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lang="en-US" altLang="fr-FR" sz="1600" dirty="0" smtClean="0"/>
              <a:t>Geant4 = ~8%</a:t>
            </a:r>
            <a:r>
              <a:rPr kumimoji="0" lang="en-US" altLang="fr-FR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fr-FR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425" y="116632"/>
            <a:ext cx="53966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MUGAST campaign 2019-2020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9487" y="6156999"/>
            <a:ext cx="6832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 successful SPIRAL1 </a:t>
            </a:r>
            <a:r>
              <a:rPr lang="en-US" dirty="0" err="1" smtClean="0"/>
              <a:t>exp</a:t>
            </a:r>
            <a:r>
              <a:rPr lang="en-US" dirty="0" smtClean="0"/>
              <a:t> (e744) in </a:t>
            </a:r>
            <a:r>
              <a:rPr lang="en-US" dirty="0" smtClean="0"/>
              <a:t>April</a:t>
            </a:r>
            <a:r>
              <a:rPr lang="en-US" dirty="0"/>
              <a:t> </a:t>
            </a:r>
            <a:r>
              <a:rPr lang="en-US" dirty="0" smtClean="0"/>
              <a:t>: “Resonant state in </a:t>
            </a:r>
            <a:r>
              <a:rPr lang="en-US" baseline="30000" dirty="0" smtClean="0"/>
              <a:t>15</a:t>
            </a:r>
            <a:r>
              <a:rPr lang="en-US" dirty="0" smtClean="0"/>
              <a:t>F”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ZoneTexte 2"/>
          <p:cNvSpPr txBox="1"/>
          <p:nvPr/>
        </p:nvSpPr>
        <p:spPr>
          <a:xfrm>
            <a:off x="2701728" y="941065"/>
            <a:ext cx="2909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30000" dirty="0" smtClean="0"/>
              <a:t>16</a:t>
            </a:r>
            <a:r>
              <a:rPr lang="fr-FR" dirty="0" smtClean="0"/>
              <a:t>O(</a:t>
            </a:r>
            <a:r>
              <a:rPr lang="fr-FR" dirty="0" err="1" smtClean="0"/>
              <a:t>d,p</a:t>
            </a:r>
            <a:r>
              <a:rPr lang="fr-FR" dirty="0" smtClean="0"/>
              <a:t>)</a:t>
            </a:r>
            <a:r>
              <a:rPr lang="fr-FR" baseline="30000" dirty="0" smtClean="0"/>
              <a:t>17</a:t>
            </a:r>
            <a:r>
              <a:rPr lang="fr-FR" dirty="0" smtClean="0"/>
              <a:t>O </a:t>
            </a:r>
            <a:r>
              <a:rPr lang="fr-FR" dirty="0" err="1" smtClean="0"/>
              <a:t>commissionning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13" name="Picture 6" descr="logoAgat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057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796484"/>
            <a:ext cx="2843436" cy="2776532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-36512" y="-27384"/>
            <a:ext cx="3390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800" dirty="0" smtClean="0"/>
              <a:t>Double Gamma decay</a:t>
            </a:r>
            <a:endParaRPr lang="en-ZA" sz="2800" dirty="0"/>
          </a:p>
        </p:txBody>
      </p:sp>
      <p:sp>
        <p:nvSpPr>
          <p:cNvPr id="5" name="Ellipse 4"/>
          <p:cNvSpPr/>
          <p:nvPr/>
        </p:nvSpPr>
        <p:spPr>
          <a:xfrm>
            <a:off x="3635896" y="980728"/>
            <a:ext cx="432048" cy="5040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cxnSp>
        <p:nvCxnSpPr>
          <p:cNvPr id="7" name="Connecteur droit avec flèche 6"/>
          <p:cNvCxnSpPr/>
          <p:nvPr/>
        </p:nvCxnSpPr>
        <p:spPr>
          <a:xfrm flipH="1">
            <a:off x="2646417" y="1330127"/>
            <a:ext cx="927644" cy="432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14185" y="1330127"/>
            <a:ext cx="266429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dirty="0" smtClean="0"/>
              <a:t>Can decay as a cascade of two gamma (P ∞ 2 10</a:t>
            </a:r>
            <a:r>
              <a:rPr lang="en-ZA" sz="1600" baseline="30000" dirty="0" smtClean="0"/>
              <a:t>-6 </a:t>
            </a:r>
            <a:r>
              <a:rPr lang="en-ZA" sz="1600" dirty="0" smtClean="0"/>
              <a:t>) with</a:t>
            </a:r>
            <a:r>
              <a:rPr lang="en-ZA" sz="1600" baseline="30000" dirty="0" smtClean="0"/>
              <a:t> </a:t>
            </a:r>
            <a:r>
              <a:rPr lang="en-ZA" sz="1600" dirty="0" smtClean="0"/>
              <a:t>a</a:t>
            </a:r>
            <a:r>
              <a:rPr lang="en-ZA" sz="1600" baseline="30000" dirty="0" smtClean="0"/>
              <a:t> </a:t>
            </a:r>
            <a:r>
              <a:rPr lang="en-ZA" sz="1600" dirty="0" smtClean="0"/>
              <a:t>dominant M2-E2 and a minor E3-M1 contribution</a:t>
            </a:r>
          </a:p>
          <a:p>
            <a:endParaRPr lang="en-ZA" baseline="30000" dirty="0"/>
          </a:p>
        </p:txBody>
      </p:sp>
      <p:sp>
        <p:nvSpPr>
          <p:cNvPr id="13" name="Rectangle 12"/>
          <p:cNvSpPr/>
          <p:nvPr/>
        </p:nvSpPr>
        <p:spPr>
          <a:xfrm>
            <a:off x="-58029" y="2449947"/>
            <a:ext cx="3131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1600" dirty="0" smtClean="0"/>
              <a:t>C. </a:t>
            </a:r>
            <a:r>
              <a:rPr lang="en-ZA" sz="1600" dirty="0" err="1" smtClean="0"/>
              <a:t>Walz</a:t>
            </a:r>
            <a:r>
              <a:rPr lang="en-ZA" sz="1600" dirty="0" smtClean="0"/>
              <a:t> et al., </a:t>
            </a:r>
            <a:r>
              <a:rPr lang="en-ZA" sz="1600" i="1" dirty="0" smtClean="0"/>
              <a:t>Nature</a:t>
            </a:r>
            <a:r>
              <a:rPr lang="en-ZA" sz="1600" dirty="0" smtClean="0"/>
              <a:t> </a:t>
            </a:r>
            <a:r>
              <a:rPr lang="en-ZA" sz="1600" b="1" dirty="0" smtClean="0"/>
              <a:t>volume 526</a:t>
            </a:r>
            <a:r>
              <a:rPr lang="en-ZA" sz="1600" dirty="0" smtClean="0"/>
              <a:t>, pages 406–409 (2015)</a:t>
            </a:r>
            <a:endParaRPr lang="en-ZA" sz="1600" dirty="0"/>
          </a:p>
        </p:txBody>
      </p:sp>
      <p:sp>
        <p:nvSpPr>
          <p:cNvPr id="14" name="ZoneTexte 13"/>
          <p:cNvSpPr txBox="1"/>
          <p:nvPr/>
        </p:nvSpPr>
        <p:spPr>
          <a:xfrm>
            <a:off x="4679132" y="1202658"/>
            <a:ext cx="43573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The main point is to discriminate the real double gamma event candidates on top of the “background” of the Compton scattering.</a:t>
            </a:r>
          </a:p>
          <a:p>
            <a:endParaRPr lang="en-ZA" dirty="0"/>
          </a:p>
          <a:p>
            <a:r>
              <a:rPr lang="en-ZA" dirty="0" smtClean="0"/>
              <a:t>“Tracking”  should be able to reconstruct the Compton scattering and leave only candidate for the double events … Proof of principle ?</a:t>
            </a:r>
            <a:endParaRPr lang="en-ZA" dirty="0"/>
          </a:p>
        </p:txBody>
      </p:sp>
      <p:grpSp>
        <p:nvGrpSpPr>
          <p:cNvPr id="38" name="Groupe 37"/>
          <p:cNvGrpSpPr/>
          <p:nvPr/>
        </p:nvGrpSpPr>
        <p:grpSpPr>
          <a:xfrm>
            <a:off x="-36512" y="3284984"/>
            <a:ext cx="6548641" cy="3208309"/>
            <a:chOff x="-36512" y="3284984"/>
            <a:chExt cx="6548641" cy="3208309"/>
          </a:xfrm>
        </p:grpSpPr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3093" y="3587443"/>
              <a:ext cx="4091037" cy="2905850"/>
            </a:xfrm>
            <a:prstGeom prst="rect">
              <a:avLst/>
            </a:prstGeom>
          </p:spPr>
        </p:pic>
        <p:sp>
          <p:nvSpPr>
            <p:cNvPr id="25" name="ZoneTexte 24"/>
            <p:cNvSpPr txBox="1"/>
            <p:nvPr/>
          </p:nvSpPr>
          <p:spPr>
            <a:xfrm>
              <a:off x="3851920" y="5496654"/>
              <a:ext cx="15824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ZA" sz="1400" dirty="0" smtClean="0"/>
                <a:t>&lt; 0.007% of events</a:t>
              </a:r>
              <a:endParaRPr lang="en-ZA" sz="1400" dirty="0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-36512" y="3284984"/>
              <a:ext cx="31438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ZA" sz="1400" dirty="0" smtClean="0"/>
                <a:t>30-31 May 2018 : 49h of Continues Data</a:t>
              </a:r>
              <a:endParaRPr lang="en-ZA" sz="1400" dirty="0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3851920" y="3873664"/>
              <a:ext cx="2633679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400" dirty="0" smtClean="0"/>
                <a:t>After Tracking – OFT </a:t>
              </a:r>
              <a:r>
                <a:rPr lang="en-ZA" sz="1400" dirty="0" err="1" smtClean="0"/>
                <a:t>Std</a:t>
              </a:r>
              <a:endParaRPr lang="en-ZA" sz="1400" dirty="0" smtClean="0"/>
            </a:p>
            <a:p>
              <a:r>
                <a:rPr lang="en-ZA" sz="1400" dirty="0" smtClean="0"/>
                <a:t>Prompt Track1+Track2 = </a:t>
              </a:r>
            </a:p>
            <a:p>
              <a:r>
                <a:rPr lang="en-ZA" sz="1400" dirty="0" smtClean="0"/>
                <a:t>661 ± 1.5 </a:t>
              </a:r>
              <a:r>
                <a:rPr lang="en-ZA" sz="1400" dirty="0" err="1" smtClean="0"/>
                <a:t>keV</a:t>
              </a:r>
              <a:r>
                <a:rPr lang="en-ZA" sz="1400" dirty="0" smtClean="0"/>
                <a:t>, </a:t>
              </a:r>
              <a:r>
                <a:rPr lang="en-ZA" sz="1400" dirty="0" err="1" smtClean="0"/>
                <a:t>nbTrack</a:t>
              </a:r>
              <a:r>
                <a:rPr lang="en-ZA" sz="1400" dirty="0" smtClean="0"/>
                <a:t>=2</a:t>
              </a:r>
            </a:p>
            <a:p>
              <a:r>
                <a:rPr lang="en-ZA" sz="1400" dirty="0" smtClean="0"/>
                <a:t>Compton Angle (Track1,Track2)</a:t>
              </a:r>
            </a:p>
            <a:p>
              <a:r>
                <a:rPr lang="en-ZA" sz="1400" dirty="0" smtClean="0"/>
                <a:t>Vs Diff (ETrack1, ETrack2)</a:t>
              </a:r>
              <a:endParaRPr lang="en-ZA" sz="1400" dirty="0"/>
            </a:p>
          </p:txBody>
        </p:sp>
        <p:cxnSp>
          <p:nvCxnSpPr>
            <p:cNvPr id="30" name="Connecteur droit avec flèche 29"/>
            <p:cNvCxnSpPr/>
            <p:nvPr/>
          </p:nvCxnSpPr>
          <p:spPr>
            <a:xfrm flipH="1">
              <a:off x="1115616" y="3879660"/>
              <a:ext cx="792088" cy="106150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ZoneTexte 30"/>
            <p:cNvSpPr txBox="1"/>
            <p:nvPr/>
          </p:nvSpPr>
          <p:spPr>
            <a:xfrm>
              <a:off x="1864327" y="3618048"/>
              <a:ext cx="21403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ZA" sz="1400" dirty="0" smtClean="0"/>
                <a:t>Compton not reconstructed</a:t>
              </a:r>
              <a:endParaRPr lang="en-ZA" sz="1400" dirty="0"/>
            </a:p>
          </p:txBody>
        </p:sp>
        <p:cxnSp>
          <p:nvCxnSpPr>
            <p:cNvPr id="32" name="Connecteur droit avec flèche 31"/>
            <p:cNvCxnSpPr>
              <a:stCxn id="33" idx="1"/>
            </p:cNvCxnSpPr>
            <p:nvPr/>
          </p:nvCxnSpPr>
          <p:spPr>
            <a:xfrm flipH="1" flipV="1">
              <a:off x="2114824" y="4924968"/>
              <a:ext cx="1665088" cy="51038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ZoneTexte 32"/>
            <p:cNvSpPr txBox="1"/>
            <p:nvPr/>
          </p:nvSpPr>
          <p:spPr>
            <a:xfrm>
              <a:off x="3779912" y="5281463"/>
              <a:ext cx="27322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400" dirty="0" smtClean="0"/>
                <a:t>Remain to be understood in details</a:t>
              </a:r>
              <a:endParaRPr lang="en-ZA" sz="1400" dirty="0"/>
            </a:p>
          </p:txBody>
        </p:sp>
      </p:grpSp>
      <p:sp>
        <p:nvSpPr>
          <p:cNvPr id="36" name="Rectangle 35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grpSp>
        <p:nvGrpSpPr>
          <p:cNvPr id="39" name="Groupe 38"/>
          <p:cNvGrpSpPr/>
          <p:nvPr/>
        </p:nvGrpSpPr>
        <p:grpSpPr>
          <a:xfrm>
            <a:off x="6625528" y="3717032"/>
            <a:ext cx="2266952" cy="3134787"/>
            <a:chOff x="6625528" y="3717032"/>
            <a:chExt cx="2266952" cy="3134787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7536" y="3717032"/>
              <a:ext cx="2194944" cy="2765455"/>
            </a:xfrm>
            <a:prstGeom prst="rect">
              <a:avLst/>
            </a:prstGeom>
          </p:spPr>
        </p:pic>
        <p:cxnSp>
          <p:nvCxnSpPr>
            <p:cNvPr id="18" name="Connecteur droit avec flèche 17"/>
            <p:cNvCxnSpPr/>
            <p:nvPr/>
          </p:nvCxnSpPr>
          <p:spPr>
            <a:xfrm flipH="1" flipV="1">
              <a:off x="6841552" y="5438314"/>
              <a:ext cx="72008" cy="99641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/>
            <p:cNvCxnSpPr/>
            <p:nvPr/>
          </p:nvCxnSpPr>
          <p:spPr>
            <a:xfrm flipV="1">
              <a:off x="6913560" y="5269038"/>
              <a:ext cx="953456" cy="1165686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/>
            <p:cNvCxnSpPr/>
            <p:nvPr/>
          </p:nvCxnSpPr>
          <p:spPr>
            <a:xfrm flipH="1">
              <a:off x="6877556" y="5269037"/>
              <a:ext cx="917452" cy="169277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ZoneTexte 36"/>
            <p:cNvSpPr txBox="1"/>
            <p:nvPr/>
          </p:nvSpPr>
          <p:spPr>
            <a:xfrm>
              <a:off x="6625528" y="6482487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ZA" baseline="30000" dirty="0" smtClean="0"/>
                <a:t>137</a:t>
              </a:r>
              <a:r>
                <a:rPr lang="en-ZA" dirty="0" smtClean="0"/>
                <a:t>Cs</a:t>
              </a:r>
              <a:endParaRPr lang="en-ZA" dirty="0"/>
            </a:p>
          </p:txBody>
        </p:sp>
      </p:grpSp>
      <p:pic>
        <p:nvPicPr>
          <p:cNvPr id="29" name="Picture 6" descr="logoAgat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3143" y="455188"/>
            <a:ext cx="38416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/>
              <a:t>D. </a:t>
            </a:r>
            <a:r>
              <a:rPr lang="fr-FR" sz="1400" dirty="0" err="1" smtClean="0"/>
              <a:t>Brugnara</a:t>
            </a:r>
            <a:r>
              <a:rPr lang="fr-FR" sz="1400" dirty="0" smtClean="0"/>
              <a:t>, A. </a:t>
            </a:r>
            <a:r>
              <a:rPr lang="fr-FR" sz="1400" dirty="0" err="1" smtClean="0"/>
              <a:t>Goasduff</a:t>
            </a:r>
            <a:r>
              <a:rPr lang="fr-FR" sz="1400" dirty="0" smtClean="0"/>
              <a:t>, JJ </a:t>
            </a:r>
            <a:r>
              <a:rPr lang="fr-FR" sz="1400" dirty="0" err="1" smtClean="0"/>
              <a:t>Vailente-Dobon</a:t>
            </a:r>
            <a:r>
              <a:rPr lang="fr-FR" sz="1400" dirty="0" smtClean="0"/>
              <a:t> et al.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67914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22"/>
          <p:cNvSpPr txBox="1">
            <a:spLocks noGrp="1"/>
          </p:cNvSpPr>
          <p:nvPr>
            <p:ph type="title"/>
          </p:nvPr>
        </p:nvSpPr>
        <p:spPr>
          <a:xfrm>
            <a:off x="251520" y="-27384"/>
            <a:ext cx="8827711" cy="508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eaLnBrk="1" hangingPunct="1">
              <a:defRPr/>
            </a:pPr>
            <a:r>
              <a:rPr lang="en-US" sz="2400" baseline="30000" dirty="0">
                <a:solidFill>
                  <a:srgbClr val="002060"/>
                </a:solidFill>
              </a:rPr>
              <a:t>81</a:t>
            </a:r>
            <a:r>
              <a:rPr lang="en-US" sz="2400" dirty="0">
                <a:solidFill>
                  <a:srgbClr val="002060"/>
                </a:solidFill>
              </a:rPr>
              <a:t>Ga – Three valence protons coupled to </a:t>
            </a:r>
            <a:br>
              <a:rPr lang="en-US" sz="2400" dirty="0">
                <a:solidFill>
                  <a:srgbClr val="002060"/>
                </a:solidFill>
              </a:rPr>
            </a:br>
            <a:r>
              <a:rPr lang="en-US" sz="2400" dirty="0">
                <a:solidFill>
                  <a:srgbClr val="002060"/>
                </a:solidFill>
              </a:rPr>
              <a:t>N = 50 neutron-core excitations</a:t>
            </a:r>
            <a:endParaRPr lang="en-US" sz="2400" b="0" kern="1200" dirty="0">
              <a:solidFill>
                <a:srgbClr val="00206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08520" y="908720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J</a:t>
            </a:r>
            <a:r>
              <a:rPr lang="en-US" dirty="0">
                <a:solidFill>
                  <a:srgbClr val="FF0000"/>
                </a:solidFill>
              </a:rPr>
              <a:t>. </a:t>
            </a:r>
            <a:r>
              <a:rPr lang="en-US" dirty="0" err="1" smtClean="0">
                <a:solidFill>
                  <a:srgbClr val="FF0000"/>
                </a:solidFill>
              </a:rPr>
              <a:t>Dudouet</a:t>
            </a:r>
            <a:r>
              <a:rPr lang="en-US" dirty="0" smtClean="0">
                <a:solidFill>
                  <a:srgbClr val="FF0000"/>
                </a:solidFill>
              </a:rPr>
              <a:t> et </a:t>
            </a:r>
            <a:r>
              <a:rPr lang="en-US" dirty="0">
                <a:solidFill>
                  <a:srgbClr val="FF0000"/>
                </a:solidFill>
              </a:rPr>
              <a:t>al., </a:t>
            </a:r>
            <a:r>
              <a:rPr lang="en-US" dirty="0" smtClean="0">
                <a:solidFill>
                  <a:srgbClr val="FF0000"/>
                </a:solidFill>
              </a:rPr>
              <a:t>Submitted to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Phys. </a:t>
            </a:r>
            <a:r>
              <a:rPr lang="en-US" dirty="0">
                <a:solidFill>
                  <a:srgbClr val="FF0000"/>
                </a:solidFill>
              </a:rPr>
              <a:t>Rev. </a:t>
            </a:r>
            <a:r>
              <a:rPr lang="en-US" dirty="0" smtClean="0">
                <a:solidFill>
                  <a:srgbClr val="FF0000"/>
                </a:solidFill>
              </a:rPr>
              <a:t>Lett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11760" y="814628"/>
            <a:ext cx="66674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The quenching of the N=50 gap towards </a:t>
            </a:r>
            <a:r>
              <a:rPr lang="en-US" dirty="0" smtClean="0">
                <a:solidFill>
                  <a:srgbClr val="000000"/>
                </a:solidFill>
              </a:rPr>
              <a:t>78Ni </a:t>
            </a:r>
            <a:r>
              <a:rPr lang="en-US" dirty="0">
                <a:solidFill>
                  <a:srgbClr val="000000"/>
                </a:solidFill>
              </a:rPr>
              <a:t>can be investigated looking at the </a:t>
            </a:r>
            <a:r>
              <a:rPr lang="en-US" dirty="0" smtClean="0">
                <a:solidFill>
                  <a:srgbClr val="000000"/>
                </a:solidFill>
              </a:rPr>
              <a:t>Spectroscopy </a:t>
            </a:r>
            <a:r>
              <a:rPr lang="en-US" dirty="0">
                <a:solidFill>
                  <a:srgbClr val="000000"/>
                </a:solidFill>
              </a:rPr>
              <a:t>of excited states involving particle-hole excitations across the N=50 gap 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39" y="1700808"/>
            <a:ext cx="3757135" cy="19587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12" y="2708920"/>
            <a:ext cx="4606756" cy="30963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504" y="2156681"/>
            <a:ext cx="186781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PFSDG-U </a:t>
            </a:r>
            <a:r>
              <a:rPr lang="en-US" sz="1400" dirty="0" smtClean="0">
                <a:solidFill>
                  <a:srgbClr val="000000"/>
                </a:solidFill>
              </a:rPr>
              <a:t>interaction</a:t>
            </a:r>
            <a:br>
              <a:rPr lang="en-US" sz="1400" dirty="0" smtClean="0">
                <a:solidFill>
                  <a:srgbClr val="000000"/>
                </a:solidFill>
              </a:rPr>
            </a:br>
            <a:r>
              <a:rPr lang="nb-NO" sz="1400" dirty="0">
                <a:solidFill>
                  <a:srgbClr val="000000"/>
                </a:solidFill>
              </a:rPr>
              <a:t>F. </a:t>
            </a:r>
            <a:r>
              <a:rPr lang="nb-NO" sz="1400" dirty="0" err="1">
                <a:solidFill>
                  <a:srgbClr val="000000"/>
                </a:solidFill>
              </a:rPr>
              <a:t>Nowacki</a:t>
            </a:r>
            <a:r>
              <a:rPr lang="nb-NO" sz="1400" dirty="0">
                <a:solidFill>
                  <a:srgbClr val="000000"/>
                </a:solidFill>
              </a:rPr>
              <a:t> </a:t>
            </a:r>
            <a:r>
              <a:rPr lang="nb-NO" sz="1400" dirty="0" smtClean="0">
                <a:solidFill>
                  <a:srgbClr val="000000"/>
                </a:solidFill>
              </a:rPr>
              <a:t/>
            </a:r>
            <a:br>
              <a:rPr lang="nb-NO" sz="1400" dirty="0" smtClean="0">
                <a:solidFill>
                  <a:srgbClr val="000000"/>
                </a:solidFill>
              </a:rPr>
            </a:br>
            <a:r>
              <a:rPr lang="nb-NO" sz="1400" dirty="0" smtClean="0">
                <a:solidFill>
                  <a:srgbClr val="000000"/>
                </a:solidFill>
              </a:rPr>
              <a:t>PRL117</a:t>
            </a:r>
            <a:r>
              <a:rPr lang="nb-NO" sz="1400" dirty="0">
                <a:solidFill>
                  <a:srgbClr val="000000"/>
                </a:solidFill>
              </a:rPr>
              <a:t>, 272501 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1" y="3933056"/>
            <a:ext cx="4331051" cy="25877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76056" y="4077072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0000"/>
                </a:solidFill>
              </a:rPr>
              <a:t>n Shell Gap</a:t>
            </a: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04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22"/>
          <p:cNvSpPr txBox="1">
            <a:spLocks noGrp="1"/>
          </p:cNvSpPr>
          <p:nvPr>
            <p:ph type="title"/>
          </p:nvPr>
        </p:nvSpPr>
        <p:spPr>
          <a:xfrm>
            <a:off x="251520" y="-27384"/>
            <a:ext cx="8827711" cy="508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eaLnBrk="1" hangingPunct="1">
              <a:defRPr/>
            </a:pPr>
            <a:r>
              <a:rPr lang="en-US" sz="2400" baseline="30000" dirty="0">
                <a:solidFill>
                  <a:srgbClr val="002060"/>
                </a:solidFill>
              </a:rPr>
              <a:t>81</a:t>
            </a:r>
            <a:r>
              <a:rPr lang="en-US" sz="2400" dirty="0">
                <a:solidFill>
                  <a:srgbClr val="002060"/>
                </a:solidFill>
              </a:rPr>
              <a:t>Ga – Three valence protons coupled to </a:t>
            </a:r>
            <a:br>
              <a:rPr lang="en-US" sz="2400" dirty="0">
                <a:solidFill>
                  <a:srgbClr val="002060"/>
                </a:solidFill>
              </a:rPr>
            </a:br>
            <a:r>
              <a:rPr lang="en-US" sz="2400" dirty="0">
                <a:solidFill>
                  <a:srgbClr val="002060"/>
                </a:solidFill>
              </a:rPr>
              <a:t>N = 50 neutron-core excitations</a:t>
            </a:r>
            <a:endParaRPr lang="en-US" sz="2400" b="0" kern="1200" dirty="0">
              <a:solidFill>
                <a:srgbClr val="00206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468560" y="6396306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J</a:t>
            </a:r>
            <a:r>
              <a:rPr lang="en-US" dirty="0">
                <a:solidFill>
                  <a:srgbClr val="FF0000"/>
                </a:solidFill>
              </a:rPr>
              <a:t>. </a:t>
            </a:r>
            <a:r>
              <a:rPr lang="en-US" dirty="0" err="1" smtClean="0">
                <a:solidFill>
                  <a:srgbClr val="FF0000"/>
                </a:solidFill>
              </a:rPr>
              <a:t>Dudouet</a:t>
            </a:r>
            <a:r>
              <a:rPr lang="en-US" dirty="0" smtClean="0">
                <a:solidFill>
                  <a:srgbClr val="FF0000"/>
                </a:solidFill>
              </a:rPr>
              <a:t> et </a:t>
            </a:r>
            <a:r>
              <a:rPr lang="en-US" dirty="0">
                <a:solidFill>
                  <a:srgbClr val="FF0000"/>
                </a:solidFill>
              </a:rPr>
              <a:t>al., </a:t>
            </a:r>
            <a:r>
              <a:rPr lang="en-US" dirty="0" smtClean="0">
                <a:solidFill>
                  <a:srgbClr val="FF0000"/>
                </a:solidFill>
              </a:rPr>
              <a:t>Submitted to  Phys. </a:t>
            </a:r>
            <a:r>
              <a:rPr lang="en-US" dirty="0">
                <a:solidFill>
                  <a:srgbClr val="FF0000"/>
                </a:solidFill>
              </a:rPr>
              <a:t>Rev. </a:t>
            </a:r>
            <a:r>
              <a:rPr lang="en-US" dirty="0" smtClean="0">
                <a:solidFill>
                  <a:srgbClr val="FF0000"/>
                </a:solidFill>
              </a:rPr>
              <a:t>Lett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5616" y="6072995"/>
            <a:ext cx="720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PFSDG-U </a:t>
            </a:r>
            <a:r>
              <a:rPr lang="en-US" sz="1400" dirty="0" smtClean="0">
                <a:solidFill>
                  <a:srgbClr val="000000"/>
                </a:solidFill>
              </a:rPr>
              <a:t>interaction </a:t>
            </a:r>
            <a:r>
              <a:rPr lang="nb-NO" sz="1400" dirty="0" smtClean="0">
                <a:solidFill>
                  <a:srgbClr val="000000"/>
                </a:solidFill>
              </a:rPr>
              <a:t>F</a:t>
            </a:r>
            <a:r>
              <a:rPr lang="nb-NO" sz="1400" dirty="0">
                <a:solidFill>
                  <a:srgbClr val="000000"/>
                </a:solidFill>
              </a:rPr>
              <a:t>. </a:t>
            </a:r>
            <a:r>
              <a:rPr lang="nb-NO" sz="1400" dirty="0" err="1">
                <a:solidFill>
                  <a:srgbClr val="000000"/>
                </a:solidFill>
              </a:rPr>
              <a:t>Nowacki</a:t>
            </a:r>
            <a:r>
              <a:rPr lang="nb-NO" sz="1400" dirty="0">
                <a:solidFill>
                  <a:srgbClr val="000000"/>
                </a:solidFill>
              </a:rPr>
              <a:t>  </a:t>
            </a:r>
            <a:r>
              <a:rPr lang="nb-NO" sz="1400" dirty="0" smtClean="0">
                <a:solidFill>
                  <a:srgbClr val="000000"/>
                </a:solidFill>
              </a:rPr>
              <a:t>PRL117</a:t>
            </a:r>
            <a:r>
              <a:rPr lang="nb-NO" sz="1400" dirty="0">
                <a:solidFill>
                  <a:srgbClr val="000000"/>
                </a:solidFill>
              </a:rPr>
              <a:t>, 272501 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36712"/>
            <a:ext cx="8532440" cy="520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86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48253" y="1731941"/>
            <a:ext cx="4511430" cy="40419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3" name="Google Shape;433;p18"/>
          <p:cNvGrpSpPr/>
          <p:nvPr/>
        </p:nvGrpSpPr>
        <p:grpSpPr>
          <a:xfrm>
            <a:off x="8748000" y="4130244"/>
            <a:ext cx="417600" cy="205240"/>
            <a:chOff x="4188445" y="4925462"/>
            <a:chExt cx="417600" cy="205240"/>
          </a:xfrm>
        </p:grpSpPr>
        <p:sp>
          <p:nvSpPr>
            <p:cNvPr id="434" name="Google Shape;434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DBEFED"/>
            </a:solidFill>
            <a:ln w="9525" cap="flat" cmpd="sng">
              <a:solidFill>
                <a:srgbClr val="269D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85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Br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6" name="Google Shape;436;p18"/>
          <p:cNvGrpSpPr/>
          <p:nvPr/>
        </p:nvGrpSpPr>
        <p:grpSpPr>
          <a:xfrm>
            <a:off x="8747375" y="5207464"/>
            <a:ext cx="417600" cy="205240"/>
            <a:chOff x="4188445" y="4925462"/>
            <a:chExt cx="417600" cy="205240"/>
          </a:xfrm>
        </p:grpSpPr>
        <p:sp>
          <p:nvSpPr>
            <p:cNvPr id="437" name="Google Shape;437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FFC39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80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Zn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440" name="Google Shape;440;p18"/>
          <p:cNvCxnSpPr/>
          <p:nvPr/>
        </p:nvCxnSpPr>
        <p:spPr>
          <a:xfrm rot="10800000">
            <a:off x="4131025" y="5573179"/>
            <a:ext cx="1080000" cy="300"/>
          </a:xfrm>
          <a:prstGeom prst="straightConnector1">
            <a:avLst/>
          </a:prstGeom>
          <a:solidFill>
            <a:srgbClr val="00CC99"/>
          </a:solidFill>
          <a:ln w="9525" cap="flat" cmpd="sng">
            <a:solidFill>
              <a:srgbClr val="269D84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441" name="Google Shape;441;p18"/>
          <p:cNvCxnSpPr/>
          <p:nvPr/>
        </p:nvCxnSpPr>
        <p:spPr>
          <a:xfrm rot="10800000">
            <a:off x="5192248" y="5575837"/>
            <a:ext cx="1296000" cy="900"/>
          </a:xfrm>
          <a:prstGeom prst="straightConnector1">
            <a:avLst/>
          </a:prstGeom>
          <a:solidFill>
            <a:srgbClr val="00CC99"/>
          </a:solidFill>
          <a:ln w="9525" cap="flat" cmpd="sng">
            <a:solidFill>
              <a:srgbClr val="269D84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442" name="Google Shape;442;p18"/>
          <p:cNvCxnSpPr/>
          <p:nvPr/>
        </p:nvCxnSpPr>
        <p:spPr>
          <a:xfrm rot="10800000">
            <a:off x="6487984" y="5572164"/>
            <a:ext cx="432000" cy="300"/>
          </a:xfrm>
          <a:prstGeom prst="straightConnector1">
            <a:avLst/>
          </a:prstGeom>
          <a:solidFill>
            <a:srgbClr val="00CC99"/>
          </a:solidFill>
          <a:ln w="9525" cap="flat" cmpd="sng">
            <a:solidFill>
              <a:srgbClr val="269D84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443" name="Google Shape;443;p18"/>
          <p:cNvSpPr/>
          <p:nvPr/>
        </p:nvSpPr>
        <p:spPr>
          <a:xfrm>
            <a:off x="3419872" y="5565920"/>
            <a:ext cx="882300" cy="2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</a:pPr>
            <a:r>
              <a:rPr lang="es-ES" sz="2000" b="1" kern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Z=28</a:t>
            </a:r>
            <a:endParaRPr sz="2000" b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18"/>
          <p:cNvSpPr/>
          <p:nvPr/>
        </p:nvSpPr>
        <p:spPr>
          <a:xfrm>
            <a:off x="4085147" y="2580890"/>
            <a:ext cx="102900" cy="91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18"/>
          <p:cNvSpPr/>
          <p:nvPr/>
        </p:nvSpPr>
        <p:spPr>
          <a:xfrm>
            <a:off x="3269089" y="1763488"/>
            <a:ext cx="560400" cy="22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sz="140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8" name="Google Shape;448;p18"/>
          <p:cNvGrpSpPr/>
          <p:nvPr/>
        </p:nvGrpSpPr>
        <p:grpSpPr>
          <a:xfrm>
            <a:off x="8747375" y="919874"/>
            <a:ext cx="417600" cy="205240"/>
            <a:chOff x="4188445" y="4925462"/>
            <a:chExt cx="417600" cy="205240"/>
          </a:xfrm>
        </p:grpSpPr>
        <p:sp>
          <p:nvSpPr>
            <p:cNvPr id="449" name="Google Shape;449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FFA45B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100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Sn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1" name="Google Shape;451;p18"/>
          <p:cNvGrpSpPr/>
          <p:nvPr/>
        </p:nvGrpSpPr>
        <p:grpSpPr>
          <a:xfrm>
            <a:off x="8748000" y="1134297"/>
            <a:ext cx="417600" cy="205240"/>
            <a:chOff x="4188445" y="4925462"/>
            <a:chExt cx="417600" cy="205240"/>
          </a:xfrm>
        </p:grpSpPr>
        <p:sp>
          <p:nvSpPr>
            <p:cNvPr id="452" name="Google Shape;452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93D3CD"/>
            </a:solidFill>
            <a:ln w="9525" cap="flat" cmpd="sng">
              <a:solidFill>
                <a:srgbClr val="269D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99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In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4" name="Google Shape;454;p18"/>
          <p:cNvGrpSpPr/>
          <p:nvPr/>
        </p:nvGrpSpPr>
        <p:grpSpPr>
          <a:xfrm>
            <a:off x="8748000" y="1348720"/>
            <a:ext cx="417600" cy="205240"/>
            <a:chOff x="4188445" y="4925462"/>
            <a:chExt cx="417600" cy="205240"/>
          </a:xfrm>
        </p:grpSpPr>
        <p:sp>
          <p:nvSpPr>
            <p:cNvPr id="455" name="Google Shape;455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FFA45B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98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Cd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18"/>
          <p:cNvGrpSpPr/>
          <p:nvPr/>
        </p:nvGrpSpPr>
        <p:grpSpPr>
          <a:xfrm>
            <a:off x="8748000" y="1563475"/>
            <a:ext cx="417600" cy="205240"/>
            <a:chOff x="4188445" y="4925462"/>
            <a:chExt cx="417600" cy="205240"/>
          </a:xfrm>
        </p:grpSpPr>
        <p:sp>
          <p:nvSpPr>
            <p:cNvPr id="458" name="Google Shape;458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93D3CD"/>
            </a:solidFill>
            <a:ln w="9525" cap="flat" cmpd="sng">
              <a:solidFill>
                <a:srgbClr val="269D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97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Ag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0" name="Google Shape;460;p18"/>
          <p:cNvGrpSpPr/>
          <p:nvPr/>
        </p:nvGrpSpPr>
        <p:grpSpPr>
          <a:xfrm>
            <a:off x="8748000" y="1777898"/>
            <a:ext cx="417600" cy="205240"/>
            <a:chOff x="4188445" y="4925462"/>
            <a:chExt cx="417600" cy="205240"/>
          </a:xfrm>
        </p:grpSpPr>
        <p:sp>
          <p:nvSpPr>
            <p:cNvPr id="461" name="Google Shape;461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FFA45B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96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Pd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3" name="Google Shape;463;p18"/>
          <p:cNvGrpSpPr/>
          <p:nvPr/>
        </p:nvGrpSpPr>
        <p:grpSpPr>
          <a:xfrm>
            <a:off x="8747375" y="1988622"/>
            <a:ext cx="417600" cy="205240"/>
            <a:chOff x="4188445" y="4925462"/>
            <a:chExt cx="417600" cy="205240"/>
          </a:xfrm>
        </p:grpSpPr>
        <p:sp>
          <p:nvSpPr>
            <p:cNvPr id="464" name="Google Shape;464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93D3CD"/>
            </a:solidFill>
            <a:ln w="9525" cap="flat" cmpd="sng">
              <a:solidFill>
                <a:srgbClr val="269D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95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Rh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6" name="Google Shape;466;p18"/>
          <p:cNvGrpSpPr/>
          <p:nvPr/>
        </p:nvGrpSpPr>
        <p:grpSpPr>
          <a:xfrm>
            <a:off x="8747375" y="2203045"/>
            <a:ext cx="417600" cy="205240"/>
            <a:chOff x="4188445" y="4925462"/>
            <a:chExt cx="417600" cy="205240"/>
          </a:xfrm>
        </p:grpSpPr>
        <p:sp>
          <p:nvSpPr>
            <p:cNvPr id="467" name="Google Shape;467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FFA45B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94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Ru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9" name="Google Shape;469;p18"/>
          <p:cNvGrpSpPr/>
          <p:nvPr/>
        </p:nvGrpSpPr>
        <p:grpSpPr>
          <a:xfrm>
            <a:off x="8747375" y="2417800"/>
            <a:ext cx="417600" cy="205240"/>
            <a:chOff x="4188445" y="4925462"/>
            <a:chExt cx="417600" cy="205240"/>
          </a:xfrm>
        </p:grpSpPr>
        <p:sp>
          <p:nvSpPr>
            <p:cNvPr id="470" name="Google Shape;470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93D3CD"/>
            </a:solidFill>
            <a:ln w="9525" cap="flat" cmpd="sng">
              <a:solidFill>
                <a:srgbClr val="269D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93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Tc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2" name="Google Shape;472;p18"/>
          <p:cNvGrpSpPr/>
          <p:nvPr/>
        </p:nvGrpSpPr>
        <p:grpSpPr>
          <a:xfrm>
            <a:off x="8747375" y="2632223"/>
            <a:ext cx="417600" cy="205240"/>
            <a:chOff x="4188445" y="4925462"/>
            <a:chExt cx="417600" cy="205240"/>
          </a:xfrm>
        </p:grpSpPr>
        <p:sp>
          <p:nvSpPr>
            <p:cNvPr id="473" name="Google Shape;473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FFA45B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92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Mo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5" name="Google Shape;475;p18"/>
          <p:cNvGrpSpPr/>
          <p:nvPr/>
        </p:nvGrpSpPr>
        <p:grpSpPr>
          <a:xfrm>
            <a:off x="8748000" y="2846741"/>
            <a:ext cx="417600" cy="205240"/>
            <a:chOff x="4188445" y="4925462"/>
            <a:chExt cx="417600" cy="205240"/>
          </a:xfrm>
        </p:grpSpPr>
        <p:sp>
          <p:nvSpPr>
            <p:cNvPr id="476" name="Google Shape;476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93D3CD"/>
            </a:solidFill>
            <a:ln w="9525" cap="flat" cmpd="sng">
              <a:solidFill>
                <a:srgbClr val="269D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91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Nb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8" name="Google Shape;478;p18"/>
          <p:cNvGrpSpPr/>
          <p:nvPr/>
        </p:nvGrpSpPr>
        <p:grpSpPr>
          <a:xfrm>
            <a:off x="8748000" y="3061164"/>
            <a:ext cx="417600" cy="205240"/>
            <a:chOff x="4188445" y="4925462"/>
            <a:chExt cx="417600" cy="205240"/>
          </a:xfrm>
        </p:grpSpPr>
        <p:sp>
          <p:nvSpPr>
            <p:cNvPr id="479" name="Google Shape;479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FFC39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90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Zr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1" name="Google Shape;481;p18"/>
          <p:cNvGrpSpPr/>
          <p:nvPr/>
        </p:nvGrpSpPr>
        <p:grpSpPr>
          <a:xfrm>
            <a:off x="8748000" y="3275919"/>
            <a:ext cx="417600" cy="205240"/>
            <a:chOff x="4188445" y="4925462"/>
            <a:chExt cx="417600" cy="205240"/>
          </a:xfrm>
        </p:grpSpPr>
        <p:sp>
          <p:nvSpPr>
            <p:cNvPr id="482" name="Google Shape;482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DBEFED"/>
            </a:solidFill>
            <a:ln w="9525" cap="flat" cmpd="sng">
              <a:solidFill>
                <a:srgbClr val="269D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89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Y</a:t>
              </a: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4" name="Google Shape;484;p18"/>
          <p:cNvGrpSpPr/>
          <p:nvPr/>
        </p:nvGrpSpPr>
        <p:grpSpPr>
          <a:xfrm>
            <a:off x="8748000" y="3490342"/>
            <a:ext cx="417600" cy="205240"/>
            <a:chOff x="4188445" y="4925462"/>
            <a:chExt cx="417600" cy="205240"/>
          </a:xfrm>
        </p:grpSpPr>
        <p:sp>
          <p:nvSpPr>
            <p:cNvPr id="485" name="Google Shape;485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FFC39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88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Sr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7" name="Google Shape;487;p18"/>
          <p:cNvGrpSpPr/>
          <p:nvPr/>
        </p:nvGrpSpPr>
        <p:grpSpPr>
          <a:xfrm>
            <a:off x="8748000" y="3701066"/>
            <a:ext cx="417600" cy="205240"/>
            <a:chOff x="4188445" y="4925462"/>
            <a:chExt cx="417600" cy="205240"/>
          </a:xfrm>
        </p:grpSpPr>
        <p:sp>
          <p:nvSpPr>
            <p:cNvPr id="488" name="Google Shape;488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DBEFED"/>
            </a:solidFill>
            <a:ln w="9525" cap="flat" cmpd="sng">
              <a:solidFill>
                <a:srgbClr val="269D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87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Rb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0" name="Google Shape;490;p18"/>
          <p:cNvGrpSpPr/>
          <p:nvPr/>
        </p:nvGrpSpPr>
        <p:grpSpPr>
          <a:xfrm>
            <a:off x="8748000" y="3915489"/>
            <a:ext cx="417600" cy="205240"/>
            <a:chOff x="4188445" y="4925462"/>
            <a:chExt cx="417600" cy="205240"/>
          </a:xfrm>
        </p:grpSpPr>
        <p:sp>
          <p:nvSpPr>
            <p:cNvPr id="491" name="Google Shape;491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FFC39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86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Kr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3" name="Google Shape;493;p18"/>
          <p:cNvGrpSpPr/>
          <p:nvPr/>
        </p:nvGrpSpPr>
        <p:grpSpPr>
          <a:xfrm>
            <a:off x="8748000" y="4344667"/>
            <a:ext cx="417600" cy="205240"/>
            <a:chOff x="4188445" y="4925462"/>
            <a:chExt cx="417600" cy="205240"/>
          </a:xfrm>
        </p:grpSpPr>
        <p:sp>
          <p:nvSpPr>
            <p:cNvPr id="494" name="Google Shape;494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FFC39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84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Se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6" name="Google Shape;496;p18"/>
          <p:cNvGrpSpPr/>
          <p:nvPr/>
        </p:nvGrpSpPr>
        <p:grpSpPr>
          <a:xfrm>
            <a:off x="8747375" y="4563863"/>
            <a:ext cx="417600" cy="205240"/>
            <a:chOff x="4188445" y="4925462"/>
            <a:chExt cx="417600" cy="205240"/>
          </a:xfrm>
        </p:grpSpPr>
        <p:sp>
          <p:nvSpPr>
            <p:cNvPr id="497" name="Google Shape;497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DBEFED"/>
            </a:solidFill>
            <a:ln w="9525" cap="flat" cmpd="sng">
              <a:solidFill>
                <a:srgbClr val="269D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83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As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9" name="Google Shape;499;p18"/>
          <p:cNvGrpSpPr/>
          <p:nvPr/>
        </p:nvGrpSpPr>
        <p:grpSpPr>
          <a:xfrm>
            <a:off x="8747375" y="4778286"/>
            <a:ext cx="417600" cy="205240"/>
            <a:chOff x="4188445" y="4925462"/>
            <a:chExt cx="417600" cy="205240"/>
          </a:xfrm>
        </p:grpSpPr>
        <p:sp>
          <p:nvSpPr>
            <p:cNvPr id="500" name="Google Shape;500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FFC39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82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Ge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2" name="Google Shape;502;p18"/>
          <p:cNvGrpSpPr/>
          <p:nvPr/>
        </p:nvGrpSpPr>
        <p:grpSpPr>
          <a:xfrm>
            <a:off x="8747375" y="4993041"/>
            <a:ext cx="417600" cy="205240"/>
            <a:chOff x="4188445" y="4925462"/>
            <a:chExt cx="417600" cy="205240"/>
          </a:xfrm>
        </p:grpSpPr>
        <p:sp>
          <p:nvSpPr>
            <p:cNvPr id="503" name="Google Shape;503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DBEFED"/>
            </a:solidFill>
            <a:ln w="9525" cap="flat" cmpd="sng">
              <a:solidFill>
                <a:srgbClr val="269D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81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Ga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5" name="Google Shape;505;p18"/>
          <p:cNvGrpSpPr/>
          <p:nvPr/>
        </p:nvGrpSpPr>
        <p:grpSpPr>
          <a:xfrm>
            <a:off x="8747375" y="5418188"/>
            <a:ext cx="417600" cy="205240"/>
            <a:chOff x="4188445" y="4925462"/>
            <a:chExt cx="417600" cy="205240"/>
          </a:xfrm>
        </p:grpSpPr>
        <p:sp>
          <p:nvSpPr>
            <p:cNvPr id="506" name="Google Shape;506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DBEFED"/>
            </a:solidFill>
            <a:ln w="9525" cap="flat" cmpd="sng">
              <a:solidFill>
                <a:srgbClr val="269D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79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Cu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8" name="Google Shape;508;p18"/>
          <p:cNvGrpSpPr/>
          <p:nvPr/>
        </p:nvGrpSpPr>
        <p:grpSpPr>
          <a:xfrm>
            <a:off x="8747375" y="5632611"/>
            <a:ext cx="417600" cy="205240"/>
            <a:chOff x="4188445" y="4925462"/>
            <a:chExt cx="417600" cy="205240"/>
          </a:xfrm>
        </p:grpSpPr>
        <p:sp>
          <p:nvSpPr>
            <p:cNvPr id="509" name="Google Shape;509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FFA45B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78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Ni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1" name="Google Shape;511;p18"/>
          <p:cNvGrpSpPr/>
          <p:nvPr/>
        </p:nvGrpSpPr>
        <p:grpSpPr>
          <a:xfrm>
            <a:off x="8530901" y="5632517"/>
            <a:ext cx="417600" cy="205240"/>
            <a:chOff x="4188445" y="4925462"/>
            <a:chExt cx="417600" cy="205240"/>
          </a:xfrm>
        </p:grpSpPr>
        <p:sp>
          <p:nvSpPr>
            <p:cNvPr id="512" name="Google Shape;512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93D3CD"/>
            </a:solidFill>
            <a:ln w="9525" cap="flat" cmpd="sng">
              <a:solidFill>
                <a:srgbClr val="269D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77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Ni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4" name="Google Shape;514;p18"/>
          <p:cNvGrpSpPr/>
          <p:nvPr/>
        </p:nvGrpSpPr>
        <p:grpSpPr>
          <a:xfrm>
            <a:off x="8318930" y="5634450"/>
            <a:ext cx="417600" cy="205240"/>
            <a:chOff x="4188445" y="4925462"/>
            <a:chExt cx="417600" cy="205240"/>
          </a:xfrm>
        </p:grpSpPr>
        <p:sp>
          <p:nvSpPr>
            <p:cNvPr id="515" name="Google Shape;515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FFA45B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76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Ni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7" name="Google Shape;517;p18"/>
          <p:cNvGrpSpPr/>
          <p:nvPr/>
        </p:nvGrpSpPr>
        <p:grpSpPr>
          <a:xfrm>
            <a:off x="8105631" y="5634450"/>
            <a:ext cx="417600" cy="205240"/>
            <a:chOff x="4188445" y="4925462"/>
            <a:chExt cx="417600" cy="205240"/>
          </a:xfrm>
        </p:grpSpPr>
        <p:sp>
          <p:nvSpPr>
            <p:cNvPr id="518" name="Google Shape;518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93D3CD"/>
            </a:solidFill>
            <a:ln w="9525" cap="flat" cmpd="sng">
              <a:solidFill>
                <a:srgbClr val="269D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75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Ni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0" name="Google Shape;520;p18"/>
          <p:cNvGrpSpPr/>
          <p:nvPr/>
        </p:nvGrpSpPr>
        <p:grpSpPr>
          <a:xfrm>
            <a:off x="7890937" y="5632557"/>
            <a:ext cx="417600" cy="205240"/>
            <a:chOff x="4188445" y="4925462"/>
            <a:chExt cx="417600" cy="205240"/>
          </a:xfrm>
        </p:grpSpPr>
        <p:sp>
          <p:nvSpPr>
            <p:cNvPr id="521" name="Google Shape;521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FFA45B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74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Ni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3" name="Google Shape;523;p18"/>
          <p:cNvGrpSpPr/>
          <p:nvPr/>
        </p:nvGrpSpPr>
        <p:grpSpPr>
          <a:xfrm>
            <a:off x="7676050" y="5632463"/>
            <a:ext cx="417600" cy="205240"/>
            <a:chOff x="4188445" y="4925462"/>
            <a:chExt cx="417600" cy="205240"/>
          </a:xfrm>
        </p:grpSpPr>
        <p:sp>
          <p:nvSpPr>
            <p:cNvPr id="524" name="Google Shape;524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93D3CD"/>
            </a:solidFill>
            <a:ln w="9525" cap="flat" cmpd="sng">
              <a:solidFill>
                <a:srgbClr val="269D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73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Ni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6" name="Google Shape;526;p18"/>
          <p:cNvGrpSpPr/>
          <p:nvPr/>
        </p:nvGrpSpPr>
        <p:grpSpPr>
          <a:xfrm>
            <a:off x="7462491" y="5634396"/>
            <a:ext cx="417600" cy="205240"/>
            <a:chOff x="4188445" y="4925462"/>
            <a:chExt cx="417600" cy="205240"/>
          </a:xfrm>
        </p:grpSpPr>
        <p:sp>
          <p:nvSpPr>
            <p:cNvPr id="527" name="Google Shape;527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FFA45B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72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Ni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9" name="Google Shape;529;p18"/>
          <p:cNvGrpSpPr/>
          <p:nvPr/>
        </p:nvGrpSpPr>
        <p:grpSpPr>
          <a:xfrm>
            <a:off x="7249192" y="5634396"/>
            <a:ext cx="417600" cy="205240"/>
            <a:chOff x="4188445" y="4925462"/>
            <a:chExt cx="417600" cy="205240"/>
          </a:xfrm>
        </p:grpSpPr>
        <p:sp>
          <p:nvSpPr>
            <p:cNvPr id="530" name="Google Shape;530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93D3CD"/>
            </a:solidFill>
            <a:ln w="9525" cap="flat" cmpd="sng">
              <a:solidFill>
                <a:srgbClr val="269D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71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Ni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2" name="Google Shape;532;p18"/>
          <p:cNvGrpSpPr/>
          <p:nvPr/>
        </p:nvGrpSpPr>
        <p:grpSpPr>
          <a:xfrm>
            <a:off x="7040304" y="5634450"/>
            <a:ext cx="417600" cy="205240"/>
            <a:chOff x="4188445" y="4925462"/>
            <a:chExt cx="417600" cy="205240"/>
          </a:xfrm>
        </p:grpSpPr>
        <p:sp>
          <p:nvSpPr>
            <p:cNvPr id="533" name="Google Shape;533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FFA45B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70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Ni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5" name="Google Shape;535;p18"/>
          <p:cNvGrpSpPr/>
          <p:nvPr/>
        </p:nvGrpSpPr>
        <p:grpSpPr>
          <a:xfrm>
            <a:off x="6827005" y="5634450"/>
            <a:ext cx="417600" cy="205240"/>
            <a:chOff x="4188445" y="4925462"/>
            <a:chExt cx="417600" cy="205240"/>
          </a:xfrm>
        </p:grpSpPr>
        <p:sp>
          <p:nvSpPr>
            <p:cNvPr id="536" name="Google Shape;536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93D3CD"/>
            </a:solidFill>
            <a:ln w="9525" cap="flat" cmpd="sng">
              <a:solidFill>
                <a:srgbClr val="269D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69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Ni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8" name="Google Shape;538;p18"/>
          <p:cNvGrpSpPr/>
          <p:nvPr/>
        </p:nvGrpSpPr>
        <p:grpSpPr>
          <a:xfrm>
            <a:off x="6611859" y="5633691"/>
            <a:ext cx="417600" cy="205240"/>
            <a:chOff x="4188445" y="4925462"/>
            <a:chExt cx="417600" cy="205240"/>
          </a:xfrm>
        </p:grpSpPr>
        <p:sp>
          <p:nvSpPr>
            <p:cNvPr id="539" name="Google Shape;539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FFC39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68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Ni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1" name="Google Shape;541;p18"/>
          <p:cNvGrpSpPr/>
          <p:nvPr/>
        </p:nvGrpSpPr>
        <p:grpSpPr>
          <a:xfrm>
            <a:off x="6396972" y="5633691"/>
            <a:ext cx="417600" cy="205240"/>
            <a:chOff x="4188445" y="4925462"/>
            <a:chExt cx="417600" cy="205240"/>
          </a:xfrm>
        </p:grpSpPr>
        <p:sp>
          <p:nvSpPr>
            <p:cNvPr id="542" name="Google Shape;542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DBEFED"/>
            </a:solidFill>
            <a:ln w="9525" cap="flat" cmpd="sng">
              <a:solidFill>
                <a:srgbClr val="269D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67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Ni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4" name="Google Shape;544;p18"/>
          <p:cNvGrpSpPr/>
          <p:nvPr/>
        </p:nvGrpSpPr>
        <p:grpSpPr>
          <a:xfrm>
            <a:off x="6182278" y="5631798"/>
            <a:ext cx="417600" cy="205240"/>
            <a:chOff x="4188445" y="4925462"/>
            <a:chExt cx="417600" cy="205240"/>
          </a:xfrm>
        </p:grpSpPr>
        <p:sp>
          <p:nvSpPr>
            <p:cNvPr id="545" name="Google Shape;545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FFC39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66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Ni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7" name="Google Shape;547;p18"/>
          <p:cNvGrpSpPr/>
          <p:nvPr/>
        </p:nvGrpSpPr>
        <p:grpSpPr>
          <a:xfrm>
            <a:off x="5968979" y="5634450"/>
            <a:ext cx="417600" cy="205240"/>
            <a:chOff x="4188445" y="4925462"/>
            <a:chExt cx="417600" cy="205240"/>
          </a:xfrm>
        </p:grpSpPr>
        <p:sp>
          <p:nvSpPr>
            <p:cNvPr id="548" name="Google Shape;548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DBEFED"/>
            </a:solidFill>
            <a:ln w="9525" cap="flat" cmpd="sng">
              <a:solidFill>
                <a:srgbClr val="269D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65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Ni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0" name="Google Shape;550;p18"/>
          <p:cNvGrpSpPr/>
          <p:nvPr/>
        </p:nvGrpSpPr>
        <p:grpSpPr>
          <a:xfrm>
            <a:off x="5752245" y="5633637"/>
            <a:ext cx="417600" cy="205240"/>
            <a:chOff x="4188445" y="4925462"/>
            <a:chExt cx="417600" cy="205240"/>
          </a:xfrm>
        </p:grpSpPr>
        <p:sp>
          <p:nvSpPr>
            <p:cNvPr id="551" name="Google Shape;551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FFC39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64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Ni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3" name="Google Shape;553;p18"/>
          <p:cNvGrpSpPr/>
          <p:nvPr/>
        </p:nvGrpSpPr>
        <p:grpSpPr>
          <a:xfrm>
            <a:off x="5535771" y="5633637"/>
            <a:ext cx="417600" cy="205240"/>
            <a:chOff x="4188445" y="4925462"/>
            <a:chExt cx="417600" cy="205240"/>
          </a:xfrm>
        </p:grpSpPr>
        <p:sp>
          <p:nvSpPr>
            <p:cNvPr id="554" name="Google Shape;554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DBEFED"/>
            </a:solidFill>
            <a:ln w="9525" cap="flat" cmpd="sng">
              <a:solidFill>
                <a:srgbClr val="269D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63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Ni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6" name="Google Shape;556;p18"/>
          <p:cNvGrpSpPr/>
          <p:nvPr/>
        </p:nvGrpSpPr>
        <p:grpSpPr>
          <a:xfrm>
            <a:off x="5321005" y="5633500"/>
            <a:ext cx="417600" cy="205240"/>
            <a:chOff x="4188445" y="4925462"/>
            <a:chExt cx="417600" cy="205240"/>
          </a:xfrm>
        </p:grpSpPr>
        <p:sp>
          <p:nvSpPr>
            <p:cNvPr id="557" name="Google Shape;557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FFC39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62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Ni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9" name="Google Shape;559;p18"/>
          <p:cNvGrpSpPr/>
          <p:nvPr/>
        </p:nvGrpSpPr>
        <p:grpSpPr>
          <a:xfrm>
            <a:off x="5104531" y="5633500"/>
            <a:ext cx="417600" cy="205240"/>
            <a:chOff x="4188445" y="4925462"/>
            <a:chExt cx="417600" cy="205240"/>
          </a:xfrm>
        </p:grpSpPr>
        <p:sp>
          <p:nvSpPr>
            <p:cNvPr id="560" name="Google Shape;560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DBEFED"/>
            </a:solidFill>
            <a:ln w="9525" cap="flat" cmpd="sng">
              <a:solidFill>
                <a:srgbClr val="269D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61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Ni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2" name="Google Shape;562;p18"/>
          <p:cNvGrpSpPr/>
          <p:nvPr/>
        </p:nvGrpSpPr>
        <p:grpSpPr>
          <a:xfrm>
            <a:off x="4889385" y="5632741"/>
            <a:ext cx="417600" cy="205240"/>
            <a:chOff x="4188445" y="4925462"/>
            <a:chExt cx="417600" cy="205240"/>
          </a:xfrm>
        </p:grpSpPr>
        <p:sp>
          <p:nvSpPr>
            <p:cNvPr id="563" name="Google Shape;563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FFC39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60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Ni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5" name="Google Shape;565;p18"/>
          <p:cNvGrpSpPr/>
          <p:nvPr/>
        </p:nvGrpSpPr>
        <p:grpSpPr>
          <a:xfrm>
            <a:off x="4674498" y="5632741"/>
            <a:ext cx="417600" cy="205240"/>
            <a:chOff x="4188445" y="4925462"/>
            <a:chExt cx="417600" cy="205240"/>
          </a:xfrm>
        </p:grpSpPr>
        <p:sp>
          <p:nvSpPr>
            <p:cNvPr id="566" name="Google Shape;566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DBEFED"/>
            </a:solidFill>
            <a:ln w="9525" cap="flat" cmpd="sng">
              <a:solidFill>
                <a:srgbClr val="269D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59</a:t>
              </a:r>
              <a:r>
                <a:rPr lang="es-ES" sz="600" b="1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Ni</a:t>
              </a:r>
              <a:endParaRPr sz="6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8" name="Google Shape;568;p18"/>
          <p:cNvGrpSpPr/>
          <p:nvPr/>
        </p:nvGrpSpPr>
        <p:grpSpPr>
          <a:xfrm>
            <a:off x="4459804" y="5634450"/>
            <a:ext cx="417600" cy="205200"/>
            <a:chOff x="4188445" y="4929064"/>
            <a:chExt cx="417600" cy="205200"/>
          </a:xfrm>
        </p:grpSpPr>
        <p:sp>
          <p:nvSpPr>
            <p:cNvPr id="569" name="Google Shape;569;p18"/>
            <p:cNvSpPr/>
            <p:nvPr/>
          </p:nvSpPr>
          <p:spPr>
            <a:xfrm>
              <a:off x="4294386" y="4929064"/>
              <a:ext cx="205200" cy="205200"/>
            </a:xfrm>
            <a:prstGeom prst="rect">
              <a:avLst/>
            </a:prstGeom>
            <a:solidFill>
              <a:srgbClr val="FFC39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58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Ni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1" name="Google Shape;571;p18"/>
          <p:cNvGrpSpPr/>
          <p:nvPr/>
        </p:nvGrpSpPr>
        <p:grpSpPr>
          <a:xfrm>
            <a:off x="4243330" y="5633500"/>
            <a:ext cx="417600" cy="205240"/>
            <a:chOff x="4188445" y="4925462"/>
            <a:chExt cx="417600" cy="205240"/>
          </a:xfrm>
        </p:grpSpPr>
        <p:sp>
          <p:nvSpPr>
            <p:cNvPr id="572" name="Google Shape;572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DBEFED"/>
            </a:solidFill>
            <a:ln w="9525" cap="flat" cmpd="sng">
              <a:solidFill>
                <a:srgbClr val="269D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57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Ni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4" name="Google Shape;574;p18"/>
          <p:cNvGrpSpPr/>
          <p:nvPr/>
        </p:nvGrpSpPr>
        <p:grpSpPr>
          <a:xfrm>
            <a:off x="4029771" y="5632687"/>
            <a:ext cx="417600" cy="205240"/>
            <a:chOff x="4188445" y="4925462"/>
            <a:chExt cx="417600" cy="205240"/>
          </a:xfrm>
        </p:grpSpPr>
        <p:sp>
          <p:nvSpPr>
            <p:cNvPr id="575" name="Google Shape;575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FFC39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56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Ni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7" name="Google Shape;577;p18"/>
          <p:cNvSpPr/>
          <p:nvPr/>
        </p:nvSpPr>
        <p:spPr>
          <a:xfrm>
            <a:off x="8844442" y="923929"/>
            <a:ext cx="223200" cy="204000"/>
          </a:xfrm>
          <a:prstGeom prst="rect">
            <a:avLst/>
          </a:prstGeom>
          <a:noFill/>
          <a:ln w="284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18"/>
          <p:cNvSpPr/>
          <p:nvPr/>
        </p:nvSpPr>
        <p:spPr>
          <a:xfrm>
            <a:off x="8842545" y="5631087"/>
            <a:ext cx="228600" cy="217800"/>
          </a:xfrm>
          <a:prstGeom prst="rect">
            <a:avLst/>
          </a:prstGeom>
          <a:noFill/>
          <a:ln w="284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18"/>
          <p:cNvSpPr/>
          <p:nvPr/>
        </p:nvSpPr>
        <p:spPr>
          <a:xfrm>
            <a:off x="4133659" y="5638014"/>
            <a:ext cx="223500" cy="217800"/>
          </a:xfrm>
          <a:prstGeom prst="rect">
            <a:avLst/>
          </a:prstGeom>
          <a:noFill/>
          <a:ln w="284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0" name="Google Shape;580;p18"/>
          <p:cNvCxnSpPr/>
          <p:nvPr/>
        </p:nvCxnSpPr>
        <p:spPr>
          <a:xfrm rot="10800000">
            <a:off x="6929696" y="5576512"/>
            <a:ext cx="2124000" cy="300"/>
          </a:xfrm>
          <a:prstGeom prst="straightConnector1">
            <a:avLst/>
          </a:prstGeom>
          <a:solidFill>
            <a:srgbClr val="00CC99"/>
          </a:solidFill>
          <a:ln w="9525" cap="flat" cmpd="sng">
            <a:solidFill>
              <a:srgbClr val="269D84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581" name="Google Shape;581;p18"/>
          <p:cNvCxnSpPr/>
          <p:nvPr/>
        </p:nvCxnSpPr>
        <p:spPr>
          <a:xfrm rot="5400000">
            <a:off x="8135671" y="4129747"/>
            <a:ext cx="1296000" cy="3000"/>
          </a:xfrm>
          <a:prstGeom prst="straightConnector1">
            <a:avLst/>
          </a:prstGeom>
          <a:solidFill>
            <a:srgbClr val="00CC99"/>
          </a:solidFill>
          <a:ln w="9525" cap="flat" cmpd="sng">
            <a:solidFill>
              <a:srgbClr val="269D84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582" name="Google Shape;582;p18"/>
          <p:cNvCxnSpPr/>
          <p:nvPr/>
        </p:nvCxnSpPr>
        <p:spPr>
          <a:xfrm rot="5400000">
            <a:off x="8570403" y="3267193"/>
            <a:ext cx="432000" cy="3900"/>
          </a:xfrm>
          <a:prstGeom prst="straightConnector1">
            <a:avLst/>
          </a:prstGeom>
          <a:solidFill>
            <a:srgbClr val="00CC99"/>
          </a:solidFill>
          <a:ln w="9525" cap="flat" cmpd="sng">
            <a:solidFill>
              <a:srgbClr val="269D84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583" name="Google Shape;583;p18"/>
          <p:cNvCxnSpPr/>
          <p:nvPr/>
        </p:nvCxnSpPr>
        <p:spPr>
          <a:xfrm rot="5400000">
            <a:off x="7719312" y="1982542"/>
            <a:ext cx="2142000" cy="3900"/>
          </a:xfrm>
          <a:prstGeom prst="straightConnector1">
            <a:avLst/>
          </a:prstGeom>
          <a:solidFill>
            <a:srgbClr val="00CC99"/>
          </a:solidFill>
          <a:ln w="9525" cap="flat" cmpd="sng">
            <a:solidFill>
              <a:srgbClr val="269D84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584" name="Google Shape;584;p18"/>
          <p:cNvCxnSpPr/>
          <p:nvPr/>
        </p:nvCxnSpPr>
        <p:spPr>
          <a:xfrm rot="5400000">
            <a:off x="8242287" y="5303841"/>
            <a:ext cx="1080000" cy="900"/>
          </a:xfrm>
          <a:prstGeom prst="straightConnector1">
            <a:avLst/>
          </a:prstGeom>
          <a:solidFill>
            <a:srgbClr val="00CC99"/>
          </a:solidFill>
          <a:ln w="9525" cap="flat" cmpd="sng">
            <a:solidFill>
              <a:srgbClr val="269D84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585" name="Google Shape;585;p18"/>
          <p:cNvSpPr txBox="1"/>
          <p:nvPr/>
        </p:nvSpPr>
        <p:spPr>
          <a:xfrm>
            <a:off x="175212" y="1154737"/>
            <a:ext cx="3867124" cy="723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269D84"/>
              </a:buClr>
              <a:buSzPts val="2000"/>
            </a:pPr>
            <a:r>
              <a:rPr lang="es-ES" sz="2000" b="1" kern="0" dirty="0" smtClean="0">
                <a:latin typeface="Open Sans"/>
                <a:ea typeface="Open Sans"/>
                <a:cs typeface="Open Sans"/>
                <a:sym typeface="Open Sans"/>
              </a:rPr>
              <a:t>g</a:t>
            </a:r>
            <a:r>
              <a:rPr lang="es-ES" sz="2000" b="1" kern="0" baseline="-25000" dirty="0" smtClean="0">
                <a:latin typeface="Open Sans"/>
                <a:ea typeface="Open Sans"/>
                <a:cs typeface="Open Sans"/>
                <a:sym typeface="Open Sans"/>
              </a:rPr>
              <a:t>9/2</a:t>
            </a:r>
            <a:r>
              <a:rPr lang="es-ES" sz="2000" b="1" kern="0" dirty="0" smtClean="0">
                <a:latin typeface="Open Sans"/>
                <a:ea typeface="Open Sans"/>
                <a:cs typeface="Open Sans"/>
                <a:sym typeface="Open Sans"/>
              </a:rPr>
              <a:t> Shell: </a:t>
            </a:r>
            <a:r>
              <a:rPr lang="es-ES" sz="2000" b="1" kern="0" dirty="0" err="1" smtClean="0">
                <a:latin typeface="Open Sans"/>
                <a:ea typeface="Open Sans"/>
                <a:cs typeface="Open Sans"/>
                <a:sym typeface="Open Sans"/>
              </a:rPr>
              <a:t>seniority</a:t>
            </a:r>
            <a:r>
              <a:rPr lang="es-ES" sz="2000" b="1" kern="0" dirty="0" smtClean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kern="0" dirty="0" smtClean="0">
                <a:latin typeface="Open Sans"/>
                <a:ea typeface="Open Sans"/>
                <a:cs typeface="Open Sans"/>
                <a:sym typeface="Open Sans"/>
              </a:rPr>
              <a:t>might </a:t>
            </a:r>
            <a:r>
              <a:rPr lang="en-US" sz="2000" b="1" kern="0" dirty="0">
                <a:latin typeface="Open Sans"/>
                <a:ea typeface="Open Sans"/>
                <a:cs typeface="Open Sans"/>
                <a:sym typeface="Open Sans"/>
              </a:rPr>
              <a:t>be not conserved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269D84"/>
              </a:buClr>
              <a:buSzPts val="2000"/>
            </a:pPr>
            <a:endParaRPr sz="2000" kern="0" dirty="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86" name="Google Shape;586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79425" y="1502750"/>
            <a:ext cx="3577208" cy="3685200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18"/>
          <p:cNvSpPr/>
          <p:nvPr/>
        </p:nvSpPr>
        <p:spPr>
          <a:xfrm>
            <a:off x="5018125" y="1311538"/>
            <a:ext cx="28998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269D84"/>
              </a:buClr>
              <a:buSzPts val="1200"/>
            </a:pPr>
            <a:r>
              <a:rPr lang="es-ES" sz="1200" b="1" kern="0">
                <a:solidFill>
                  <a:srgbClr val="269D84"/>
                </a:solidFill>
                <a:latin typeface="Open Sans"/>
                <a:ea typeface="Open Sans"/>
                <a:cs typeface="Open Sans"/>
                <a:sym typeface="Open Sans"/>
              </a:rPr>
              <a:t>Valence Mirror Symmetry Partners</a:t>
            </a:r>
            <a:endParaRPr sz="1400" b="1" kern="0">
              <a:solidFill>
                <a:srgbClr val="269D8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88" name="Google Shape;588;p18"/>
          <p:cNvSpPr/>
          <p:nvPr/>
        </p:nvSpPr>
        <p:spPr>
          <a:xfrm>
            <a:off x="5377217" y="5121705"/>
            <a:ext cx="2347500" cy="6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</a:pPr>
            <a:r>
              <a:rPr lang="es-ES" sz="1000" ker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Journal of Physics  2011, P. Van Isacker.</a:t>
            </a:r>
            <a:endParaRPr sz="1400" kern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18"/>
          <p:cNvSpPr/>
          <p:nvPr/>
        </p:nvSpPr>
        <p:spPr>
          <a:xfrm>
            <a:off x="5059568" y="2490972"/>
            <a:ext cx="1219500" cy="1639272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18"/>
          <p:cNvSpPr txBox="1"/>
          <p:nvPr/>
        </p:nvSpPr>
        <p:spPr>
          <a:xfrm>
            <a:off x="42728" y="2001528"/>
            <a:ext cx="4334700" cy="3371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95D46"/>
              </a:buClr>
              <a:buSzPts val="1800"/>
              <a:buFont typeface="Open Sans"/>
              <a:buChar char="•"/>
            </a:pPr>
            <a:r>
              <a:rPr lang="en-GB" sz="1400" kern="0" dirty="0" smtClean="0">
                <a:latin typeface="Open Sans"/>
                <a:ea typeface="Open Sans"/>
                <a:cs typeface="Open Sans"/>
                <a:sym typeface="Open Sans"/>
              </a:rPr>
              <a:t>Shell Model orbitals for valence along N=50 are the same as for valence along Z=28</a:t>
            </a:r>
          </a:p>
          <a:p>
            <a:pPr marL="285750" indent="-28575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95D46"/>
              </a:buClr>
              <a:buSzPts val="1800"/>
              <a:buFont typeface="Open Sans"/>
              <a:buChar char="•"/>
            </a:pPr>
            <a:r>
              <a:rPr lang="en-GB" sz="1400" kern="0" dirty="0" smtClean="0">
                <a:latin typeface="Open Sans"/>
                <a:ea typeface="Open Sans"/>
                <a:cs typeface="Open Sans"/>
                <a:sym typeface="Open Sans"/>
              </a:rPr>
              <a:t>Same nuclear structures for Valence Mirror Symmetry Partners (?)</a:t>
            </a:r>
          </a:p>
          <a:p>
            <a:pPr marL="285750" indent="-28575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95D46"/>
              </a:buClr>
              <a:buSzPts val="1800"/>
              <a:buFont typeface="Open Sans"/>
              <a:buChar char="•"/>
            </a:pPr>
            <a:r>
              <a:rPr lang="en-GB" sz="1400" kern="0" dirty="0" smtClean="0">
                <a:latin typeface="Open Sans"/>
                <a:ea typeface="Open Sans"/>
                <a:cs typeface="Open Sans"/>
                <a:sym typeface="Open Sans"/>
              </a:rPr>
              <a:t>Indeed similar 2</a:t>
            </a:r>
            <a:r>
              <a:rPr lang="en-GB" sz="1400" kern="0" baseline="30000" dirty="0" smtClean="0">
                <a:latin typeface="Open Sans"/>
                <a:ea typeface="Open Sans"/>
                <a:cs typeface="Open Sans"/>
                <a:sym typeface="Open Sans"/>
              </a:rPr>
              <a:t>+</a:t>
            </a:r>
            <a:r>
              <a:rPr lang="en-GB" sz="1400" kern="0" dirty="0" smtClean="0">
                <a:latin typeface="Open Sans"/>
                <a:ea typeface="Open Sans"/>
                <a:cs typeface="Open Sans"/>
                <a:sym typeface="Open Sans"/>
              </a:rPr>
              <a:t> and 4</a:t>
            </a:r>
            <a:r>
              <a:rPr lang="en-GB" sz="1400" kern="0" baseline="30000" dirty="0" smtClean="0">
                <a:latin typeface="Open Sans"/>
                <a:ea typeface="Open Sans"/>
                <a:cs typeface="Open Sans"/>
                <a:sym typeface="Open Sans"/>
              </a:rPr>
              <a:t>+</a:t>
            </a:r>
            <a:r>
              <a:rPr lang="en-GB" sz="1400" kern="0" dirty="0" smtClean="0">
                <a:latin typeface="Open Sans"/>
                <a:ea typeface="Open Sans"/>
                <a:cs typeface="Open Sans"/>
                <a:sym typeface="Open Sans"/>
              </a:rPr>
              <a:t> excitation energy towards </a:t>
            </a:r>
            <a:r>
              <a:rPr lang="en-GB" sz="1400" kern="0" baseline="30000" dirty="0" smtClean="0">
                <a:latin typeface="Open Sans"/>
                <a:ea typeface="Open Sans"/>
                <a:cs typeface="Open Sans"/>
                <a:sym typeface="Open Sans"/>
              </a:rPr>
              <a:t>100</a:t>
            </a:r>
            <a:r>
              <a:rPr lang="en-GB" sz="1400" kern="0" dirty="0" smtClean="0">
                <a:latin typeface="Open Sans"/>
                <a:ea typeface="Open Sans"/>
                <a:cs typeface="Open Sans"/>
                <a:sym typeface="Open Sans"/>
              </a:rPr>
              <a:t>Sn and </a:t>
            </a:r>
            <a:r>
              <a:rPr lang="en-GB" sz="1400" kern="0" baseline="30000" dirty="0" smtClean="0">
                <a:latin typeface="Open Sans"/>
                <a:ea typeface="Open Sans"/>
                <a:cs typeface="Open Sans"/>
                <a:sym typeface="Open Sans"/>
              </a:rPr>
              <a:t>78</a:t>
            </a:r>
            <a:r>
              <a:rPr lang="en-GB" sz="1400" kern="0" dirty="0" smtClean="0">
                <a:latin typeface="Open Sans"/>
                <a:ea typeface="Open Sans"/>
                <a:cs typeface="Open Sans"/>
                <a:sym typeface="Open Sans"/>
              </a:rPr>
              <a:t>Ni </a:t>
            </a:r>
            <a:endParaRPr lang="en-GB" sz="1400" kern="0" dirty="0" smtClean="0">
              <a:latin typeface="Arial"/>
              <a:ea typeface="Arial"/>
              <a:cs typeface="Arial"/>
              <a:sym typeface="Arial"/>
            </a:endParaRPr>
          </a:p>
          <a:p>
            <a:pPr marL="285750" indent="-28575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95D46"/>
              </a:buClr>
              <a:buSzPts val="1800"/>
              <a:buFont typeface="Open Sans"/>
              <a:buChar char="•"/>
            </a:pPr>
            <a:r>
              <a:rPr lang="en-GB" sz="1400" kern="0" dirty="0" smtClean="0">
                <a:latin typeface="Open Sans"/>
                <a:ea typeface="Open Sans"/>
                <a:cs typeface="Open Sans"/>
                <a:sym typeface="Open Sans"/>
              </a:rPr>
              <a:t>Effective two-body interaction is very different along g</a:t>
            </a:r>
            <a:r>
              <a:rPr lang="en-GB" sz="1400" kern="0" baseline="-25000" dirty="0" smtClean="0">
                <a:latin typeface="Open Sans"/>
                <a:ea typeface="Open Sans"/>
                <a:cs typeface="Open Sans"/>
                <a:sym typeface="Open Sans"/>
              </a:rPr>
              <a:t>9/2</a:t>
            </a:r>
            <a:r>
              <a:rPr lang="en-GB" sz="1400" kern="0" dirty="0" smtClean="0">
                <a:latin typeface="Open Sans"/>
                <a:ea typeface="Open Sans"/>
                <a:cs typeface="Open Sans"/>
                <a:sym typeface="Open Sans"/>
              </a:rPr>
              <a:t> near </a:t>
            </a:r>
            <a:r>
              <a:rPr lang="en-GB" sz="1400" kern="0" baseline="30000" dirty="0" smtClean="0">
                <a:latin typeface="Open Sans"/>
                <a:ea typeface="Open Sans"/>
                <a:cs typeface="Open Sans"/>
                <a:sym typeface="Open Sans"/>
              </a:rPr>
              <a:t>100</a:t>
            </a:r>
            <a:r>
              <a:rPr lang="en-GB" sz="1400" kern="0" dirty="0" smtClean="0">
                <a:latin typeface="Open Sans"/>
                <a:ea typeface="Open Sans"/>
                <a:cs typeface="Open Sans"/>
                <a:sym typeface="Open Sans"/>
              </a:rPr>
              <a:t>Sn and around </a:t>
            </a:r>
            <a:r>
              <a:rPr lang="en-GB" sz="1400" kern="0" baseline="30000" dirty="0" smtClean="0">
                <a:latin typeface="Open Sans"/>
                <a:ea typeface="Open Sans"/>
                <a:cs typeface="Open Sans"/>
                <a:sym typeface="Open Sans"/>
              </a:rPr>
              <a:t>78</a:t>
            </a:r>
            <a:r>
              <a:rPr lang="en-GB" sz="1400" kern="0" dirty="0" smtClean="0">
                <a:latin typeface="Open Sans"/>
                <a:ea typeface="Open Sans"/>
                <a:cs typeface="Open Sans"/>
                <a:sym typeface="Open Sans"/>
              </a:rPr>
              <a:t>Ni </a:t>
            </a:r>
          </a:p>
          <a:p>
            <a:pPr marL="285750" indent="-28575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95D46"/>
              </a:buClr>
              <a:buSzPts val="1800"/>
              <a:buFont typeface="Open Sans"/>
              <a:buChar char="•"/>
            </a:pPr>
            <a:r>
              <a:rPr lang="en-GB" sz="1400" kern="0" dirty="0" smtClean="0">
                <a:latin typeface="Open Sans"/>
                <a:ea typeface="Open Sans"/>
                <a:cs typeface="Open Sans"/>
                <a:sym typeface="Open Sans"/>
              </a:rPr>
              <a:t>Suggested in </a:t>
            </a:r>
            <a:r>
              <a:rPr lang="en-GB" sz="1400" kern="0" baseline="30000" dirty="0" smtClean="0">
                <a:latin typeface="Open Sans"/>
                <a:ea typeface="Open Sans"/>
                <a:cs typeface="Open Sans"/>
                <a:sym typeface="Open Sans"/>
              </a:rPr>
              <a:t>94</a:t>
            </a:r>
            <a:r>
              <a:rPr lang="en-GB" sz="1400" kern="0" dirty="0" smtClean="0">
                <a:latin typeface="Open Sans"/>
                <a:ea typeface="Open Sans"/>
                <a:cs typeface="Open Sans"/>
                <a:sym typeface="Open Sans"/>
              </a:rPr>
              <a:t>Ru and </a:t>
            </a:r>
            <a:r>
              <a:rPr lang="en-GB" sz="1400" kern="0" baseline="30000" dirty="0" smtClean="0">
                <a:latin typeface="Open Sans"/>
                <a:ea typeface="Open Sans"/>
                <a:cs typeface="Open Sans"/>
                <a:sym typeface="Open Sans"/>
              </a:rPr>
              <a:t>96</a:t>
            </a:r>
            <a:r>
              <a:rPr lang="en-GB" sz="1400" kern="0" dirty="0" smtClean="0">
                <a:latin typeface="Open Sans"/>
                <a:ea typeface="Open Sans"/>
                <a:cs typeface="Open Sans"/>
                <a:sym typeface="Open Sans"/>
              </a:rPr>
              <a:t>Pd 4</a:t>
            </a:r>
            <a:r>
              <a:rPr lang="en-GB" sz="1400" kern="0" baseline="30000" dirty="0" smtClean="0">
                <a:latin typeface="Open Sans"/>
                <a:ea typeface="Open Sans"/>
                <a:cs typeface="Open Sans"/>
                <a:sym typeface="Open Sans"/>
              </a:rPr>
              <a:t>+</a:t>
            </a:r>
            <a:r>
              <a:rPr lang="en-GB" sz="1400" kern="0" dirty="0" smtClean="0">
                <a:latin typeface="Open Sans"/>
                <a:ea typeface="Open Sans"/>
                <a:cs typeface="Open Sans"/>
                <a:sym typeface="Open Sans"/>
              </a:rPr>
              <a:t> have 𝝊=2 character and </a:t>
            </a:r>
            <a:r>
              <a:rPr lang="en-GB" sz="1400" kern="0" baseline="30000" dirty="0" smtClean="0">
                <a:latin typeface="Open Sans"/>
                <a:ea typeface="Open Sans"/>
                <a:cs typeface="Open Sans"/>
                <a:sym typeface="Open Sans"/>
              </a:rPr>
              <a:t>72,74</a:t>
            </a:r>
            <a:r>
              <a:rPr lang="en-GB" sz="1400" kern="0" dirty="0" smtClean="0">
                <a:latin typeface="Open Sans"/>
                <a:ea typeface="Open Sans"/>
                <a:cs typeface="Open Sans"/>
                <a:sym typeface="Open Sans"/>
              </a:rPr>
              <a:t>Ni have 𝝊=4 character</a:t>
            </a:r>
            <a:endParaRPr lang="en-GB" sz="1400" kern="0" dirty="0" smtClean="0">
              <a:latin typeface="Arial"/>
              <a:ea typeface="Arial"/>
              <a:cs typeface="Arial"/>
              <a:sym typeface="Arial"/>
            </a:endParaRPr>
          </a:p>
          <a:p>
            <a:pPr marL="285750" indent="-28575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95D46"/>
              </a:buClr>
              <a:buSzPts val="1800"/>
              <a:buFont typeface="Open Sans"/>
              <a:buChar char="•"/>
            </a:pPr>
            <a:r>
              <a:rPr lang="en-GB" sz="1400" kern="0" dirty="0" smtClean="0">
                <a:latin typeface="Open Sans"/>
                <a:ea typeface="Open Sans"/>
                <a:cs typeface="Open Sans"/>
                <a:sym typeface="Open Sans"/>
              </a:rPr>
              <a:t>Seniority conservation breaking occurs via the  mixing of 𝝊</a:t>
            </a:r>
            <a:r>
              <a:rPr lang="en-GB" sz="1400" kern="0" dirty="0">
                <a:latin typeface="Open Sans"/>
                <a:ea typeface="Open Sans"/>
                <a:cs typeface="Open Sans"/>
                <a:sym typeface="Open Sans"/>
              </a:rPr>
              <a:t>=2 </a:t>
            </a:r>
            <a:r>
              <a:rPr lang="en-GB" sz="1400" kern="0" dirty="0" smtClean="0">
                <a:latin typeface="Open Sans"/>
                <a:ea typeface="Open Sans"/>
                <a:cs typeface="Open Sans"/>
                <a:sym typeface="Open Sans"/>
              </a:rPr>
              <a:t>and </a:t>
            </a:r>
            <a:r>
              <a:rPr lang="en-GB" sz="1400" kern="0" dirty="0">
                <a:latin typeface="Open Sans"/>
                <a:ea typeface="Open Sans"/>
                <a:cs typeface="Open Sans"/>
                <a:sym typeface="Open Sans"/>
              </a:rPr>
              <a:t>𝝊</a:t>
            </a:r>
            <a:r>
              <a:rPr lang="en-GB" sz="1400" kern="0" dirty="0" smtClean="0">
                <a:latin typeface="Open Sans"/>
                <a:ea typeface="Open Sans"/>
                <a:cs typeface="Open Sans"/>
                <a:sym typeface="Open Sans"/>
              </a:rPr>
              <a:t>=</a:t>
            </a:r>
            <a:r>
              <a:rPr lang="en-GB" sz="1400" kern="0" dirty="0" smtClean="0">
                <a:latin typeface="Open Sans"/>
                <a:ea typeface="Open Sans"/>
                <a:cs typeface="Open Sans"/>
                <a:sym typeface="Open Sans"/>
              </a:rPr>
              <a:t>4 </a:t>
            </a:r>
            <a:r>
              <a:rPr lang="en-GB" sz="1400" kern="0" dirty="0" smtClean="0">
                <a:latin typeface="Open Sans"/>
                <a:ea typeface="Open Sans"/>
                <a:cs typeface="Open Sans"/>
                <a:sym typeface="Open Sans"/>
              </a:rPr>
              <a:t>and might be possible for j=9/2</a:t>
            </a:r>
            <a:endParaRPr lang="en-GB" sz="1400" kern="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1" name="Left Brace 160"/>
          <p:cNvSpPr/>
          <p:nvPr/>
        </p:nvSpPr>
        <p:spPr>
          <a:xfrm>
            <a:off x="8308538" y="998194"/>
            <a:ext cx="214694" cy="2214782"/>
          </a:xfrm>
          <a:prstGeom prst="leftBrace">
            <a:avLst>
              <a:gd name="adj1" fmla="val 120366"/>
              <a:gd name="adj2" fmla="val 49465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Left Brace 161"/>
          <p:cNvSpPr/>
          <p:nvPr/>
        </p:nvSpPr>
        <p:spPr>
          <a:xfrm rot="16200000">
            <a:off x="7833482" y="4989755"/>
            <a:ext cx="214694" cy="2214782"/>
          </a:xfrm>
          <a:prstGeom prst="leftBrace">
            <a:avLst>
              <a:gd name="adj1" fmla="val 120366"/>
              <a:gd name="adj2" fmla="val 49465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TextBox 163"/>
          <p:cNvSpPr txBox="1"/>
          <p:nvPr/>
        </p:nvSpPr>
        <p:spPr>
          <a:xfrm>
            <a:off x="0" y="5802041"/>
            <a:ext cx="3863558" cy="9002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05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A.F. </a:t>
            </a:r>
            <a:r>
              <a:rPr lang="en-US" sz="105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Lisetskiy</a:t>
            </a:r>
            <a:r>
              <a:rPr lang="en-US" sz="105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et al., Eur. Phys. J. A 25, s01, 95 (2005)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05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A.F. </a:t>
            </a:r>
            <a:r>
              <a:rPr lang="en-US" sz="105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Lisetskiy</a:t>
            </a:r>
            <a:r>
              <a:rPr lang="en-US" sz="105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et al,. Phys. </a:t>
            </a:r>
            <a:r>
              <a:rPr lang="en-US" sz="105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Rev.C</a:t>
            </a:r>
            <a:r>
              <a:rPr lang="en-US" sz="105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70, 044314 (2004</a:t>
            </a:r>
            <a:r>
              <a:rPr lang="en-US" sz="105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).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05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P. Van </a:t>
            </a:r>
            <a:r>
              <a:rPr lang="en-US" sz="1050" kern="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Isacker</a:t>
            </a:r>
            <a:r>
              <a:rPr lang="en-US" sz="105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Int. Jour. of Mod. Phys. </a:t>
            </a:r>
            <a:r>
              <a:rPr lang="en-US" sz="105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E, Vol . </a:t>
            </a:r>
            <a:r>
              <a:rPr lang="en-US" sz="105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20, 191 (2011)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05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P. Van </a:t>
            </a:r>
            <a:r>
              <a:rPr lang="en-US" sz="1050" kern="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Isacker</a:t>
            </a:r>
            <a:r>
              <a:rPr lang="en-US" sz="105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et al., </a:t>
            </a:r>
            <a:r>
              <a:rPr lang="en-US" sz="105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Phys. Rev</a:t>
            </a:r>
            <a:r>
              <a:rPr lang="en-US" sz="105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 Lett</a:t>
            </a:r>
            <a:r>
              <a:rPr lang="en-US" sz="105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 100, 052501 (2008)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US"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373" y="63285"/>
            <a:ext cx="5927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Investigation of the Seniority Conservation in the </a:t>
            </a:r>
            <a:r>
              <a:rPr lang="en-US" dirty="0">
                <a:latin typeface="Symbol" panose="05050102010706020507" pitchFamily="18" charset="2"/>
              </a:rPr>
              <a:t>p</a:t>
            </a:r>
            <a:r>
              <a:rPr lang="en-US" dirty="0"/>
              <a:t>g</a:t>
            </a:r>
            <a:r>
              <a:rPr lang="en-US" baseline="-25000" dirty="0"/>
              <a:t>9/2</a:t>
            </a:r>
            <a:r>
              <a:rPr lang="en-US" dirty="0"/>
              <a:t> shell</a:t>
            </a:r>
            <a:endParaRPr lang="fr-FR" dirty="0"/>
          </a:p>
        </p:txBody>
      </p:sp>
      <p:sp>
        <p:nvSpPr>
          <p:cNvPr id="165" name="Rectangle 164"/>
          <p:cNvSpPr/>
          <p:nvPr/>
        </p:nvSpPr>
        <p:spPr>
          <a:xfrm>
            <a:off x="1331640" y="6597352"/>
            <a:ext cx="1224136" cy="260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6" name="Picture 6" descr="logoAgat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196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8" name="Google Shape;688;p22"/>
          <p:cNvGrpSpPr/>
          <p:nvPr/>
        </p:nvGrpSpPr>
        <p:grpSpPr>
          <a:xfrm>
            <a:off x="534492" y="1149402"/>
            <a:ext cx="8609508" cy="4087473"/>
            <a:chOff x="534492" y="1195889"/>
            <a:chExt cx="8247558" cy="3795211"/>
          </a:xfrm>
        </p:grpSpPr>
        <p:pic>
          <p:nvPicPr>
            <p:cNvPr id="689" name="Google Shape;689;p22"/>
            <p:cNvPicPr preferRelativeResize="0"/>
            <p:nvPr/>
          </p:nvPicPr>
          <p:blipFill rotWithShape="1">
            <a:blip r:embed="rId3">
              <a:alphaModFix/>
            </a:blip>
            <a:srcRect b="5729"/>
            <a:stretch/>
          </p:blipFill>
          <p:spPr>
            <a:xfrm>
              <a:off x="534492" y="1195889"/>
              <a:ext cx="8229811" cy="37411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0" name="Google Shape;690;p22"/>
            <p:cNvPicPr preferRelativeResize="0"/>
            <p:nvPr/>
          </p:nvPicPr>
          <p:blipFill rotWithShape="1">
            <a:blip r:embed="rId3">
              <a:alphaModFix/>
            </a:blip>
            <a:srcRect l="4034" t="93991" r="75808" b="3289"/>
            <a:stretch/>
          </p:blipFill>
          <p:spPr>
            <a:xfrm>
              <a:off x="836386" y="4883149"/>
              <a:ext cx="1658984" cy="10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1" name="Google Shape;691;p22"/>
            <p:cNvPicPr preferRelativeResize="0"/>
            <p:nvPr/>
          </p:nvPicPr>
          <p:blipFill rotWithShape="1">
            <a:blip r:embed="rId3">
              <a:alphaModFix/>
            </a:blip>
            <a:srcRect l="4034" t="93991" r="75808" b="3289"/>
            <a:stretch/>
          </p:blipFill>
          <p:spPr>
            <a:xfrm>
              <a:off x="2924266" y="4883149"/>
              <a:ext cx="1658984" cy="10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2" name="Google Shape;692;p22"/>
            <p:cNvPicPr preferRelativeResize="0"/>
            <p:nvPr/>
          </p:nvPicPr>
          <p:blipFill rotWithShape="1">
            <a:blip r:embed="rId3">
              <a:alphaModFix/>
            </a:blip>
            <a:srcRect l="4034" t="93991" r="75808" b="3289"/>
            <a:stretch/>
          </p:blipFill>
          <p:spPr>
            <a:xfrm>
              <a:off x="4974046" y="4875529"/>
              <a:ext cx="1658984" cy="10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3" name="Google Shape;693;p22"/>
            <p:cNvPicPr preferRelativeResize="0"/>
            <p:nvPr/>
          </p:nvPicPr>
          <p:blipFill rotWithShape="1">
            <a:blip r:embed="rId3">
              <a:alphaModFix/>
            </a:blip>
            <a:srcRect l="4034" t="93991" r="75808" b="3289"/>
            <a:stretch/>
          </p:blipFill>
          <p:spPr>
            <a:xfrm>
              <a:off x="7016206" y="4875529"/>
              <a:ext cx="1658984" cy="10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4" name="Google Shape;694;p22"/>
            <p:cNvPicPr preferRelativeResize="0"/>
            <p:nvPr/>
          </p:nvPicPr>
          <p:blipFill rotWithShape="1">
            <a:blip r:embed="rId3">
              <a:alphaModFix/>
            </a:blip>
            <a:srcRect l="4230" t="43951" r="74705" b="51569"/>
            <a:stretch/>
          </p:blipFill>
          <p:spPr>
            <a:xfrm>
              <a:off x="863599" y="2889250"/>
              <a:ext cx="1733551" cy="177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5" name="Google Shape;695;p22"/>
            <p:cNvPicPr preferRelativeResize="0"/>
            <p:nvPr/>
          </p:nvPicPr>
          <p:blipFill rotWithShape="1">
            <a:blip r:embed="rId3">
              <a:alphaModFix/>
            </a:blip>
            <a:srcRect l="4230" t="43951" r="74705" b="51569"/>
            <a:stretch/>
          </p:blipFill>
          <p:spPr>
            <a:xfrm>
              <a:off x="2933699" y="2895600"/>
              <a:ext cx="1733551" cy="177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6" name="Google Shape;696;p22"/>
            <p:cNvPicPr preferRelativeResize="0"/>
            <p:nvPr/>
          </p:nvPicPr>
          <p:blipFill rotWithShape="1">
            <a:blip r:embed="rId3">
              <a:alphaModFix/>
            </a:blip>
            <a:srcRect l="4230" t="43951" r="74705" b="51569"/>
            <a:stretch/>
          </p:blipFill>
          <p:spPr>
            <a:xfrm>
              <a:off x="4991099" y="2889250"/>
              <a:ext cx="1733551" cy="177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7" name="Google Shape;697;p22"/>
            <p:cNvPicPr preferRelativeResize="0"/>
            <p:nvPr/>
          </p:nvPicPr>
          <p:blipFill rotWithShape="1">
            <a:blip r:embed="rId3">
              <a:alphaModFix/>
            </a:blip>
            <a:srcRect l="4230" t="43951" r="74705" b="51569"/>
            <a:stretch/>
          </p:blipFill>
          <p:spPr>
            <a:xfrm>
              <a:off x="7048499" y="2889250"/>
              <a:ext cx="1733551" cy="1778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700" name="Google Shape;700;p22"/>
          <p:cNvCxnSpPr/>
          <p:nvPr/>
        </p:nvCxnSpPr>
        <p:spPr>
          <a:xfrm>
            <a:off x="1218058" y="3112328"/>
            <a:ext cx="7200000" cy="0"/>
          </a:xfrm>
          <a:prstGeom prst="straightConnector1">
            <a:avLst/>
          </a:prstGeom>
          <a:noFill/>
          <a:ln w="25400" cap="flat" cmpd="sng">
            <a:solidFill>
              <a:srgbClr val="269D84"/>
            </a:solidFill>
            <a:prstDash val="dash"/>
            <a:round/>
            <a:headEnd type="none" w="sm" len="sm"/>
            <a:tailEnd type="none" w="sm" len="sm"/>
          </a:ln>
        </p:spPr>
      </p:cxnSp>
      <p:grpSp>
        <p:nvGrpSpPr>
          <p:cNvPr id="701" name="Google Shape;701;p22"/>
          <p:cNvGrpSpPr/>
          <p:nvPr/>
        </p:nvGrpSpPr>
        <p:grpSpPr>
          <a:xfrm>
            <a:off x="1085929" y="2119464"/>
            <a:ext cx="1011250" cy="604650"/>
            <a:chOff x="752825" y="2774100"/>
            <a:chExt cx="1011250" cy="604650"/>
          </a:xfrm>
        </p:grpSpPr>
        <p:cxnSp>
          <p:nvCxnSpPr>
            <p:cNvPr id="702" name="Google Shape;702;p22"/>
            <p:cNvCxnSpPr/>
            <p:nvPr/>
          </p:nvCxnSpPr>
          <p:spPr>
            <a:xfrm>
              <a:off x="752825" y="3030913"/>
              <a:ext cx="207300" cy="18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703" name="Google Shape;703;p22"/>
            <p:cNvCxnSpPr/>
            <p:nvPr/>
          </p:nvCxnSpPr>
          <p:spPr>
            <a:xfrm>
              <a:off x="752825" y="2916825"/>
              <a:ext cx="207300" cy="18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04" name="Google Shape;704;p22"/>
            <p:cNvCxnSpPr/>
            <p:nvPr/>
          </p:nvCxnSpPr>
          <p:spPr>
            <a:xfrm>
              <a:off x="752825" y="3145013"/>
              <a:ext cx="207300" cy="180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705" name="Google Shape;705;p22"/>
            <p:cNvGrpSpPr/>
            <p:nvPr/>
          </p:nvGrpSpPr>
          <p:grpSpPr>
            <a:xfrm>
              <a:off x="752825" y="3227782"/>
              <a:ext cx="207300" cy="46800"/>
              <a:chOff x="752825" y="3212969"/>
              <a:chExt cx="207300" cy="46800"/>
            </a:xfrm>
          </p:grpSpPr>
          <p:cxnSp>
            <p:nvCxnSpPr>
              <p:cNvPr id="706" name="Google Shape;706;p22"/>
              <p:cNvCxnSpPr/>
              <p:nvPr/>
            </p:nvCxnSpPr>
            <p:spPr>
              <a:xfrm>
                <a:off x="752825" y="3232300"/>
                <a:ext cx="207300" cy="1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707" name="Google Shape;707;p22"/>
              <p:cNvSpPr/>
              <p:nvPr/>
            </p:nvSpPr>
            <p:spPr>
              <a:xfrm>
                <a:off x="831200" y="3212969"/>
                <a:ext cx="46800" cy="468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08" name="Google Shape;708;p22"/>
            <p:cNvGrpSpPr/>
            <p:nvPr/>
          </p:nvGrpSpPr>
          <p:grpSpPr>
            <a:xfrm>
              <a:off x="752825" y="3331950"/>
              <a:ext cx="207300" cy="46800"/>
              <a:chOff x="752825" y="3298425"/>
              <a:chExt cx="207300" cy="46800"/>
            </a:xfrm>
          </p:grpSpPr>
          <p:cxnSp>
            <p:nvCxnSpPr>
              <p:cNvPr id="709" name="Google Shape;709;p22"/>
              <p:cNvCxnSpPr/>
              <p:nvPr/>
            </p:nvCxnSpPr>
            <p:spPr>
              <a:xfrm>
                <a:off x="752825" y="3318550"/>
                <a:ext cx="207300" cy="1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89B9B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710" name="Google Shape;710;p22"/>
              <p:cNvSpPr/>
              <p:nvPr/>
            </p:nvSpPr>
            <p:spPr>
              <a:xfrm>
                <a:off x="831200" y="3298425"/>
                <a:ext cx="46800" cy="46800"/>
              </a:xfrm>
              <a:prstGeom prst="ellipse">
                <a:avLst/>
              </a:prstGeom>
              <a:solidFill>
                <a:srgbClr val="389B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11" name="Google Shape;711;p22"/>
            <p:cNvSpPr txBox="1"/>
            <p:nvPr/>
          </p:nvSpPr>
          <p:spPr>
            <a:xfrm>
              <a:off x="932175" y="2774100"/>
              <a:ext cx="831900" cy="50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</a:pPr>
              <a:r>
                <a:rPr lang="es-ES" sz="7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[1]</a:t>
              </a:r>
              <a:endParaRPr sz="7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</a:pPr>
              <a:r>
                <a:rPr lang="es-ES" sz="7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[3]</a:t>
              </a:r>
              <a:endParaRPr sz="7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</a:pPr>
              <a:r>
                <a:rPr lang="es-ES" sz="7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[2]</a:t>
              </a:r>
              <a:endParaRPr sz="7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</a:pPr>
              <a:r>
                <a:rPr lang="es-ES" sz="7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[4]</a:t>
              </a:r>
              <a:endParaRPr sz="7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</a:pPr>
              <a:r>
                <a:rPr lang="es-ES" sz="7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[3][5]</a:t>
              </a:r>
              <a:endParaRPr sz="7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2" name="Google Shape;712;p22"/>
          <p:cNvGrpSpPr/>
          <p:nvPr/>
        </p:nvGrpSpPr>
        <p:grpSpPr>
          <a:xfrm>
            <a:off x="3657679" y="1244980"/>
            <a:ext cx="1011250" cy="607033"/>
            <a:chOff x="752825" y="2824900"/>
            <a:chExt cx="1011250" cy="607033"/>
          </a:xfrm>
        </p:grpSpPr>
        <p:cxnSp>
          <p:nvCxnSpPr>
            <p:cNvPr id="713" name="Google Shape;713;p22"/>
            <p:cNvCxnSpPr/>
            <p:nvPr/>
          </p:nvCxnSpPr>
          <p:spPr>
            <a:xfrm>
              <a:off x="752825" y="3080915"/>
              <a:ext cx="207300" cy="18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714" name="Google Shape;714;p22"/>
            <p:cNvCxnSpPr/>
            <p:nvPr/>
          </p:nvCxnSpPr>
          <p:spPr>
            <a:xfrm>
              <a:off x="752825" y="2976354"/>
              <a:ext cx="207300" cy="18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15" name="Google Shape;715;p22"/>
            <p:cNvCxnSpPr/>
            <p:nvPr/>
          </p:nvCxnSpPr>
          <p:spPr>
            <a:xfrm>
              <a:off x="752825" y="3190255"/>
              <a:ext cx="207300" cy="180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716" name="Google Shape;716;p22"/>
            <p:cNvGrpSpPr/>
            <p:nvPr/>
          </p:nvGrpSpPr>
          <p:grpSpPr>
            <a:xfrm>
              <a:off x="752825" y="3277787"/>
              <a:ext cx="207300" cy="46800"/>
              <a:chOff x="752825" y="3262974"/>
              <a:chExt cx="207300" cy="46800"/>
            </a:xfrm>
          </p:grpSpPr>
          <p:cxnSp>
            <p:nvCxnSpPr>
              <p:cNvPr id="717" name="Google Shape;717;p22"/>
              <p:cNvCxnSpPr/>
              <p:nvPr/>
            </p:nvCxnSpPr>
            <p:spPr>
              <a:xfrm>
                <a:off x="752825" y="3279924"/>
                <a:ext cx="207300" cy="1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718" name="Google Shape;718;p22"/>
              <p:cNvSpPr/>
              <p:nvPr/>
            </p:nvSpPr>
            <p:spPr>
              <a:xfrm>
                <a:off x="833582" y="3262974"/>
                <a:ext cx="46800" cy="468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19" name="Google Shape;719;p22"/>
            <p:cNvGrpSpPr/>
            <p:nvPr/>
          </p:nvGrpSpPr>
          <p:grpSpPr>
            <a:xfrm>
              <a:off x="752825" y="3385133"/>
              <a:ext cx="207300" cy="46800"/>
              <a:chOff x="752825" y="3351608"/>
              <a:chExt cx="207300" cy="46800"/>
            </a:xfrm>
          </p:grpSpPr>
          <p:cxnSp>
            <p:nvCxnSpPr>
              <p:cNvPr id="720" name="Google Shape;720;p22"/>
              <p:cNvCxnSpPr/>
              <p:nvPr/>
            </p:nvCxnSpPr>
            <p:spPr>
              <a:xfrm>
                <a:off x="752825" y="3373320"/>
                <a:ext cx="207300" cy="1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89B9B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721" name="Google Shape;721;p22"/>
              <p:cNvSpPr/>
              <p:nvPr/>
            </p:nvSpPr>
            <p:spPr>
              <a:xfrm>
                <a:off x="833582" y="3351608"/>
                <a:ext cx="46800" cy="46800"/>
              </a:xfrm>
              <a:prstGeom prst="ellipse">
                <a:avLst/>
              </a:prstGeom>
              <a:solidFill>
                <a:srgbClr val="389B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22" name="Google Shape;722;p22"/>
            <p:cNvSpPr txBox="1"/>
            <p:nvPr/>
          </p:nvSpPr>
          <p:spPr>
            <a:xfrm>
              <a:off x="932175" y="2824900"/>
              <a:ext cx="831900" cy="50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</a:pPr>
              <a:r>
                <a:rPr lang="es-ES" sz="7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[1]</a:t>
              </a:r>
              <a:endParaRPr sz="7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</a:pPr>
              <a:r>
                <a:rPr lang="es-ES" sz="7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[3]</a:t>
              </a:r>
              <a:endParaRPr sz="7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</a:pPr>
              <a:r>
                <a:rPr lang="es-ES" sz="7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[2]</a:t>
              </a:r>
              <a:endParaRPr sz="7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</a:pPr>
              <a:r>
                <a:rPr lang="es-ES" sz="7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[4]</a:t>
              </a:r>
              <a:endParaRPr sz="7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</a:pPr>
              <a:r>
                <a:rPr lang="es-ES" sz="7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[3]</a:t>
              </a:r>
              <a:endParaRPr sz="7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23" name="Google Shape;723;p22"/>
          <p:cNvSpPr/>
          <p:nvPr/>
        </p:nvSpPr>
        <p:spPr>
          <a:xfrm>
            <a:off x="-32355" y="5614768"/>
            <a:ext cx="2966054" cy="1129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</a:pPr>
            <a:r>
              <a:rPr lang="es-ES" sz="1100" kern="0" dirty="0">
                <a:latin typeface="Calibri"/>
                <a:ea typeface="Calibri"/>
                <a:cs typeface="Calibri"/>
                <a:sym typeface="Calibri"/>
              </a:rPr>
              <a:t>[1] A.F. </a:t>
            </a:r>
            <a:r>
              <a:rPr lang="es-ES" sz="1100" kern="0" dirty="0" err="1">
                <a:latin typeface="Calibri"/>
                <a:ea typeface="Calibri"/>
                <a:cs typeface="Calibri"/>
                <a:sym typeface="Calibri"/>
              </a:rPr>
              <a:t>Lisetskiy</a:t>
            </a:r>
            <a:r>
              <a:rPr lang="es-ES" sz="1100" kern="0" dirty="0">
                <a:latin typeface="Calibri"/>
                <a:ea typeface="Calibri"/>
                <a:cs typeface="Calibri"/>
                <a:sym typeface="Calibri"/>
              </a:rPr>
              <a:t> et al. PRC 2004</a:t>
            </a:r>
            <a:endParaRPr sz="1100" kern="0" dirty="0">
              <a:latin typeface="Calibri"/>
              <a:ea typeface="Calibri"/>
              <a:cs typeface="Calibri"/>
              <a:sym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</a:pPr>
            <a:r>
              <a:rPr lang="es-ES" sz="1100" kern="0" dirty="0">
                <a:latin typeface="Calibri"/>
                <a:ea typeface="Calibri"/>
                <a:cs typeface="Calibri"/>
                <a:sym typeface="Calibri"/>
              </a:rPr>
              <a:t>[2] A. </a:t>
            </a:r>
            <a:r>
              <a:rPr lang="es-ES" sz="1100" kern="0" dirty="0" err="1">
                <a:latin typeface="Calibri"/>
                <a:ea typeface="Calibri"/>
                <a:cs typeface="Calibri"/>
                <a:sym typeface="Calibri"/>
              </a:rPr>
              <a:t>Gargano</a:t>
            </a:r>
            <a:r>
              <a:rPr lang="es-ES" sz="1100" kern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100" kern="0" dirty="0" err="1">
                <a:latin typeface="Calibri"/>
                <a:ea typeface="Calibri"/>
                <a:cs typeface="Calibri"/>
                <a:sym typeface="Calibri"/>
              </a:rPr>
              <a:t>Private</a:t>
            </a:r>
            <a:r>
              <a:rPr lang="es-ES" sz="1100" kern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100" kern="0" dirty="0" err="1">
                <a:latin typeface="Calibri"/>
                <a:ea typeface="Calibri"/>
                <a:cs typeface="Calibri"/>
                <a:sym typeface="Calibri"/>
              </a:rPr>
              <a:t>communication</a:t>
            </a:r>
            <a:endParaRPr sz="1100" kern="0" dirty="0">
              <a:latin typeface="Calibri"/>
              <a:ea typeface="Calibri"/>
              <a:cs typeface="Calibri"/>
              <a:sym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</a:pPr>
            <a:r>
              <a:rPr lang="es-ES" sz="1100" kern="0" dirty="0">
                <a:latin typeface="Calibri"/>
                <a:ea typeface="Calibri"/>
                <a:cs typeface="Calibri"/>
                <a:sym typeface="Calibri"/>
              </a:rPr>
              <a:t>[3]H. Mach et al. PRC 2017</a:t>
            </a:r>
            <a:endParaRPr sz="1100" kern="0" dirty="0">
              <a:latin typeface="Calibri"/>
              <a:ea typeface="Calibri"/>
              <a:cs typeface="Calibri"/>
              <a:sym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</a:pPr>
            <a:r>
              <a:rPr lang="es-ES" sz="1100" kern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[4]R.M. Pérez-Vidal et al. </a:t>
            </a:r>
            <a:r>
              <a:rPr lang="es-ES" sz="1100" kern="0" dirty="0" err="1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This</a:t>
            </a:r>
            <a:r>
              <a:rPr lang="es-ES" sz="1100" kern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100" kern="0" dirty="0" err="1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work</a:t>
            </a:r>
            <a:endParaRPr sz="1100" kern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</a:pPr>
            <a:r>
              <a:rPr lang="es-ES" sz="1100" kern="0" dirty="0"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s-ES" sz="1100" kern="0" dirty="0" smtClean="0">
                <a:latin typeface="Calibri"/>
                <a:ea typeface="Calibri"/>
                <a:cs typeface="Calibri"/>
                <a:sym typeface="Calibri"/>
              </a:rPr>
              <a:t>5]NNDC</a:t>
            </a:r>
            <a:endParaRPr sz="1100" kern="0" dirty="0">
              <a:latin typeface="Calibri"/>
              <a:ea typeface="Calibri"/>
              <a:cs typeface="Calibri"/>
              <a:sym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</a:pPr>
            <a:r>
              <a:rPr lang="es-ES" sz="1100" kern="0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 kern="0" dirty="0">
              <a:latin typeface="Calibri"/>
              <a:ea typeface="Calibri"/>
              <a:cs typeface="Calibri"/>
              <a:sym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</a:pPr>
            <a:endParaRPr sz="1100" kern="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4" name="Google Shape;724;p22"/>
          <p:cNvSpPr/>
          <p:nvPr/>
        </p:nvSpPr>
        <p:spPr>
          <a:xfrm>
            <a:off x="2478617" y="5450745"/>
            <a:ext cx="2519637" cy="142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</a:pPr>
            <a:r>
              <a:rPr lang="es-ES" sz="1100" kern="0" dirty="0">
                <a:latin typeface="Calibri"/>
                <a:ea typeface="Calibri"/>
                <a:cs typeface="Calibri"/>
                <a:sym typeface="Calibri"/>
              </a:rPr>
              <a:t>[6] T. </a:t>
            </a:r>
            <a:r>
              <a:rPr lang="es-ES" sz="1100" kern="0" dirty="0" err="1">
                <a:latin typeface="Calibri"/>
                <a:ea typeface="Calibri"/>
                <a:cs typeface="Calibri"/>
                <a:sym typeface="Calibri"/>
              </a:rPr>
              <a:t>Marchi</a:t>
            </a:r>
            <a:r>
              <a:rPr lang="es-ES" sz="1100" kern="0" dirty="0">
                <a:latin typeface="Calibri"/>
                <a:ea typeface="Calibri"/>
                <a:cs typeface="Calibri"/>
                <a:sym typeface="Calibri"/>
              </a:rPr>
              <a:t> et al PRL 2014</a:t>
            </a:r>
            <a:endParaRPr sz="1100" kern="0" dirty="0">
              <a:latin typeface="Calibri"/>
              <a:ea typeface="Calibri"/>
              <a:cs typeface="Calibri"/>
              <a:sym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</a:pPr>
            <a:r>
              <a:rPr lang="es-ES" sz="1100" kern="0" dirty="0">
                <a:latin typeface="Calibri"/>
                <a:ea typeface="Calibri"/>
                <a:cs typeface="Calibri"/>
                <a:sym typeface="Calibri"/>
              </a:rPr>
              <a:t>[7] K. </a:t>
            </a:r>
            <a:r>
              <a:rPr lang="es-ES" sz="1100" kern="0" dirty="0" err="1">
                <a:latin typeface="Calibri"/>
                <a:ea typeface="Calibri"/>
                <a:cs typeface="Calibri"/>
                <a:sym typeface="Calibri"/>
              </a:rPr>
              <a:t>Kolos</a:t>
            </a:r>
            <a:r>
              <a:rPr lang="es-ES" sz="1100" kern="0" dirty="0">
                <a:latin typeface="Calibri"/>
                <a:ea typeface="Calibri"/>
                <a:cs typeface="Calibri"/>
                <a:sym typeface="Calibri"/>
              </a:rPr>
              <a:t> et al PRL 2016</a:t>
            </a:r>
            <a:endParaRPr sz="1100" kern="0" dirty="0">
              <a:latin typeface="Calibri"/>
              <a:ea typeface="Calibri"/>
              <a:cs typeface="Calibri"/>
              <a:sym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</a:pPr>
            <a:r>
              <a:rPr lang="es-ES" sz="1100" kern="0" dirty="0">
                <a:latin typeface="Calibri"/>
                <a:ea typeface="Calibri"/>
                <a:cs typeface="Calibri"/>
                <a:sym typeface="Calibri"/>
              </a:rPr>
              <a:t>[8] C.J. </a:t>
            </a:r>
            <a:r>
              <a:rPr lang="es-ES" sz="1100" kern="0" dirty="0" err="1">
                <a:latin typeface="Calibri"/>
                <a:ea typeface="Calibri"/>
                <a:cs typeface="Calibri"/>
                <a:sym typeface="Calibri"/>
              </a:rPr>
              <a:t>Chiara</a:t>
            </a:r>
            <a:r>
              <a:rPr lang="es-ES" sz="1100" kern="0" dirty="0">
                <a:latin typeface="Calibri"/>
                <a:ea typeface="Calibri"/>
                <a:cs typeface="Calibri"/>
                <a:sym typeface="Calibri"/>
              </a:rPr>
              <a:t> et al PRC 2015</a:t>
            </a:r>
            <a:endParaRPr sz="1100" kern="0" dirty="0">
              <a:latin typeface="Calibri"/>
              <a:ea typeface="Calibri"/>
              <a:cs typeface="Calibri"/>
              <a:sym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</a:pPr>
            <a:r>
              <a:rPr lang="es-ES" sz="1100" kern="0" dirty="0">
                <a:latin typeface="Calibri"/>
                <a:ea typeface="Calibri"/>
                <a:cs typeface="Calibri"/>
                <a:sym typeface="Calibri"/>
              </a:rPr>
              <a:t>[9] A.I. Morales et al. PRL 2018 </a:t>
            </a:r>
            <a:endParaRPr sz="1100" kern="0" dirty="0">
              <a:latin typeface="Calibri"/>
              <a:ea typeface="Calibri"/>
              <a:cs typeface="Calibri"/>
              <a:sym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</a:pPr>
            <a:r>
              <a:rPr lang="es-ES" sz="1100" kern="0" dirty="0">
                <a:latin typeface="Calibri"/>
                <a:ea typeface="Calibri"/>
                <a:cs typeface="Calibri"/>
                <a:sym typeface="Calibri"/>
              </a:rPr>
              <a:t>[10] M. </a:t>
            </a:r>
            <a:r>
              <a:rPr lang="es-ES" sz="1100" kern="0" dirty="0" err="1">
                <a:latin typeface="Calibri"/>
                <a:ea typeface="Calibri"/>
                <a:cs typeface="Calibri"/>
                <a:sym typeface="Calibri"/>
              </a:rPr>
              <a:t>Sawicka</a:t>
            </a:r>
            <a:r>
              <a:rPr lang="es-ES" sz="1100" kern="0" dirty="0">
                <a:latin typeface="Calibri"/>
                <a:ea typeface="Calibri"/>
                <a:cs typeface="Calibri"/>
                <a:sym typeface="Calibri"/>
              </a:rPr>
              <a:t> et al PRC 2003</a:t>
            </a:r>
            <a:endParaRPr sz="1100" kern="0" dirty="0">
              <a:latin typeface="Calibri"/>
              <a:ea typeface="Calibri"/>
              <a:cs typeface="Calibri"/>
              <a:sym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</a:pPr>
            <a:r>
              <a:rPr lang="es-ES" sz="1100" kern="0" dirty="0">
                <a:latin typeface="Calibri"/>
                <a:ea typeface="Calibri"/>
                <a:cs typeface="Calibri"/>
                <a:sym typeface="Calibri"/>
              </a:rPr>
              <a:t>[11] A.I. Morales et al. PRC 2016 </a:t>
            </a:r>
            <a:endParaRPr sz="1100" kern="0" dirty="0">
              <a:latin typeface="Calibri"/>
              <a:ea typeface="Calibri"/>
              <a:cs typeface="Calibri"/>
              <a:sym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</a:pPr>
            <a:endParaRPr sz="1200" kern="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5" name="Google Shape;725;p22"/>
          <p:cNvSpPr txBox="1"/>
          <p:nvPr/>
        </p:nvSpPr>
        <p:spPr>
          <a:xfrm>
            <a:off x="1912054" y="1331417"/>
            <a:ext cx="5715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</a:pPr>
            <a:r>
              <a:rPr lang="es-ES" sz="1200" ker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𝝊=0,2 </a:t>
            </a:r>
            <a:endParaRPr sz="1200" kern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6" name="Google Shape;726;p22"/>
          <p:cNvSpPr txBox="1"/>
          <p:nvPr/>
        </p:nvSpPr>
        <p:spPr>
          <a:xfrm>
            <a:off x="4044752" y="1331417"/>
            <a:ext cx="5715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</a:pPr>
            <a:r>
              <a:rPr lang="es-ES" sz="1200" ker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𝝊=2 </a:t>
            </a:r>
            <a:endParaRPr sz="1200" kern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7" name="Google Shape;727;p22"/>
          <p:cNvSpPr txBox="1"/>
          <p:nvPr/>
        </p:nvSpPr>
        <p:spPr>
          <a:xfrm>
            <a:off x="6116789" y="1321892"/>
            <a:ext cx="5715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</a:pPr>
            <a:r>
              <a:rPr lang="es-ES" sz="1200" ker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𝝊=2 </a:t>
            </a:r>
            <a:endParaRPr sz="1200" kern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8" name="Google Shape;728;p22"/>
          <p:cNvSpPr txBox="1"/>
          <p:nvPr/>
        </p:nvSpPr>
        <p:spPr>
          <a:xfrm>
            <a:off x="7200555" y="1314067"/>
            <a:ext cx="5715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</a:pPr>
            <a:r>
              <a:rPr lang="es-ES" sz="1200" ker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𝝊=2 </a:t>
            </a:r>
            <a:endParaRPr sz="1200" kern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9" name="Google Shape;729;p22"/>
          <p:cNvSpPr txBox="1"/>
          <p:nvPr/>
        </p:nvSpPr>
        <p:spPr>
          <a:xfrm>
            <a:off x="1836894" y="3350709"/>
            <a:ext cx="5715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</a:pPr>
            <a:r>
              <a:rPr lang="es-ES" sz="1200" ker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𝝊=0,2 </a:t>
            </a:r>
            <a:endParaRPr sz="1200" kern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0" name="Google Shape;730;p22"/>
          <p:cNvSpPr txBox="1"/>
          <p:nvPr/>
        </p:nvSpPr>
        <p:spPr>
          <a:xfrm>
            <a:off x="3969593" y="3358329"/>
            <a:ext cx="5715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</a:pPr>
            <a:r>
              <a:rPr lang="es-ES" sz="1200" b="1" kern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𝝊=4? </a:t>
            </a:r>
            <a:endParaRPr sz="1200" b="1" kern="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1" name="Google Shape;731;p22"/>
          <p:cNvSpPr txBox="1"/>
          <p:nvPr/>
        </p:nvSpPr>
        <p:spPr>
          <a:xfrm>
            <a:off x="6039180" y="3358329"/>
            <a:ext cx="5715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</a:pPr>
            <a:r>
              <a:rPr lang="es-ES" sz="1200" b="1" kern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𝝊=4? </a:t>
            </a:r>
            <a:endParaRPr sz="1200" b="1" kern="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2" name="Google Shape;732;p22"/>
          <p:cNvSpPr txBox="1"/>
          <p:nvPr/>
        </p:nvSpPr>
        <p:spPr>
          <a:xfrm>
            <a:off x="7245954" y="3360302"/>
            <a:ext cx="5715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</a:pPr>
            <a:r>
              <a:rPr lang="es-ES" sz="1200" ker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𝝊=2 </a:t>
            </a:r>
            <a:endParaRPr sz="1200" kern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3" name="Google Shape;733;p22"/>
          <p:cNvSpPr/>
          <p:nvPr/>
        </p:nvSpPr>
        <p:spPr>
          <a:xfrm rot="-5400000">
            <a:off x="-197596" y="3780064"/>
            <a:ext cx="882300" cy="2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</a:pPr>
            <a:r>
              <a:rPr lang="es-ES" sz="2000" kern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Z=28</a:t>
            </a:r>
            <a:endParaRPr sz="2000" kern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4" name="Google Shape;734;p22"/>
          <p:cNvSpPr/>
          <p:nvPr/>
        </p:nvSpPr>
        <p:spPr>
          <a:xfrm rot="-5400000">
            <a:off x="-197596" y="1862364"/>
            <a:ext cx="882300" cy="2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</a:pPr>
            <a:r>
              <a:rPr lang="es-ES" sz="2000" kern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N=50</a:t>
            </a:r>
            <a:endParaRPr sz="2000" kern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735" name="Google Shape;735;p22"/>
          <p:cNvGrpSpPr/>
          <p:nvPr/>
        </p:nvGrpSpPr>
        <p:grpSpPr>
          <a:xfrm>
            <a:off x="5591254" y="1235454"/>
            <a:ext cx="590200" cy="500100"/>
            <a:chOff x="752825" y="2824900"/>
            <a:chExt cx="590200" cy="500100"/>
          </a:xfrm>
        </p:grpSpPr>
        <p:cxnSp>
          <p:nvCxnSpPr>
            <p:cNvPr id="736" name="Google Shape;736;p22"/>
            <p:cNvCxnSpPr/>
            <p:nvPr/>
          </p:nvCxnSpPr>
          <p:spPr>
            <a:xfrm>
              <a:off x="752825" y="3080915"/>
              <a:ext cx="207300" cy="18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737" name="Google Shape;737;p22"/>
            <p:cNvCxnSpPr/>
            <p:nvPr/>
          </p:nvCxnSpPr>
          <p:spPr>
            <a:xfrm>
              <a:off x="752825" y="2976354"/>
              <a:ext cx="207300" cy="18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738" name="Google Shape;738;p22"/>
            <p:cNvGrpSpPr/>
            <p:nvPr/>
          </p:nvGrpSpPr>
          <p:grpSpPr>
            <a:xfrm>
              <a:off x="752825" y="3168244"/>
              <a:ext cx="207300" cy="46800"/>
              <a:chOff x="752825" y="3153431"/>
              <a:chExt cx="207300" cy="46800"/>
            </a:xfrm>
          </p:grpSpPr>
          <p:cxnSp>
            <p:nvCxnSpPr>
              <p:cNvPr id="739" name="Google Shape;739;p22"/>
              <p:cNvCxnSpPr/>
              <p:nvPr/>
            </p:nvCxnSpPr>
            <p:spPr>
              <a:xfrm>
                <a:off x="752825" y="3170381"/>
                <a:ext cx="207300" cy="1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740" name="Google Shape;740;p22"/>
              <p:cNvSpPr/>
              <p:nvPr/>
            </p:nvSpPr>
            <p:spPr>
              <a:xfrm>
                <a:off x="833582" y="3153431"/>
                <a:ext cx="46800" cy="468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41" name="Google Shape;741;p22"/>
            <p:cNvGrpSpPr/>
            <p:nvPr/>
          </p:nvGrpSpPr>
          <p:grpSpPr>
            <a:xfrm>
              <a:off x="752825" y="3275590"/>
              <a:ext cx="207300" cy="46800"/>
              <a:chOff x="752825" y="3242065"/>
              <a:chExt cx="207300" cy="46800"/>
            </a:xfrm>
          </p:grpSpPr>
          <p:cxnSp>
            <p:nvCxnSpPr>
              <p:cNvPr id="742" name="Google Shape;742;p22"/>
              <p:cNvCxnSpPr/>
              <p:nvPr/>
            </p:nvCxnSpPr>
            <p:spPr>
              <a:xfrm>
                <a:off x="752825" y="3263777"/>
                <a:ext cx="207300" cy="1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89B9B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743" name="Google Shape;743;p22"/>
              <p:cNvSpPr/>
              <p:nvPr/>
            </p:nvSpPr>
            <p:spPr>
              <a:xfrm>
                <a:off x="833582" y="3242065"/>
                <a:ext cx="46800" cy="46800"/>
              </a:xfrm>
              <a:prstGeom prst="ellipse">
                <a:avLst/>
              </a:prstGeom>
              <a:solidFill>
                <a:srgbClr val="389B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44" name="Google Shape;744;p22"/>
            <p:cNvSpPr txBox="1"/>
            <p:nvPr/>
          </p:nvSpPr>
          <p:spPr>
            <a:xfrm>
              <a:off x="932175" y="2824900"/>
              <a:ext cx="410850" cy="50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</a:pPr>
              <a:r>
                <a:rPr lang="es-ES" sz="7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[1]</a:t>
              </a:r>
              <a:endParaRPr sz="7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</a:pPr>
              <a:r>
                <a:rPr lang="es-ES" sz="7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[3]</a:t>
              </a:r>
              <a:endParaRPr sz="7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</a:pPr>
              <a:r>
                <a:rPr lang="es-ES" sz="7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[4]</a:t>
              </a:r>
              <a:endParaRPr sz="7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</a:pPr>
              <a:r>
                <a:rPr lang="es-ES" sz="7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[1][3]</a:t>
              </a:r>
              <a:endParaRPr sz="7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5" name="Google Shape;745;p22"/>
          <p:cNvGrpSpPr/>
          <p:nvPr/>
        </p:nvGrpSpPr>
        <p:grpSpPr>
          <a:xfrm>
            <a:off x="7739141" y="1283079"/>
            <a:ext cx="1011250" cy="500100"/>
            <a:chOff x="752825" y="2824900"/>
            <a:chExt cx="1011250" cy="500100"/>
          </a:xfrm>
        </p:grpSpPr>
        <p:cxnSp>
          <p:nvCxnSpPr>
            <p:cNvPr id="746" name="Google Shape;746;p22"/>
            <p:cNvCxnSpPr/>
            <p:nvPr/>
          </p:nvCxnSpPr>
          <p:spPr>
            <a:xfrm>
              <a:off x="752825" y="3080915"/>
              <a:ext cx="207300" cy="18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747" name="Google Shape;747;p22"/>
            <p:cNvCxnSpPr/>
            <p:nvPr/>
          </p:nvCxnSpPr>
          <p:spPr>
            <a:xfrm>
              <a:off x="752825" y="2976354"/>
              <a:ext cx="207300" cy="18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748" name="Google Shape;748;p22"/>
            <p:cNvGrpSpPr/>
            <p:nvPr/>
          </p:nvGrpSpPr>
          <p:grpSpPr>
            <a:xfrm>
              <a:off x="752825" y="3161286"/>
              <a:ext cx="207300" cy="46800"/>
              <a:chOff x="752825" y="3127761"/>
              <a:chExt cx="207300" cy="46800"/>
            </a:xfrm>
          </p:grpSpPr>
          <p:cxnSp>
            <p:nvCxnSpPr>
              <p:cNvPr id="749" name="Google Shape;749;p22"/>
              <p:cNvCxnSpPr/>
              <p:nvPr/>
            </p:nvCxnSpPr>
            <p:spPr>
              <a:xfrm>
                <a:off x="752825" y="3149473"/>
                <a:ext cx="207300" cy="1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89B9B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750" name="Google Shape;750;p22"/>
              <p:cNvSpPr/>
              <p:nvPr/>
            </p:nvSpPr>
            <p:spPr>
              <a:xfrm>
                <a:off x="833582" y="3127761"/>
                <a:ext cx="46800" cy="46800"/>
              </a:xfrm>
              <a:prstGeom prst="ellipse">
                <a:avLst/>
              </a:prstGeom>
              <a:solidFill>
                <a:srgbClr val="389B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2"/>
            <p:cNvSpPr txBox="1"/>
            <p:nvPr/>
          </p:nvSpPr>
          <p:spPr>
            <a:xfrm>
              <a:off x="932175" y="2824900"/>
              <a:ext cx="831900" cy="50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</a:pPr>
              <a:r>
                <a:rPr lang="es-ES" sz="7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[1]</a:t>
              </a:r>
              <a:endParaRPr sz="7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</a:pPr>
              <a:r>
                <a:rPr lang="es-ES" sz="7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[3]</a:t>
              </a:r>
              <a:endParaRPr sz="7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</a:pPr>
              <a:r>
                <a:rPr lang="es-ES" sz="7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[1][3]</a:t>
              </a:r>
              <a:endParaRPr sz="7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2" name="Google Shape;752;p22"/>
          <p:cNvGrpSpPr/>
          <p:nvPr/>
        </p:nvGrpSpPr>
        <p:grpSpPr>
          <a:xfrm>
            <a:off x="1152558" y="3293943"/>
            <a:ext cx="605486" cy="500100"/>
            <a:chOff x="752825" y="2824900"/>
            <a:chExt cx="605486" cy="500100"/>
          </a:xfrm>
        </p:grpSpPr>
        <p:cxnSp>
          <p:nvCxnSpPr>
            <p:cNvPr id="753" name="Google Shape;753;p22"/>
            <p:cNvCxnSpPr/>
            <p:nvPr/>
          </p:nvCxnSpPr>
          <p:spPr>
            <a:xfrm>
              <a:off x="752825" y="2976354"/>
              <a:ext cx="207300" cy="18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754" name="Google Shape;754;p22"/>
            <p:cNvGrpSpPr/>
            <p:nvPr/>
          </p:nvGrpSpPr>
          <p:grpSpPr>
            <a:xfrm>
              <a:off x="752825" y="3053336"/>
              <a:ext cx="207300" cy="46800"/>
              <a:chOff x="752825" y="3019811"/>
              <a:chExt cx="207300" cy="46800"/>
            </a:xfrm>
          </p:grpSpPr>
          <p:cxnSp>
            <p:nvCxnSpPr>
              <p:cNvPr id="755" name="Google Shape;755;p22"/>
              <p:cNvCxnSpPr/>
              <p:nvPr/>
            </p:nvCxnSpPr>
            <p:spPr>
              <a:xfrm>
                <a:off x="752825" y="3041523"/>
                <a:ext cx="207300" cy="1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89B9B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756" name="Google Shape;756;p22"/>
              <p:cNvSpPr/>
              <p:nvPr/>
            </p:nvSpPr>
            <p:spPr>
              <a:xfrm>
                <a:off x="833582" y="3019811"/>
                <a:ext cx="46800" cy="46800"/>
              </a:xfrm>
              <a:prstGeom prst="ellipse">
                <a:avLst/>
              </a:prstGeom>
              <a:solidFill>
                <a:srgbClr val="389B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7" name="Google Shape;757;p22"/>
            <p:cNvSpPr txBox="1"/>
            <p:nvPr/>
          </p:nvSpPr>
          <p:spPr>
            <a:xfrm>
              <a:off x="932175" y="2824900"/>
              <a:ext cx="426136" cy="50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</a:pPr>
              <a:r>
                <a:rPr lang="es-ES" sz="7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[1]</a:t>
              </a:r>
              <a:endParaRPr sz="7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</a:pPr>
              <a:r>
                <a:rPr lang="es-ES" sz="7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[6][7]</a:t>
              </a:r>
              <a:endParaRPr sz="7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8" name="Google Shape;758;p22"/>
          <p:cNvGrpSpPr/>
          <p:nvPr/>
        </p:nvGrpSpPr>
        <p:grpSpPr>
          <a:xfrm>
            <a:off x="3192178" y="3358713"/>
            <a:ext cx="1011250" cy="500100"/>
            <a:chOff x="752825" y="2824900"/>
            <a:chExt cx="1011250" cy="500100"/>
          </a:xfrm>
        </p:grpSpPr>
        <p:cxnSp>
          <p:nvCxnSpPr>
            <p:cNvPr id="759" name="Google Shape;759;p22"/>
            <p:cNvCxnSpPr/>
            <p:nvPr/>
          </p:nvCxnSpPr>
          <p:spPr>
            <a:xfrm>
              <a:off x="752825" y="2976354"/>
              <a:ext cx="207300" cy="18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760" name="Google Shape;760;p22"/>
            <p:cNvGrpSpPr/>
            <p:nvPr/>
          </p:nvGrpSpPr>
          <p:grpSpPr>
            <a:xfrm>
              <a:off x="752825" y="3053336"/>
              <a:ext cx="207300" cy="46800"/>
              <a:chOff x="752825" y="3019811"/>
              <a:chExt cx="207300" cy="46800"/>
            </a:xfrm>
          </p:grpSpPr>
          <p:cxnSp>
            <p:nvCxnSpPr>
              <p:cNvPr id="761" name="Google Shape;761;p22"/>
              <p:cNvCxnSpPr/>
              <p:nvPr/>
            </p:nvCxnSpPr>
            <p:spPr>
              <a:xfrm>
                <a:off x="752825" y="3041523"/>
                <a:ext cx="207300" cy="1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89B9B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762" name="Google Shape;762;p22"/>
              <p:cNvSpPr/>
              <p:nvPr/>
            </p:nvSpPr>
            <p:spPr>
              <a:xfrm>
                <a:off x="833582" y="3019811"/>
                <a:ext cx="46800" cy="46800"/>
              </a:xfrm>
              <a:prstGeom prst="ellipse">
                <a:avLst/>
              </a:prstGeom>
              <a:solidFill>
                <a:srgbClr val="389B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63" name="Google Shape;763;p22"/>
            <p:cNvSpPr txBox="1"/>
            <p:nvPr/>
          </p:nvSpPr>
          <p:spPr>
            <a:xfrm>
              <a:off x="932175" y="2824900"/>
              <a:ext cx="831900" cy="50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</a:pPr>
              <a:r>
                <a:rPr lang="es-ES" sz="7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[1]</a:t>
              </a:r>
              <a:endParaRPr sz="7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</a:pPr>
              <a:r>
                <a:rPr lang="es-ES" sz="7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[7]</a:t>
              </a:r>
              <a:endParaRPr sz="7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4" name="Google Shape;764;p22"/>
          <p:cNvGrpSpPr/>
          <p:nvPr/>
        </p:nvGrpSpPr>
        <p:grpSpPr>
          <a:xfrm>
            <a:off x="5325779" y="3352363"/>
            <a:ext cx="578635" cy="500100"/>
            <a:chOff x="752825" y="2824900"/>
            <a:chExt cx="578635" cy="500100"/>
          </a:xfrm>
        </p:grpSpPr>
        <p:cxnSp>
          <p:nvCxnSpPr>
            <p:cNvPr id="765" name="Google Shape;765;p22"/>
            <p:cNvCxnSpPr/>
            <p:nvPr/>
          </p:nvCxnSpPr>
          <p:spPr>
            <a:xfrm>
              <a:off x="752825" y="2976354"/>
              <a:ext cx="207300" cy="18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766" name="Google Shape;766;p22"/>
            <p:cNvGrpSpPr/>
            <p:nvPr/>
          </p:nvGrpSpPr>
          <p:grpSpPr>
            <a:xfrm>
              <a:off x="752825" y="3053336"/>
              <a:ext cx="207300" cy="46800"/>
              <a:chOff x="752825" y="3019811"/>
              <a:chExt cx="207300" cy="46800"/>
            </a:xfrm>
          </p:grpSpPr>
          <p:cxnSp>
            <p:nvCxnSpPr>
              <p:cNvPr id="767" name="Google Shape;767;p22"/>
              <p:cNvCxnSpPr/>
              <p:nvPr/>
            </p:nvCxnSpPr>
            <p:spPr>
              <a:xfrm>
                <a:off x="752825" y="3041523"/>
                <a:ext cx="207300" cy="1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89B9B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768" name="Google Shape;768;p22"/>
              <p:cNvSpPr/>
              <p:nvPr/>
            </p:nvSpPr>
            <p:spPr>
              <a:xfrm>
                <a:off x="833582" y="3019811"/>
                <a:ext cx="46800" cy="46800"/>
              </a:xfrm>
              <a:prstGeom prst="ellipse">
                <a:avLst/>
              </a:prstGeom>
              <a:solidFill>
                <a:srgbClr val="389B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69" name="Google Shape;769;p22"/>
            <p:cNvSpPr txBox="1"/>
            <p:nvPr/>
          </p:nvSpPr>
          <p:spPr>
            <a:xfrm>
              <a:off x="932175" y="2824900"/>
              <a:ext cx="399285" cy="50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</a:pPr>
              <a:r>
                <a:rPr lang="es-ES" sz="7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[1]</a:t>
              </a:r>
              <a:endParaRPr sz="7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</a:pPr>
              <a:r>
                <a:rPr lang="es-ES" sz="7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[8][9]</a:t>
              </a:r>
              <a:endParaRPr sz="7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0" name="Google Shape;770;p22"/>
          <p:cNvGrpSpPr/>
          <p:nvPr/>
        </p:nvGrpSpPr>
        <p:grpSpPr>
          <a:xfrm>
            <a:off x="7859970" y="3387197"/>
            <a:ext cx="1011250" cy="500100"/>
            <a:chOff x="752825" y="2824900"/>
            <a:chExt cx="1011250" cy="500100"/>
          </a:xfrm>
        </p:grpSpPr>
        <p:cxnSp>
          <p:nvCxnSpPr>
            <p:cNvPr id="771" name="Google Shape;771;p22"/>
            <p:cNvCxnSpPr/>
            <p:nvPr/>
          </p:nvCxnSpPr>
          <p:spPr>
            <a:xfrm>
              <a:off x="752825" y="2976354"/>
              <a:ext cx="207300" cy="18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772" name="Google Shape;772;p22"/>
            <p:cNvGrpSpPr/>
            <p:nvPr/>
          </p:nvGrpSpPr>
          <p:grpSpPr>
            <a:xfrm>
              <a:off x="752825" y="3053336"/>
              <a:ext cx="207300" cy="46800"/>
              <a:chOff x="752825" y="3019811"/>
              <a:chExt cx="207300" cy="46800"/>
            </a:xfrm>
          </p:grpSpPr>
          <p:cxnSp>
            <p:nvCxnSpPr>
              <p:cNvPr id="773" name="Google Shape;773;p22"/>
              <p:cNvCxnSpPr/>
              <p:nvPr/>
            </p:nvCxnSpPr>
            <p:spPr>
              <a:xfrm>
                <a:off x="752825" y="3041523"/>
                <a:ext cx="207300" cy="1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89B9B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774" name="Google Shape;774;p22"/>
              <p:cNvSpPr/>
              <p:nvPr/>
            </p:nvSpPr>
            <p:spPr>
              <a:xfrm>
                <a:off x="833582" y="3019811"/>
                <a:ext cx="46800" cy="46800"/>
              </a:xfrm>
              <a:prstGeom prst="ellipse">
                <a:avLst/>
              </a:prstGeom>
              <a:solidFill>
                <a:srgbClr val="389B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75" name="Google Shape;775;p22"/>
            <p:cNvSpPr txBox="1"/>
            <p:nvPr/>
          </p:nvSpPr>
          <p:spPr>
            <a:xfrm>
              <a:off x="932175" y="2824900"/>
              <a:ext cx="831900" cy="50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</a:pPr>
              <a:r>
                <a:rPr lang="es-ES" sz="7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[1]</a:t>
              </a:r>
              <a:endParaRPr sz="7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</a:pPr>
              <a:r>
                <a:rPr lang="es-ES" sz="7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[5][10][11]</a:t>
              </a:r>
              <a:endParaRPr sz="7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76" name="Google Shape;776;p22"/>
          <p:cNvSpPr/>
          <p:nvPr/>
        </p:nvSpPr>
        <p:spPr>
          <a:xfrm>
            <a:off x="1295225" y="991342"/>
            <a:ext cx="651687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269D84"/>
              </a:buClr>
              <a:buSzPts val="1200"/>
            </a:pPr>
            <a:r>
              <a:rPr lang="es-ES" sz="1200" kern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r>
              <a:rPr lang="es-ES" sz="1200" kern="0" baseline="300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+</a:t>
            </a:r>
            <a:r>
              <a:rPr lang="es-ES" sz="1200" kern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→0</a:t>
            </a:r>
            <a:r>
              <a:rPr lang="es-ES" sz="1200" kern="0" baseline="300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+</a:t>
            </a:r>
            <a:endParaRPr sz="1400" kern="0" baseline="300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77" name="Google Shape;777;p22"/>
          <p:cNvSpPr/>
          <p:nvPr/>
        </p:nvSpPr>
        <p:spPr>
          <a:xfrm>
            <a:off x="3419571" y="997329"/>
            <a:ext cx="651687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269D84"/>
              </a:buClr>
              <a:buSzPts val="1200"/>
            </a:pPr>
            <a:r>
              <a:rPr lang="es-ES" sz="1200" kern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r>
              <a:rPr lang="es-ES" sz="1200" kern="0" baseline="300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+</a:t>
            </a:r>
            <a:r>
              <a:rPr lang="es-ES" sz="1200" kern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→2</a:t>
            </a:r>
            <a:r>
              <a:rPr lang="es-ES" sz="1200" kern="0" baseline="300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+</a:t>
            </a:r>
            <a:endParaRPr sz="1400" kern="0" baseline="300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78" name="Google Shape;778;p22"/>
          <p:cNvSpPr/>
          <p:nvPr/>
        </p:nvSpPr>
        <p:spPr>
          <a:xfrm>
            <a:off x="5456834" y="991342"/>
            <a:ext cx="651687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269D84"/>
              </a:buClr>
              <a:buSzPts val="1200"/>
            </a:pPr>
            <a:r>
              <a:rPr lang="es-ES" sz="1200" kern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r>
              <a:rPr lang="es-ES" sz="1200" kern="0" baseline="300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+</a:t>
            </a:r>
            <a:r>
              <a:rPr lang="es-ES" sz="1200" kern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→4</a:t>
            </a:r>
            <a:r>
              <a:rPr lang="es-ES" sz="1200" kern="0" baseline="300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+</a:t>
            </a:r>
            <a:endParaRPr sz="1400" kern="0" baseline="300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79" name="Google Shape;779;p22"/>
          <p:cNvSpPr/>
          <p:nvPr/>
        </p:nvSpPr>
        <p:spPr>
          <a:xfrm>
            <a:off x="7519130" y="980728"/>
            <a:ext cx="651687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269D84"/>
              </a:buClr>
              <a:buSzPts val="1200"/>
            </a:pPr>
            <a:r>
              <a:rPr lang="es-ES" sz="1200" kern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  <a:r>
              <a:rPr lang="es-ES" sz="1200" kern="0" baseline="300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+</a:t>
            </a:r>
            <a:r>
              <a:rPr lang="es-ES" sz="1200" kern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→6</a:t>
            </a:r>
            <a:r>
              <a:rPr lang="es-ES" sz="1200" kern="0" baseline="300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+</a:t>
            </a:r>
            <a:endParaRPr sz="1400" kern="0" baseline="300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80" name="Google Shape;780;p22"/>
          <p:cNvSpPr/>
          <p:nvPr/>
        </p:nvSpPr>
        <p:spPr>
          <a:xfrm>
            <a:off x="3159131" y="2962655"/>
            <a:ext cx="2847600" cy="201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269D84"/>
              </a:buClr>
              <a:buSzPts val="1200"/>
            </a:pPr>
            <a:r>
              <a:rPr lang="es-ES" sz="1200" b="1" kern="0">
                <a:solidFill>
                  <a:srgbClr val="269D84"/>
                </a:solidFill>
                <a:latin typeface="Open Sans"/>
                <a:ea typeface="Open Sans"/>
                <a:cs typeface="Open Sans"/>
                <a:sym typeface="Open Sans"/>
              </a:rPr>
              <a:t>Valence Mirror Symmetry Partners</a:t>
            </a:r>
            <a:endParaRPr sz="1400" b="1" kern="0">
              <a:solidFill>
                <a:srgbClr val="269D8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18058" y="5453031"/>
            <a:ext cx="4622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Seniority </a:t>
            </a:r>
            <a:r>
              <a:rPr lang="en-GB" sz="2000" dirty="0" smtClean="0"/>
              <a:t>is well </a:t>
            </a:r>
            <a:r>
              <a:rPr lang="en-GB" sz="2000" dirty="0" smtClean="0"/>
              <a:t>preserved in the N=50 isotones along the </a:t>
            </a:r>
            <a:r>
              <a:rPr lang="es-ES" sz="2000" dirty="0" smtClean="0"/>
              <a:t>(</a:t>
            </a:r>
            <a:r>
              <a:rPr lang="es-ES" sz="2000" dirty="0" smtClean="0">
                <a:latin typeface="Symbol" panose="05050102010706020507" pitchFamily="18" charset="2"/>
              </a:rPr>
              <a:t>p</a:t>
            </a:r>
            <a:r>
              <a:rPr lang="en-GB" sz="2000" dirty="0" smtClean="0"/>
              <a:t>g</a:t>
            </a:r>
            <a:r>
              <a:rPr lang="en-GB" sz="2000" baseline="-25000" dirty="0" smtClean="0"/>
              <a:t>9/2</a:t>
            </a:r>
            <a:r>
              <a:rPr lang="en-GB" sz="2000" dirty="0" smtClean="0"/>
              <a:t>)</a:t>
            </a:r>
            <a:r>
              <a:rPr lang="en-GB" sz="2000" baseline="30000" dirty="0" smtClean="0"/>
              <a:t>n </a:t>
            </a:r>
            <a:r>
              <a:rPr lang="en-GB" sz="2000" dirty="0" smtClean="0"/>
              <a:t>excitations</a:t>
            </a:r>
            <a:endParaRPr lang="en-US" sz="2000" baseline="30000" dirty="0"/>
          </a:p>
        </p:txBody>
      </p:sp>
      <p:sp>
        <p:nvSpPr>
          <p:cNvPr id="3" name="TextBox 2"/>
          <p:cNvSpPr txBox="1"/>
          <p:nvPr/>
        </p:nvSpPr>
        <p:spPr>
          <a:xfrm>
            <a:off x="-16796" y="502733"/>
            <a:ext cx="52647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 smtClean="0"/>
              <a:t>R.Perez</a:t>
            </a:r>
            <a:r>
              <a:rPr lang="es-ES" sz="1400" dirty="0" smtClean="0"/>
              <a:t>-Vidal, </a:t>
            </a:r>
            <a:r>
              <a:rPr lang="es-ES" sz="1400" dirty="0" err="1" smtClean="0"/>
              <a:t>A.Gadea</a:t>
            </a:r>
            <a:r>
              <a:rPr lang="es-ES" sz="1400" dirty="0" smtClean="0"/>
              <a:t>, </a:t>
            </a:r>
            <a:r>
              <a:rPr lang="es-ES" sz="1400" dirty="0" err="1" smtClean="0"/>
              <a:t>C.Domingo</a:t>
            </a:r>
            <a:r>
              <a:rPr lang="es-ES" sz="1400" dirty="0" smtClean="0"/>
              <a:t>-Pardo (IFIC) </a:t>
            </a:r>
            <a:r>
              <a:rPr lang="es-ES" sz="1400" dirty="0" smtClean="0"/>
              <a:t>et al, in </a:t>
            </a:r>
            <a:r>
              <a:rPr lang="es-ES" sz="1400" dirty="0" err="1" smtClean="0"/>
              <a:t>preparation</a:t>
            </a:r>
            <a:endParaRPr lang="en-US" sz="1400" dirty="0"/>
          </a:p>
        </p:txBody>
      </p:sp>
      <p:sp>
        <p:nvSpPr>
          <p:cNvPr id="97" name="Rectangle 96"/>
          <p:cNvSpPr/>
          <p:nvPr/>
        </p:nvSpPr>
        <p:spPr>
          <a:xfrm>
            <a:off x="12373" y="63285"/>
            <a:ext cx="5927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Investigation of the Seniority Conservation in the </a:t>
            </a:r>
            <a:r>
              <a:rPr lang="en-US" dirty="0">
                <a:latin typeface="Symbol" panose="05050102010706020507" pitchFamily="18" charset="2"/>
              </a:rPr>
              <a:t>p</a:t>
            </a:r>
            <a:r>
              <a:rPr lang="en-US" dirty="0"/>
              <a:t>g</a:t>
            </a:r>
            <a:r>
              <a:rPr lang="en-US" baseline="-25000" dirty="0"/>
              <a:t>9/2</a:t>
            </a:r>
            <a:r>
              <a:rPr lang="en-US" dirty="0"/>
              <a:t> shell</a:t>
            </a:r>
            <a:endParaRPr lang="fr-FR" dirty="0"/>
          </a:p>
        </p:txBody>
      </p:sp>
      <p:sp>
        <p:nvSpPr>
          <p:cNvPr id="98" name="Rectangle 97"/>
          <p:cNvSpPr/>
          <p:nvPr/>
        </p:nvSpPr>
        <p:spPr>
          <a:xfrm>
            <a:off x="1331640" y="6597352"/>
            <a:ext cx="1224136" cy="260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9" name="Picture 6" descr="logoAgat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004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os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9832" y="1124744"/>
            <a:ext cx="5885116" cy="5390766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412776"/>
            <a:ext cx="5847398" cy="4246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5645087" y="1855857"/>
            <a:ext cx="184731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endParaRPr lang="fr-FR" sz="1200" dirty="0"/>
          </a:p>
        </p:txBody>
      </p:sp>
      <p:sp>
        <p:nvSpPr>
          <p:cNvPr id="9" name="Rectangle 8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asellaDiTesto 36"/>
          <p:cNvSpPr txBox="1"/>
          <p:nvPr/>
        </p:nvSpPr>
        <p:spPr>
          <a:xfrm>
            <a:off x="5652120" y="6488668"/>
            <a:ext cx="2595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latin typeface="Times New Roman" pitchFamily="18" charset="0"/>
                <a:cs typeface="Times New Roman" pitchFamily="18" charset="0"/>
              </a:rPr>
              <a:t>courtesy of R. Perez Vidal</a:t>
            </a:r>
            <a:endParaRPr lang="en-GB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44624"/>
            <a:ext cx="59401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/>
              <a:t>Shell </a:t>
            </a:r>
            <a:r>
              <a:rPr lang="fr-FR" sz="2800" dirty="0" err="1" smtClean="0"/>
              <a:t>evolution</a:t>
            </a:r>
            <a:r>
              <a:rPr lang="fr-FR" sz="2800" dirty="0" smtClean="0"/>
              <a:t> </a:t>
            </a:r>
            <a:r>
              <a:rPr lang="fr-FR" sz="2800" dirty="0" err="1" smtClean="0"/>
              <a:t>around</a:t>
            </a:r>
            <a:r>
              <a:rPr lang="fr-FR" sz="2800" dirty="0" smtClean="0"/>
              <a:t>  </a:t>
            </a:r>
            <a:r>
              <a:rPr lang="fr-FR" sz="2800" baseline="30000" dirty="0" smtClean="0"/>
              <a:t>100</a:t>
            </a:r>
            <a:r>
              <a:rPr lang="fr-FR" sz="2800" dirty="0" smtClean="0"/>
              <a:t>Sn</a:t>
            </a:r>
            <a:endParaRPr lang="fr-FR" sz="2800" dirty="0"/>
          </a:p>
        </p:txBody>
      </p:sp>
      <p:pic>
        <p:nvPicPr>
          <p:cNvPr id="15" name="Picture 6" descr="logoAgat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3894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752" y="1484784"/>
            <a:ext cx="2627233" cy="2106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550" y="3765487"/>
            <a:ext cx="2808312" cy="1739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4734018" y="5481228"/>
            <a:ext cx="32720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D. </a:t>
            </a:r>
            <a:r>
              <a:rPr lang="fr-FR" sz="1350" dirty="0" err="1"/>
              <a:t>Ralet</a:t>
            </a:r>
            <a:r>
              <a:rPr lang="fr-FR" sz="1350" dirty="0"/>
              <a:t>, E. Clément et al, </a:t>
            </a:r>
            <a:r>
              <a:rPr lang="fr-FR" sz="1350" dirty="0" err="1"/>
              <a:t>submitted</a:t>
            </a:r>
            <a:r>
              <a:rPr lang="fr-FR" sz="1350" dirty="0"/>
              <a:t> to PLB</a:t>
            </a:r>
          </a:p>
        </p:txBody>
      </p:sp>
      <p:sp>
        <p:nvSpPr>
          <p:cNvPr id="7" name="Rectangle 6"/>
          <p:cNvSpPr/>
          <p:nvPr/>
        </p:nvSpPr>
        <p:spPr>
          <a:xfrm>
            <a:off x="4734019" y="5697252"/>
            <a:ext cx="319997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350" dirty="0"/>
              <a:t>D. </a:t>
            </a:r>
            <a:r>
              <a:rPr lang="fr-FR" sz="1350" dirty="0" err="1"/>
              <a:t>Ralet</a:t>
            </a:r>
            <a:r>
              <a:rPr lang="fr-FR" sz="1350" dirty="0"/>
              <a:t> et al., </a:t>
            </a:r>
            <a:r>
              <a:rPr lang="fr-FR" sz="1350" dirty="0" err="1"/>
              <a:t>Phys.Scr</a:t>
            </a:r>
            <a:r>
              <a:rPr lang="fr-FR" sz="1350" dirty="0"/>
              <a:t>. 92, 054004 (2017)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51312" y="1429906"/>
            <a:ext cx="4978843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Wingdings" panose="05000000000000000000" pitchFamily="2" charset="2"/>
              <a:buChar char="q"/>
            </a:pPr>
            <a:r>
              <a:rPr lang="en-US" sz="1350" dirty="0"/>
              <a:t>Case of the </a:t>
            </a:r>
            <a:r>
              <a:rPr lang="en-US" sz="1350" baseline="30000" dirty="0"/>
              <a:t>207</a:t>
            </a:r>
            <a:r>
              <a:rPr lang="en-US" sz="1350" dirty="0"/>
              <a:t>Pb : 1 neutron hole in </a:t>
            </a:r>
            <a:r>
              <a:rPr lang="en-US" sz="1350" baseline="30000" dirty="0"/>
              <a:t>208</a:t>
            </a:r>
            <a:r>
              <a:rPr lang="en-US" sz="1350" dirty="0"/>
              <a:t>Pb</a:t>
            </a:r>
          </a:p>
          <a:p>
            <a:pPr marL="214313" indent="-214313">
              <a:buFont typeface="Wingdings" panose="05000000000000000000" pitchFamily="2" charset="2"/>
              <a:buChar char="q"/>
            </a:pPr>
            <a:r>
              <a:rPr lang="en-US" sz="1350" dirty="0"/>
              <a:t>The first excited states of </a:t>
            </a:r>
            <a:r>
              <a:rPr lang="en-US" sz="1350" baseline="30000" dirty="0"/>
              <a:t>207</a:t>
            </a:r>
            <a:r>
              <a:rPr lang="en-US" sz="1350" dirty="0"/>
              <a:t>Pb are part of the </a:t>
            </a:r>
            <a:r>
              <a:rPr lang="en-US" sz="1350" dirty="0">
                <a:latin typeface="Symbol" panose="05050102010706020507" pitchFamily="18" charset="2"/>
              </a:rPr>
              <a:t>n</a:t>
            </a:r>
            <a:r>
              <a:rPr lang="en-US" sz="1350" dirty="0"/>
              <a:t>p</a:t>
            </a:r>
            <a:r>
              <a:rPr lang="en-US" sz="1350" baseline="30000" dirty="0"/>
              <a:t>-1</a:t>
            </a:r>
            <a:r>
              <a:rPr lang="en-US" sz="1350" dirty="0"/>
              <a:t> </a:t>
            </a:r>
            <a:r>
              <a:rPr lang="en-US" sz="1350" baseline="-25000" dirty="0"/>
              <a:t>1/2 </a:t>
            </a:r>
            <a:r>
              <a:rPr lang="en-US" sz="1350" dirty="0"/>
              <a:t>X 3</a:t>
            </a:r>
            <a:r>
              <a:rPr lang="en-US" sz="1350" baseline="30000" dirty="0"/>
              <a:t>- </a:t>
            </a:r>
            <a:r>
              <a:rPr lang="en-US" sz="1350" dirty="0" err="1"/>
              <a:t>multiplet</a:t>
            </a:r>
            <a:r>
              <a:rPr lang="en-US" sz="1350" dirty="0"/>
              <a:t> with slightly reduced B(E3) with respect to </a:t>
            </a:r>
            <a:r>
              <a:rPr lang="en-US" sz="1350" baseline="30000" dirty="0"/>
              <a:t>208</a:t>
            </a:r>
            <a:r>
              <a:rPr lang="en-US" sz="1350" dirty="0"/>
              <a:t>Pb due to the p</a:t>
            </a:r>
            <a:r>
              <a:rPr lang="en-US" sz="1350" baseline="-25000" dirty="0"/>
              <a:t>1/2</a:t>
            </a:r>
            <a:r>
              <a:rPr lang="en-US" sz="1350" dirty="0"/>
              <a:t> blocking effect</a:t>
            </a:r>
            <a:r>
              <a:rPr lang="en-US" sz="1350" baseline="-25000" dirty="0"/>
              <a:t> </a:t>
            </a:r>
            <a:r>
              <a:rPr lang="en-US" sz="1350" dirty="0"/>
              <a:t>  </a:t>
            </a:r>
            <a:endParaRPr lang="en-US" sz="1350" dirty="0"/>
          </a:p>
          <a:p>
            <a:pPr marL="214313" indent="-214313">
              <a:buFont typeface="Wingdings" panose="05000000000000000000" pitchFamily="2" charset="2"/>
              <a:buChar char="q"/>
            </a:pPr>
            <a:r>
              <a:rPr lang="en-US" sz="1350" dirty="0"/>
              <a:t>The </a:t>
            </a:r>
            <a:r>
              <a:rPr lang="en-US" sz="1350" dirty="0">
                <a:latin typeface="Symbol" pitchFamily="18" charset="2"/>
              </a:rPr>
              <a:t>n</a:t>
            </a:r>
            <a:r>
              <a:rPr lang="en-US" sz="1350" dirty="0"/>
              <a:t>(i</a:t>
            </a:r>
            <a:r>
              <a:rPr lang="en-US" sz="1350" baseline="-25000" dirty="0"/>
              <a:t>13/2</a:t>
            </a:r>
            <a:r>
              <a:rPr lang="en-US" sz="1350" dirty="0"/>
              <a:t>)</a:t>
            </a:r>
            <a:r>
              <a:rPr lang="en-US" sz="1350" baseline="30000" dirty="0"/>
              <a:t>-1</a:t>
            </a:r>
            <a:r>
              <a:rPr lang="en-US" sz="1350" dirty="0"/>
              <a:t> state band </a:t>
            </a:r>
            <a:r>
              <a:rPr lang="en-US" sz="1350" dirty="0"/>
              <a:t>structure : strong coupling effect of the i</a:t>
            </a:r>
            <a:r>
              <a:rPr lang="en-US" sz="1350" baseline="-25000" dirty="0"/>
              <a:t>13/2 </a:t>
            </a:r>
            <a:r>
              <a:rPr lang="en-US" sz="1350" dirty="0"/>
              <a:t>and f</a:t>
            </a:r>
            <a:r>
              <a:rPr lang="en-US" sz="1350" baseline="-25000" dirty="0"/>
              <a:t>7/2 </a:t>
            </a:r>
            <a:r>
              <a:rPr lang="en-US" sz="1350" dirty="0"/>
              <a:t>: enhanced B(E3) with respect to </a:t>
            </a:r>
            <a:r>
              <a:rPr lang="en-US" sz="1350" baseline="30000" dirty="0"/>
              <a:t>208</a:t>
            </a:r>
            <a:r>
              <a:rPr lang="en-US" sz="1350" dirty="0"/>
              <a:t>Pb</a:t>
            </a:r>
            <a:endParaRPr lang="en-US" sz="1350" dirty="0"/>
          </a:p>
        </p:txBody>
      </p:sp>
      <p:sp>
        <p:nvSpPr>
          <p:cNvPr id="11" name="Rectangle 10"/>
          <p:cNvSpPr/>
          <p:nvPr/>
        </p:nvSpPr>
        <p:spPr>
          <a:xfrm>
            <a:off x="2087724" y="3948283"/>
            <a:ext cx="1026114" cy="162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2" name="Rectangle 11"/>
          <p:cNvSpPr/>
          <p:nvPr/>
        </p:nvSpPr>
        <p:spPr>
          <a:xfrm>
            <a:off x="2141730" y="5805264"/>
            <a:ext cx="918102" cy="141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/>
          <p:cNvSpPr/>
          <p:nvPr/>
        </p:nvSpPr>
        <p:spPr>
          <a:xfrm>
            <a:off x="1709682" y="1484784"/>
            <a:ext cx="1998222" cy="378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grpSp>
        <p:nvGrpSpPr>
          <p:cNvPr id="14" name="19 Grupo"/>
          <p:cNvGrpSpPr>
            <a:grpSpLocks/>
          </p:cNvGrpSpPr>
          <p:nvPr/>
        </p:nvGrpSpPr>
        <p:grpSpPr bwMode="auto">
          <a:xfrm>
            <a:off x="1478009" y="5382456"/>
            <a:ext cx="594066" cy="593246"/>
            <a:chOff x="330201" y="1411135"/>
            <a:chExt cx="990599" cy="1027265"/>
          </a:xfrm>
        </p:grpSpPr>
        <p:pic>
          <p:nvPicPr>
            <p:cNvPr id="15" name="Picture 13" descr="C:\Andres\Strasbourg\gifts\nucleus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01" y="1411135"/>
              <a:ext cx="961364" cy="1027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6"/>
            <p:cNvSpPr>
              <a:spLocks noChangeArrowheads="1"/>
            </p:cNvSpPr>
            <p:nvPr/>
          </p:nvSpPr>
          <p:spPr bwMode="auto">
            <a:xfrm>
              <a:off x="412750" y="2209800"/>
              <a:ext cx="908050" cy="228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412750" y="2133600"/>
              <a:ext cx="82550" cy="76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1238250" y="2133600"/>
              <a:ext cx="82550" cy="76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350"/>
            </a:p>
          </p:txBody>
        </p:sp>
      </p:grpSp>
      <p:sp>
        <p:nvSpPr>
          <p:cNvPr id="2" name="Rectangle 1"/>
          <p:cNvSpPr/>
          <p:nvPr/>
        </p:nvSpPr>
        <p:spPr>
          <a:xfrm>
            <a:off x="109128" y="957243"/>
            <a:ext cx="754725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solidFill>
                  <a:srgbClr val="000000"/>
                </a:solidFill>
                <a:latin typeface="CMR12"/>
              </a:rPr>
              <a:t>Evidence of </a:t>
            </a:r>
            <a:r>
              <a:rPr lang="en-US" sz="1350" dirty="0" err="1">
                <a:solidFill>
                  <a:srgbClr val="000000"/>
                </a:solidFill>
                <a:latin typeface="CMR12"/>
              </a:rPr>
              <a:t>octupole</a:t>
            </a:r>
            <a:r>
              <a:rPr lang="en-US" sz="1350" dirty="0">
                <a:solidFill>
                  <a:srgbClr val="000000"/>
                </a:solidFill>
                <a:latin typeface="CMR12"/>
              </a:rPr>
              <a:t>-phonon </a:t>
            </a:r>
            <a:r>
              <a:rPr lang="en-US" sz="1350" dirty="0">
                <a:solidFill>
                  <a:srgbClr val="0000FF"/>
                </a:solidFill>
                <a:latin typeface="CMR12"/>
              </a:rPr>
              <a:t>at high spin </a:t>
            </a:r>
            <a:r>
              <a:rPr lang="en-US" sz="1350" dirty="0">
                <a:solidFill>
                  <a:srgbClr val="000000"/>
                </a:solidFill>
                <a:latin typeface="CMR12"/>
              </a:rPr>
              <a:t>in </a:t>
            </a:r>
            <a:r>
              <a:rPr lang="en-US" sz="1350" baseline="30000" dirty="0">
                <a:solidFill>
                  <a:srgbClr val="000000"/>
                </a:solidFill>
                <a:latin typeface="CMR12"/>
              </a:rPr>
              <a:t>207</a:t>
            </a:r>
            <a:r>
              <a:rPr lang="en-US" sz="1350" dirty="0">
                <a:solidFill>
                  <a:srgbClr val="000000"/>
                </a:solidFill>
                <a:latin typeface="CMR12"/>
              </a:rPr>
              <a:t>Pb : </a:t>
            </a:r>
            <a:r>
              <a:rPr lang="en-US" sz="1350" dirty="0"/>
              <a:t>Study of the </a:t>
            </a:r>
            <a:r>
              <a:rPr lang="en-US" sz="1350" dirty="0" err="1"/>
              <a:t>octupole</a:t>
            </a:r>
            <a:r>
              <a:rPr lang="en-US" sz="1350" dirty="0"/>
              <a:t> phonon in the </a:t>
            </a:r>
            <a:r>
              <a:rPr lang="en-US" sz="1350" baseline="30000" dirty="0"/>
              <a:t>208</a:t>
            </a:r>
            <a:r>
              <a:rPr lang="en-US" sz="1350" dirty="0"/>
              <a:t>Pb region.</a:t>
            </a:r>
          </a:p>
          <a:p>
            <a:endParaRPr lang="fr-FR" sz="135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1312" y="2745650"/>
            <a:ext cx="4597496" cy="176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68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FF9C673-26FF-4A74-8883-5F4FD44C91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484784"/>
            <a:ext cx="6912768" cy="491796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BA8187AA-B4E3-4A62-8099-54B473A5DB88}"/>
              </a:ext>
            </a:extLst>
          </p:cNvPr>
          <p:cNvSpPr/>
          <p:nvPr/>
        </p:nvSpPr>
        <p:spPr>
          <a:xfrm>
            <a:off x="971600" y="1484784"/>
            <a:ext cx="175593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350" baseline="30000" dirty="0"/>
              <a:t>52</a:t>
            </a:r>
            <a:r>
              <a:rPr lang="de-DE" sz="1350" dirty="0"/>
              <a:t>Ti </a:t>
            </a:r>
            <a:r>
              <a:rPr lang="de-DE" sz="1350" dirty="0" err="1"/>
              <a:t>summed</a:t>
            </a:r>
            <a:r>
              <a:rPr lang="de-DE" sz="1350" dirty="0"/>
              <a:t> </a:t>
            </a:r>
            <a:r>
              <a:rPr lang="de-DE" sz="1350" dirty="0" err="1"/>
              <a:t>spectrum</a:t>
            </a:r>
            <a:endParaRPr lang="de-DE" sz="1350" dirty="0"/>
          </a:p>
        </p:txBody>
      </p:sp>
    </p:spTree>
    <p:extLst>
      <p:ext uri="{BB962C8B-B14F-4D97-AF65-F5344CB8AC3E}">
        <p14:creationId xmlns:p14="http://schemas.microsoft.com/office/powerpoint/2010/main" val="334180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2052736" y="-99392"/>
            <a:ext cx="8229600" cy="1143000"/>
          </a:xfrm>
        </p:spPr>
        <p:txBody>
          <a:bodyPr/>
          <a:lstStyle/>
          <a:p>
            <a:r>
              <a:rPr lang="en-GB" sz="4000" dirty="0" smtClean="0">
                <a:latin typeface="+mn-lt"/>
              </a:rPr>
              <a:t>The AGATA project</a:t>
            </a:r>
            <a:endParaRPr lang="en-GB" sz="4000" dirty="0">
              <a:latin typeface="+mn-lt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>
          <a:xfrm>
            <a:off x="2249533" y="1091448"/>
            <a:ext cx="3672408" cy="1872601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fontAlgn="auto">
              <a:spcBef>
                <a:spcPts val="0"/>
              </a:spcBef>
              <a:spcAft>
                <a:spcPts val="0"/>
              </a:spcAft>
              <a:tabLst>
                <a:tab pos="358775" algn="l"/>
                <a:tab pos="2801938" algn="l"/>
              </a:tabLst>
            </a:pPr>
            <a:r>
              <a:rPr lang="en-US" alt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180 (60 triple-clusters)  36-fold     	segmented crystals 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fontAlgn="auto">
              <a:spcBef>
                <a:spcPts val="0"/>
              </a:spcBef>
              <a:spcAft>
                <a:spcPts val="0"/>
              </a:spcAft>
              <a:tabLst>
                <a:tab pos="1260475" algn="l"/>
                <a:tab pos="2801938" algn="l"/>
              </a:tabLst>
            </a:pPr>
            <a:r>
              <a:rPr lang="en-GB" sz="1400" dirty="0" smtClean="0">
                <a:latin typeface="Arial" pitchFamily="34" charset="0"/>
                <a:cs typeface="Arial" pitchFamily="34" charset="0"/>
              </a:rPr>
              <a:t>Amount 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of </a:t>
            </a:r>
            <a:r>
              <a:rPr lang="en-GB" sz="1400" dirty="0" smtClean="0">
                <a:latin typeface="Arial" pitchFamily="34" charset="0"/>
                <a:cs typeface="Arial" pitchFamily="34" charset="0"/>
              </a:rPr>
              <a:t>germanium: 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362 kg</a:t>
            </a:r>
          </a:p>
          <a:p>
            <a:pPr marL="0" defTabSz="304800" eaLnBrk="0" hangingPunct="0">
              <a:spcBef>
                <a:spcPts val="0"/>
              </a:spcBef>
              <a:spcAft>
                <a:spcPts val="0"/>
              </a:spcAft>
            </a:pPr>
            <a:r>
              <a:rPr lang="en-GB" sz="1400" dirty="0">
                <a:latin typeface="Arial" pitchFamily="34" charset="0"/>
                <a:cs typeface="Arial" pitchFamily="34" charset="0"/>
              </a:rPr>
              <a:t>Solid angle </a:t>
            </a:r>
            <a:r>
              <a:rPr lang="en-GB" sz="1400" dirty="0" smtClean="0">
                <a:latin typeface="Arial" pitchFamily="34" charset="0"/>
                <a:cs typeface="Arial" pitchFamily="34" charset="0"/>
              </a:rPr>
              <a:t>coverage: 82 %</a:t>
            </a:r>
            <a:endParaRPr lang="en-GB" sz="1400" dirty="0">
              <a:latin typeface="Arial" pitchFamily="34" charset="0"/>
              <a:cs typeface="Arial" pitchFamily="34" charset="0"/>
            </a:endParaRPr>
          </a:p>
          <a:p>
            <a:pPr marL="0" defTabSz="304800" eaLnBrk="0" hangingPunct="0">
              <a:spcBef>
                <a:spcPts val="0"/>
              </a:spcBef>
              <a:spcAft>
                <a:spcPts val="0"/>
              </a:spcAft>
            </a:pPr>
            <a:r>
              <a:rPr lang="en-GB" sz="1400" dirty="0">
                <a:latin typeface="Arial" pitchFamily="34" charset="0"/>
                <a:cs typeface="Arial" pitchFamily="34" charset="0"/>
              </a:rPr>
              <a:t>Singles </a:t>
            </a:r>
            <a:r>
              <a:rPr lang="en-GB" sz="1400" dirty="0" smtClean="0">
                <a:latin typeface="Arial" pitchFamily="34" charset="0"/>
                <a:cs typeface="Arial" pitchFamily="34" charset="0"/>
              </a:rPr>
              <a:t>rate 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&gt;50 </a:t>
            </a:r>
            <a:r>
              <a:rPr lang="en-GB" sz="1400" dirty="0" smtClean="0">
                <a:latin typeface="Arial" pitchFamily="34" charset="0"/>
                <a:cs typeface="Arial" pitchFamily="34" charset="0"/>
              </a:rPr>
              <a:t>kHz</a:t>
            </a:r>
            <a:endParaRPr lang="en-US" alt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fontAlgn="auto">
              <a:spcBef>
                <a:spcPts val="0"/>
              </a:spcBef>
              <a:spcAft>
                <a:spcPts val="0"/>
              </a:spcAft>
              <a:tabLst>
                <a:tab pos="1260475" algn="l"/>
                <a:tab pos="2801938" algn="l"/>
              </a:tabLst>
            </a:pPr>
            <a:r>
              <a:rPr lang="en-US" alt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Efficiency:   43% (M</a:t>
            </a:r>
            <a:r>
              <a:rPr lang="el-GR" altLang="en-US" sz="1400" baseline="-25000" dirty="0" smtClean="0">
                <a:latin typeface="Times New Roman"/>
                <a:cs typeface="Times New Roman"/>
              </a:rPr>
              <a:t>γ</a:t>
            </a:r>
            <a:r>
              <a:rPr lang="en-US" alt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=1) , 28% (M</a:t>
            </a:r>
            <a:r>
              <a:rPr lang="el-GR" altLang="en-US" sz="1400" baseline="-25000" dirty="0">
                <a:latin typeface="Times New Roman"/>
                <a:cs typeface="Times New Roman"/>
              </a:rPr>
              <a:t> γ </a:t>
            </a:r>
            <a:r>
              <a:rPr lang="en-US" alt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30)</a:t>
            </a:r>
          </a:p>
          <a:p>
            <a:pPr marL="0" fontAlgn="auto">
              <a:spcBef>
                <a:spcPts val="0"/>
              </a:spcBef>
              <a:spcAft>
                <a:spcPts val="0"/>
              </a:spcAft>
              <a:tabLst>
                <a:tab pos="1260475" algn="l"/>
                <a:tab pos="2801938" algn="l"/>
              </a:tabLst>
            </a:pPr>
            <a:r>
              <a:rPr lang="en-US" alt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Peak/Total: 58% (M</a:t>
            </a:r>
            <a:r>
              <a:rPr lang="el-GR" altLang="en-US" sz="1400" baseline="-25000" dirty="0">
                <a:latin typeface="Times New Roman"/>
                <a:cs typeface="Times New Roman"/>
              </a:rPr>
              <a:t> γ </a:t>
            </a:r>
            <a:r>
              <a:rPr lang="en-US" alt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=1), 49% (M</a:t>
            </a:r>
            <a:r>
              <a:rPr lang="el-GR" altLang="en-US" sz="1400" baseline="-25000" dirty="0">
                <a:latin typeface="Times New Roman"/>
                <a:cs typeface="Times New Roman"/>
              </a:rPr>
              <a:t> γ </a:t>
            </a:r>
            <a:r>
              <a:rPr lang="en-US" alt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=30)</a:t>
            </a:r>
            <a:endParaRPr lang="en-US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fontAlgn="auto">
              <a:spcBef>
                <a:spcPts val="0"/>
              </a:spcBef>
              <a:spcAft>
                <a:spcPts val="0"/>
              </a:spcAft>
              <a:tabLst>
                <a:tab pos="1260475" algn="l"/>
                <a:tab pos="2801938" algn="l"/>
              </a:tabLst>
            </a:pPr>
            <a:r>
              <a:rPr lang="en-US" alt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Angular Resolution: ~1º</a:t>
            </a:r>
          </a:p>
        </p:txBody>
      </p:sp>
      <p:sp>
        <p:nvSpPr>
          <p:cNvPr id="5" name="Text Box 24"/>
          <p:cNvSpPr txBox="1">
            <a:spLocks noChangeArrowheads="1"/>
          </p:cNvSpPr>
          <p:nvPr/>
        </p:nvSpPr>
        <p:spPr bwMode="auto">
          <a:xfrm>
            <a:off x="346312" y="3846263"/>
            <a:ext cx="2460790" cy="1815882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u="sng" dirty="0">
                <a:solidFill>
                  <a:schemeClr val="tx1"/>
                </a:solidFill>
              </a:rPr>
              <a:t>Combination of:</a:t>
            </a: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en-US" altLang="en-US" sz="1600" dirty="0">
                <a:solidFill>
                  <a:schemeClr val="tx1"/>
                </a:solidFill>
              </a:rPr>
              <a:t> segmented detector</a:t>
            </a: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en-US" altLang="en-US" sz="1600" dirty="0">
                <a:solidFill>
                  <a:schemeClr val="tx1"/>
                </a:solidFill>
              </a:rPr>
              <a:t> </a:t>
            </a:r>
            <a:r>
              <a:rPr lang="en-US" altLang="en-US" sz="1600" dirty="0" smtClean="0">
                <a:solidFill>
                  <a:schemeClr val="tx1"/>
                </a:solidFill>
              </a:rPr>
              <a:t>pulse-shape </a:t>
            </a:r>
            <a:r>
              <a:rPr lang="en-US" altLang="en-US" sz="1600" dirty="0">
                <a:solidFill>
                  <a:schemeClr val="tx1"/>
                </a:solidFill>
              </a:rPr>
              <a:t>analysis</a:t>
            </a: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en-US" altLang="en-US" sz="1600" dirty="0">
                <a:solidFill>
                  <a:schemeClr val="tx1"/>
                </a:solidFill>
              </a:rPr>
              <a:t> tracking the </a:t>
            </a:r>
            <a:r>
              <a:rPr lang="en-US" altLang="en-US" sz="1600" dirty="0" smtClean="0">
                <a:solidFill>
                  <a:schemeClr val="tx1"/>
                </a:solidFill>
                <a:latin typeface="Symbol" pitchFamily="18" charset="2"/>
              </a:rPr>
              <a:t>g </a:t>
            </a:r>
            <a:r>
              <a:rPr lang="en-US" altLang="en-US" sz="1600" dirty="0" smtClean="0">
                <a:solidFill>
                  <a:schemeClr val="tx1"/>
                </a:solidFill>
              </a:rPr>
              <a:t>rays</a:t>
            </a:r>
            <a:endParaRPr lang="en-US" altLang="en-US" sz="1600" dirty="0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en-US" altLang="en-US" sz="1600" dirty="0" smtClean="0">
                <a:solidFill>
                  <a:schemeClr val="tx1"/>
                </a:solidFill>
              </a:rPr>
              <a:t> </a:t>
            </a:r>
            <a:r>
              <a:rPr lang="en-US" altLang="en-US" sz="1600" dirty="0">
                <a:solidFill>
                  <a:schemeClr val="tx1"/>
                </a:solidFill>
              </a:rPr>
              <a:t>digital </a:t>
            </a:r>
            <a:r>
              <a:rPr lang="en-US" altLang="en-US" sz="1600" dirty="0" smtClean="0">
                <a:solidFill>
                  <a:schemeClr val="tx1"/>
                </a:solidFill>
              </a:rPr>
              <a:t>electronics</a:t>
            </a:r>
            <a:endParaRPr lang="en-US" altLang="en-US" sz="1600" dirty="0">
              <a:solidFill>
                <a:schemeClr val="tx1"/>
              </a:solidFill>
            </a:endParaRPr>
          </a:p>
        </p:txBody>
      </p:sp>
      <p:grpSp>
        <p:nvGrpSpPr>
          <p:cNvPr id="7" name="Group 10"/>
          <p:cNvGrpSpPr/>
          <p:nvPr/>
        </p:nvGrpSpPr>
        <p:grpSpPr>
          <a:xfrm>
            <a:off x="395536" y="6021288"/>
            <a:ext cx="7661714" cy="432048"/>
            <a:chOff x="251520" y="960180"/>
            <a:chExt cx="8784976" cy="432048"/>
          </a:xfrm>
        </p:grpSpPr>
        <p:sp>
          <p:nvSpPr>
            <p:cNvPr id="8" name="Rectangle 39"/>
            <p:cNvSpPr/>
            <p:nvPr/>
          </p:nvSpPr>
          <p:spPr>
            <a:xfrm>
              <a:off x="251520" y="960180"/>
              <a:ext cx="8784976" cy="43204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9" name="Picture 4" descr="Bulgaria_sh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140" y="1011546"/>
              <a:ext cx="533400" cy="33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5" descr="Denmark_sh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290" y="1011546"/>
              <a:ext cx="533400" cy="33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" descr="Finland_sh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8440" y="1011546"/>
              <a:ext cx="533400" cy="33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7" descr="France_sh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2178" y="1011546"/>
              <a:ext cx="533400" cy="33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8" descr="Germany_sh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4328" y="1011546"/>
              <a:ext cx="533400" cy="33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9" descr="Italy_sh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0053" y="1011546"/>
              <a:ext cx="533400" cy="33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0" descr="Poland_sh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3790" y="1011546"/>
              <a:ext cx="533400" cy="33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1" descr="Romania_sh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5940" y="1011546"/>
              <a:ext cx="533400" cy="33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2" descr="Sweden_sh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5130" y="1011546"/>
              <a:ext cx="533400" cy="33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3" descr="Union_Jack_sh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0855" y="1011546"/>
              <a:ext cx="533400" cy="33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7" descr="hu-t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8065" y="1011546"/>
              <a:ext cx="503238" cy="33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8" descr="tu-t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7280" y="1011546"/>
              <a:ext cx="503238" cy="33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2308" y="1020336"/>
              <a:ext cx="468252" cy="31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Picture 5" descr="JS-agata240805-b"/>
          <p:cNvPicPr>
            <a:picLocks noChangeAspect="1" noChangeArrowheads="1"/>
          </p:cNvPicPr>
          <p:nvPr/>
        </p:nvPicPr>
        <p:blipFill>
          <a:blip r:embed="rId16" cstate="print"/>
          <a:srcRect l="16162" t="4288" r="19193" b="4257"/>
          <a:stretch>
            <a:fillRect/>
          </a:stretch>
        </p:blipFill>
        <p:spPr bwMode="auto">
          <a:xfrm>
            <a:off x="123924" y="721312"/>
            <a:ext cx="2016740" cy="206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6" descr="logoAgata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age 28" descr="_STR7931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6372200" y="1656184"/>
            <a:ext cx="2665708" cy="4005064"/>
          </a:xfrm>
          <a:prstGeom prst="rect">
            <a:avLst/>
          </a:prstGeom>
        </p:spPr>
      </p:pic>
      <p:sp>
        <p:nvSpPr>
          <p:cNvPr id="30" name="ZoneTexte 29"/>
          <p:cNvSpPr txBox="1"/>
          <p:nvPr/>
        </p:nvSpPr>
        <p:spPr>
          <a:xfrm>
            <a:off x="6948264" y="5610726"/>
            <a:ext cx="15788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smtClean="0"/>
              <a:t>AGATA@GANIL</a:t>
            </a:r>
            <a:endParaRPr lang="fr-FR" sz="1600" i="1" dirty="0"/>
          </a:p>
        </p:txBody>
      </p:sp>
      <p:sp>
        <p:nvSpPr>
          <p:cNvPr id="31" name="Rectangle 30"/>
          <p:cNvSpPr/>
          <p:nvPr/>
        </p:nvSpPr>
        <p:spPr>
          <a:xfrm>
            <a:off x="323528" y="568782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400" dirty="0" smtClean="0"/>
              <a:t>S. </a:t>
            </a:r>
            <a:r>
              <a:rPr lang="fr-FR" sz="1400" dirty="0" err="1" smtClean="0"/>
              <a:t>Akkoyun</a:t>
            </a:r>
            <a:r>
              <a:rPr lang="fr-FR" sz="1400" dirty="0" smtClean="0"/>
              <a:t>, et al, NIMA 669, 26-58 (2012)</a:t>
            </a: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04994" y="3189771"/>
            <a:ext cx="1758337" cy="2487433"/>
          </a:xfrm>
          <a:prstGeom prst="rect">
            <a:avLst/>
          </a:prstGeom>
        </p:spPr>
      </p:pic>
      <p:sp>
        <p:nvSpPr>
          <p:cNvPr id="32" name="ZoneTexte 31"/>
          <p:cNvSpPr txBox="1"/>
          <p:nvPr/>
        </p:nvSpPr>
        <p:spPr>
          <a:xfrm>
            <a:off x="6302100" y="1274011"/>
            <a:ext cx="2844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41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detectors </a:t>
            </a:r>
            <a:r>
              <a:rPr lang="en-US" dirty="0" smtClean="0">
                <a:solidFill>
                  <a:srgbClr val="FF0000"/>
                </a:solidFill>
              </a:rPr>
              <a:t>on-line in 2019</a:t>
            </a: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33" name="Picture 4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730" y="2708920"/>
            <a:ext cx="1903726" cy="18002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3155" y="3199932"/>
            <a:ext cx="3058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The </a:t>
            </a:r>
            <a:r>
              <a:rPr lang="fr-FR" dirty="0" err="1" smtClean="0"/>
              <a:t>project</a:t>
            </a:r>
            <a:r>
              <a:rPr lang="fr-FR" dirty="0" smtClean="0"/>
              <a:t> </a:t>
            </a:r>
            <a:r>
              <a:rPr lang="fr-FR" dirty="0" err="1" smtClean="0"/>
              <a:t>timeline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to </a:t>
            </a:r>
            <a:r>
              <a:rPr lang="fr-FR" dirty="0" err="1" smtClean="0"/>
              <a:t>complete</a:t>
            </a:r>
            <a:r>
              <a:rPr lang="fr-FR" dirty="0" smtClean="0"/>
              <a:t> the 4</a:t>
            </a:r>
            <a:r>
              <a:rPr lang="fr-FR" dirty="0" smtClean="0">
                <a:latin typeface="Symbol" panose="05050102010706020507" pitchFamily="18" charset="2"/>
              </a:rPr>
              <a:t>p</a:t>
            </a:r>
            <a:r>
              <a:rPr lang="fr-FR" dirty="0" smtClean="0"/>
              <a:t> by 2030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0277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9845A3E-BC81-458E-8B7A-265E12283F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1" y="1293092"/>
            <a:ext cx="8881353" cy="480020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D99D1E1-EA6E-4404-BC42-49DF66CA3C05}"/>
              </a:ext>
            </a:extLst>
          </p:cNvPr>
          <p:cNvSpPr txBox="1"/>
          <p:nvPr/>
        </p:nvSpPr>
        <p:spPr>
          <a:xfrm>
            <a:off x="1722268" y="4812253"/>
            <a:ext cx="1045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FF0000"/>
                </a:solidFill>
              </a:rPr>
              <a:t>Feeding</a:t>
            </a:r>
            <a:r>
              <a:rPr lang="de-DE" sz="1200" dirty="0">
                <a:solidFill>
                  <a:srgbClr val="FF0000"/>
                </a:solidFill>
              </a:rPr>
              <a:t> </a:t>
            </a:r>
            <a:r>
              <a:rPr lang="de-DE" sz="1200" dirty="0" err="1">
                <a:solidFill>
                  <a:srgbClr val="FF0000"/>
                </a:solidFill>
              </a:rPr>
              <a:t>correction</a:t>
            </a:r>
            <a:endParaRPr lang="de-DE" sz="1200" dirty="0">
              <a:solidFill>
                <a:srgbClr val="FF0000"/>
              </a:solidFill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E34FBCDD-513C-4992-8534-E2FA9C964C27}"/>
              </a:ext>
            </a:extLst>
          </p:cNvPr>
          <p:cNvSpPr/>
          <p:nvPr/>
        </p:nvSpPr>
        <p:spPr>
          <a:xfrm>
            <a:off x="7997191" y="1771580"/>
            <a:ext cx="34289" cy="37659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2A3B51F-E292-4CBF-82F2-A635C28B690E}"/>
              </a:ext>
            </a:extLst>
          </p:cNvPr>
          <p:cNvSpPr txBox="1"/>
          <p:nvPr/>
        </p:nvSpPr>
        <p:spPr>
          <a:xfrm>
            <a:off x="1638920" y="3429001"/>
            <a:ext cx="10687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/>
              <a:t>Flight </a:t>
            </a:r>
            <a:r>
              <a:rPr lang="de-DE" sz="1050" dirty="0" err="1"/>
              <a:t>comp.</a:t>
            </a:r>
            <a:endParaRPr lang="de-DE" sz="1050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70D9005-3B6E-47A9-ABC6-1A722EAA7EC2}"/>
              </a:ext>
            </a:extLst>
          </p:cNvPr>
          <p:cNvSpPr/>
          <p:nvPr/>
        </p:nvSpPr>
        <p:spPr>
          <a:xfrm>
            <a:off x="2859052" y="4408765"/>
            <a:ext cx="105028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50" dirty="0" err="1"/>
              <a:t>Degrader</a:t>
            </a:r>
            <a:r>
              <a:rPr lang="de-DE" sz="1050" dirty="0"/>
              <a:t> </a:t>
            </a:r>
            <a:r>
              <a:rPr lang="de-DE" sz="1050" dirty="0" err="1"/>
              <a:t>comp.</a:t>
            </a:r>
            <a:endParaRPr lang="de-DE" sz="105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C1D807D-F0B8-4FC5-A636-F4C09922F822}"/>
              </a:ext>
            </a:extLst>
          </p:cNvPr>
          <p:cNvSpPr txBox="1"/>
          <p:nvPr/>
        </p:nvSpPr>
        <p:spPr>
          <a:xfrm>
            <a:off x="1722269" y="1494581"/>
            <a:ext cx="67430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u="sng" baseline="30000" dirty="0"/>
              <a:t>52</a:t>
            </a:r>
            <a:r>
              <a:rPr lang="de-DE" sz="1350" u="sng" dirty="0"/>
              <a:t>Ti</a:t>
            </a:r>
          </a:p>
        </p:txBody>
      </p:sp>
    </p:spTree>
    <p:extLst>
      <p:ext uri="{BB962C8B-B14F-4D97-AF65-F5344CB8AC3E}">
        <p14:creationId xmlns:p14="http://schemas.microsoft.com/office/powerpoint/2010/main" val="245925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E2F623B-5EEB-4955-9EB2-274519973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96752"/>
            <a:ext cx="8953019" cy="5048073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7239D1E4-C6A2-44B3-9AE5-92D7006DF91E}"/>
              </a:ext>
            </a:extLst>
          </p:cNvPr>
          <p:cNvSpPr/>
          <p:nvPr/>
        </p:nvSpPr>
        <p:spPr>
          <a:xfrm>
            <a:off x="1230377" y="1230611"/>
            <a:ext cx="149265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50" b="1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D</a:t>
            </a:r>
            <a:r>
              <a:rPr lang="de-DE" sz="105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ifferential </a:t>
            </a:r>
            <a:r>
              <a:rPr lang="de-DE" sz="1050" b="1" dirty="0" err="1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d</a:t>
            </a:r>
            <a:r>
              <a:rPr lang="de-DE" sz="1050" dirty="0" err="1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ecay</a:t>
            </a:r>
            <a:r>
              <a:rPr lang="de-DE" sz="105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 </a:t>
            </a:r>
            <a:r>
              <a:rPr lang="de-DE" sz="1050" b="1" dirty="0" err="1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c</a:t>
            </a:r>
            <a:r>
              <a:rPr lang="de-DE" sz="1050" dirty="0" err="1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urve</a:t>
            </a:r>
            <a:r>
              <a:rPr lang="de-DE" sz="105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 </a:t>
            </a:r>
            <a:r>
              <a:rPr lang="de-DE" sz="1050" b="1" dirty="0" err="1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m</a:t>
            </a:r>
            <a:r>
              <a:rPr lang="de-DE" sz="1050" dirty="0" err="1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ethod</a:t>
            </a:r>
            <a:r>
              <a:rPr lang="de-DE" sz="105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 (DDCM)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9124AB40-E251-43FB-88F8-366471102545}"/>
              </a:ext>
            </a:extLst>
          </p:cNvPr>
          <p:cNvSpPr/>
          <p:nvPr/>
        </p:nvSpPr>
        <p:spPr>
          <a:xfrm>
            <a:off x="7983856" y="1881118"/>
            <a:ext cx="34289" cy="37659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0E3138F-598F-4E32-92A2-232938A08252}"/>
              </a:ext>
            </a:extLst>
          </p:cNvPr>
          <p:cNvSpPr txBox="1"/>
          <p:nvPr/>
        </p:nvSpPr>
        <p:spPr>
          <a:xfrm>
            <a:off x="1005552" y="2901426"/>
            <a:ext cx="10687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/>
              <a:t>Flight </a:t>
            </a:r>
            <a:r>
              <a:rPr lang="de-DE" sz="1050" dirty="0" err="1"/>
              <a:t>comp.</a:t>
            </a:r>
            <a:endParaRPr lang="de-DE" sz="1050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DDEF4D6-5524-44A1-B375-C4C667B0695F}"/>
              </a:ext>
            </a:extLst>
          </p:cNvPr>
          <p:cNvSpPr/>
          <p:nvPr/>
        </p:nvSpPr>
        <p:spPr>
          <a:xfrm>
            <a:off x="2899001" y="4353834"/>
            <a:ext cx="105028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50" dirty="0" err="1"/>
              <a:t>Degrader</a:t>
            </a:r>
            <a:r>
              <a:rPr lang="de-DE" sz="1050" dirty="0"/>
              <a:t> </a:t>
            </a:r>
            <a:r>
              <a:rPr lang="de-DE" sz="1050" dirty="0" err="1"/>
              <a:t>comp.</a:t>
            </a:r>
            <a:endParaRPr lang="de-DE" sz="105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E6D15EC-74C8-4122-9DE9-F125F0CF3A9C}"/>
              </a:ext>
            </a:extLst>
          </p:cNvPr>
          <p:cNvSpPr txBox="1"/>
          <p:nvPr/>
        </p:nvSpPr>
        <p:spPr>
          <a:xfrm>
            <a:off x="1048429" y="4398351"/>
            <a:ext cx="1045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FF0000"/>
                </a:solidFill>
              </a:rPr>
              <a:t>Feeding</a:t>
            </a:r>
            <a:r>
              <a:rPr lang="de-DE" sz="1200" dirty="0">
                <a:solidFill>
                  <a:srgbClr val="FF0000"/>
                </a:solidFill>
              </a:rPr>
              <a:t> </a:t>
            </a:r>
            <a:r>
              <a:rPr lang="de-DE" sz="1200" dirty="0" err="1">
                <a:solidFill>
                  <a:srgbClr val="FF0000"/>
                </a:solidFill>
              </a:rPr>
              <a:t>correction</a:t>
            </a:r>
            <a:endParaRPr lang="de-DE" sz="1200" dirty="0">
              <a:solidFill>
                <a:srgbClr val="FF0000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47A3D14-C4B8-43DD-B6CA-BDCD61D41C7A}"/>
              </a:ext>
            </a:extLst>
          </p:cNvPr>
          <p:cNvSpPr txBox="1"/>
          <p:nvPr/>
        </p:nvSpPr>
        <p:spPr>
          <a:xfrm>
            <a:off x="611560" y="888150"/>
            <a:ext cx="67430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u="sng" baseline="30000" dirty="0"/>
              <a:t>54</a:t>
            </a:r>
            <a:r>
              <a:rPr lang="de-DE" sz="1350" u="sng" dirty="0"/>
              <a:t>Ti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6" descr="logoAga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5297303" y="6475055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A. </a:t>
            </a:r>
            <a:r>
              <a:rPr lang="fr-FR" dirty="0" err="1" smtClean="0"/>
              <a:t>Goldkuhle</a:t>
            </a:r>
            <a:r>
              <a:rPr lang="fr-FR" dirty="0" smtClean="0"/>
              <a:t> (IKP) et al, in </a:t>
            </a:r>
            <a:r>
              <a:rPr lang="fr-FR" dirty="0" err="1" smtClean="0"/>
              <a:t>preparation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53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495899AD-F8AE-4E06-97A7-F9A4CE1B165F}"/>
              </a:ext>
            </a:extLst>
          </p:cNvPr>
          <p:cNvSpPr txBox="1"/>
          <p:nvPr/>
        </p:nvSpPr>
        <p:spPr>
          <a:xfrm>
            <a:off x="1617218" y="1639113"/>
            <a:ext cx="67430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u="sng" baseline="30000" dirty="0"/>
              <a:t>54</a:t>
            </a:r>
            <a:r>
              <a:rPr lang="de-DE" sz="1350" u="sng" dirty="0"/>
              <a:t>Ti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7" name="Inhaltsplatzhalter 3">
                <a:extLst>
                  <a:ext uri="{FF2B5EF4-FFF2-40B4-BE49-F238E27FC236}">
                    <a16:creationId xmlns:a16="http://schemas.microsoft.com/office/drawing/2014/main" id="{31EA8827-E133-4A9D-93E3-BC7B9DD36CFC}"/>
                  </a:ext>
                </a:extLst>
              </p:cNvPr>
              <p:cNvGraphicFramePr>
                <a:graphicFrameLocks/>
              </p:cNvGraphicFramePr>
              <p:nvPr>
                <p:extLst/>
              </p:nvPr>
            </p:nvGraphicFramePr>
            <p:xfrm>
              <a:off x="1617218" y="1916113"/>
              <a:ext cx="6041230" cy="1725740"/>
            </p:xfrm>
            <a:graphic>
              <a:graphicData uri="http://schemas.openxmlformats.org/drawingml/2006/table">
                <a:tbl>
                  <a:tblPr bandRow="1">
                    <a:tableStyleId>{91EBBBCC-DAD2-459C-BE2E-F6DE35CF9A28}</a:tableStyleId>
                  </a:tblPr>
                  <a:tblGrid>
                    <a:gridCol w="1208246">
                      <a:extLst>
                        <a:ext uri="{9D8B030D-6E8A-4147-A177-3AD203B41FA5}">
                          <a16:colId xmlns:a16="http://schemas.microsoft.com/office/drawing/2014/main" val="173415143"/>
                        </a:ext>
                      </a:extLst>
                    </a:gridCol>
                    <a:gridCol w="1208246">
                      <a:extLst>
                        <a:ext uri="{9D8B030D-6E8A-4147-A177-3AD203B41FA5}">
                          <a16:colId xmlns:a16="http://schemas.microsoft.com/office/drawing/2014/main" val="3822838061"/>
                        </a:ext>
                      </a:extLst>
                    </a:gridCol>
                    <a:gridCol w="1208246">
                      <a:extLst>
                        <a:ext uri="{9D8B030D-6E8A-4147-A177-3AD203B41FA5}">
                          <a16:colId xmlns:a16="http://schemas.microsoft.com/office/drawing/2014/main" val="2536943721"/>
                        </a:ext>
                      </a:extLst>
                    </a:gridCol>
                    <a:gridCol w="1208246">
                      <a:extLst>
                        <a:ext uri="{9D8B030D-6E8A-4147-A177-3AD203B41FA5}">
                          <a16:colId xmlns:a16="http://schemas.microsoft.com/office/drawing/2014/main" val="865167803"/>
                        </a:ext>
                      </a:extLst>
                    </a:gridCol>
                    <a:gridCol w="1208246">
                      <a:extLst>
                        <a:ext uri="{9D8B030D-6E8A-4147-A177-3AD203B41FA5}">
                          <a16:colId xmlns:a16="http://schemas.microsoft.com/office/drawing/2014/main" val="373334378"/>
                        </a:ext>
                      </a:extLst>
                    </a:gridCol>
                  </a:tblGrid>
                  <a:tr h="278416">
                    <a:tc>
                      <a:txBody>
                        <a:bodyPr/>
                        <a:lstStyle/>
                        <a:p>
                          <a:endParaRPr lang="de-DE" sz="1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68580" marR="68580" marT="34290" marB="34290">
                        <a:solidFill>
                          <a:srgbClr val="C00000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de-DE" sz="1400" b="1" dirty="0">
                              <a:solidFill>
                                <a:schemeClr val="bg1"/>
                              </a:solidFill>
                            </a:rPr>
                            <a:t>Lifetime [</a:t>
                          </a:r>
                          <a:r>
                            <a:rPr lang="de-DE" sz="1400" b="1" dirty="0" err="1">
                              <a:solidFill>
                                <a:schemeClr val="bg1"/>
                              </a:solidFill>
                            </a:rPr>
                            <a:t>ps</a:t>
                          </a:r>
                          <a:r>
                            <a:rPr lang="de-DE" sz="1400" b="1" dirty="0">
                              <a:solidFill>
                                <a:schemeClr val="bg1"/>
                              </a:solidFill>
                            </a:rPr>
                            <a:t>]</a:t>
                          </a:r>
                          <a:endParaRPr lang="de-DE" sz="1400" b="1" dirty="0">
                            <a:solidFill>
                              <a:schemeClr val="bg1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C000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de-DE" b="1" dirty="0">
                            <a:solidFill>
                              <a:schemeClr val="bg1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>
                        <a:solidFill>
                          <a:srgbClr val="C00000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de-DE" sz="1400" b="1" dirty="0">
                              <a:solidFill>
                                <a:schemeClr val="bg1"/>
                              </a:solidFill>
                            </a:rPr>
                            <a:t>B(E2) [</a:t>
                          </a:r>
                          <a:r>
                            <a:rPr lang="de-DE" sz="1400" b="1" i="1" dirty="0">
                              <a:solidFill>
                                <a:schemeClr val="bg1"/>
                              </a:solidFill>
                            </a:rPr>
                            <a:t>e</a:t>
                          </a:r>
                          <a:r>
                            <a:rPr lang="de-DE" sz="1400" b="1" dirty="0">
                              <a:solidFill>
                                <a:schemeClr val="bg1"/>
                              </a:solidFill>
                            </a:rPr>
                            <a:t>²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de-DE" sz="14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𝐟𝐦</m:t>
                                  </m:r>
                                </m:e>
                                <m:sup>
                                  <m:r>
                                    <a:rPr lang="de-DE" sz="14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</m:sup>
                              </m:sSup>
                              <m:r>
                                <m:rPr>
                                  <m:nor/>
                                </m:rPr>
                                <a:rPr lang="de-DE" sz="1400" b="1" dirty="0" smtClean="0">
                                  <a:solidFill>
                                    <a:schemeClr val="bg1"/>
                                  </a:solidFill>
                                </a:rPr>
                                <m:t>]</m:t>
                              </m:r>
                            </m:oMath>
                          </a14:m>
                          <a:endParaRPr lang="de-DE" sz="1400" b="1" dirty="0">
                            <a:solidFill>
                              <a:schemeClr val="bg1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C000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de-DE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>
                        <a:solidFill>
                          <a:srgbClr val="C00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2936007"/>
                      </a:ext>
                    </a:extLst>
                  </a:tr>
                  <a:tr h="27813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lang="de-DE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−2)</m:t>
                                    </m:r>
                                  </m:e>
                                  <m:sub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err="1"/>
                            <a:t>Present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err="1"/>
                            <a:t>Previous</a:t>
                          </a:r>
                          <a:r>
                            <a:rPr lang="de-DE" sz="1400" dirty="0"/>
                            <a:t> [1]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err="1"/>
                            <a:t>Present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err="1"/>
                            <a:t>Previous</a:t>
                          </a:r>
                          <a:r>
                            <a:rPr lang="de-DE" sz="1400" dirty="0"/>
                            <a:t> [1]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52404030"/>
                      </a:ext>
                    </a:extLst>
                  </a:tr>
                  <a:tr h="29479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b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lang="de-DE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g</m:t>
                                    </m:r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s</m:t>
                                    </m:r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</m:sub>
                                  <m:sup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 marL="68580" marR="68580" marT="34290" marB="34290">
                        <a:solidFill>
                          <a:srgbClr val="F8D7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/>
                            <a:t>1.4(7)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8D7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/>
                            <a:t>1.53(27)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8D7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80</m:t>
                                    </m:r>
                                  </m:e>
                                  <m:sub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−27</m:t>
                                    </m:r>
                                  </m:sub>
                                  <m:sup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+82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8D7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MU Sans Serif" panose="02000603000000000000" pitchFamily="2" charset="0"/>
                                        <a:cs typeface="CMU Sans Serif" panose="02000603000000000000" pitchFamily="2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MU Sans Serif" panose="02000603000000000000" pitchFamily="2" charset="0"/>
                                        <a:cs typeface="CMU Sans Serif" panose="02000603000000000000" pitchFamily="2" charset="0"/>
                                      </a:rPr>
                                      <m:t>72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MU Sans Serif" panose="02000603000000000000" pitchFamily="2" charset="0"/>
                                        <a:cs typeface="CMU Sans Serif" panose="02000603000000000000" pitchFamily="2" charset="0"/>
                                      </a:rPr>
                                      <m:t>−11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MU Sans Serif" panose="02000603000000000000" pitchFamily="2" charset="0"/>
                                        <a:cs typeface="CMU Sans Serif" panose="02000603000000000000" pitchFamily="2" charset="0"/>
                                      </a:rPr>
                                      <m:t>+15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8D7C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89609411"/>
                      </a:ext>
                    </a:extLst>
                  </a:tr>
                  <a:tr h="28265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0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e>
                                  <m:sub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lang="de-DE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b>
                                    <m:r>
                                      <a:rPr lang="de-DE" sz="1400" b="0" i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/>
                            <a:t>5.9(9)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/>
                            <a:t>-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139</m:t>
                                    </m:r>
                                  </m:e>
                                  <m:sub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−18</m:t>
                                    </m:r>
                                  </m:sub>
                                  <m:sup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+25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-</a:t>
                          </a: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1468232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0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e>
                                  <m:sub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lang="de-DE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0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e>
                                  <m:sub>
                                    <m:r>
                                      <a:rPr lang="de-DE" sz="1400" b="0" i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 marL="68580" marR="68580" marT="34290" marB="34290">
                        <a:solidFill>
                          <a:srgbClr val="F8D7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≥380</m:t>
                                </m:r>
                              </m:oMath>
                            </m:oMathPara>
                          </a14:m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8D7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/>
                            <a:t>-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8D7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≤132</m:t>
                                </m:r>
                              </m:oMath>
                            </m:oMathPara>
                          </a14:m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8D7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/>
                            <a:t>-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8D7C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11031570"/>
                      </a:ext>
                    </a:extLst>
                  </a:tr>
                  <a:tr h="27813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0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e>
                                  <m:sub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lang="de-DE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0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e>
                                  <m:sub>
                                    <m:r>
                                      <a:rPr lang="de-DE" sz="1400" b="0" i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≤1.4</m:t>
                                </m:r>
                              </m:oMath>
                            </m:oMathPara>
                          </a14:m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/>
                            <a:t>-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de-DE" sz="1400" smtClean="0">
                                  <a:latin typeface="Cambria Math" panose="02040503050406030204" pitchFamily="18" charset="0"/>
                                </a:rPr>
                                <m:t>≥</m:t>
                              </m:r>
                            </m:oMath>
                          </a14:m>
                          <a:r>
                            <a:rPr lang="de-DE" sz="1400" dirty="0"/>
                            <a:t> 5.7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/>
                            <a:t>-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41688126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7" name="Inhaltsplatzhalter 3">
                <a:extLst>
                  <a:ext uri="{FF2B5EF4-FFF2-40B4-BE49-F238E27FC236}">
                    <a16:creationId xmlns:a16="http://schemas.microsoft.com/office/drawing/2014/main" id="{31EA8827-E133-4A9D-93E3-BC7B9DD36CFC}"/>
                  </a:ext>
                </a:extLst>
              </p:cNvPr>
              <p:cNvGraphicFramePr>
                <a:graphicFrameLocks/>
              </p:cNvGraphicFramePr>
              <p:nvPr>
                <p:extLst/>
              </p:nvPr>
            </p:nvGraphicFramePr>
            <p:xfrm>
              <a:off x="1617218" y="1916113"/>
              <a:ext cx="6041230" cy="1725740"/>
            </p:xfrm>
            <a:graphic>
              <a:graphicData uri="http://schemas.openxmlformats.org/drawingml/2006/table">
                <a:tbl>
                  <a:tblPr bandRow="1">
                    <a:tableStyleId>{91EBBBCC-DAD2-459C-BE2E-F6DE35CF9A28}</a:tableStyleId>
                  </a:tblPr>
                  <a:tblGrid>
                    <a:gridCol w="1208246">
                      <a:extLst>
                        <a:ext uri="{9D8B030D-6E8A-4147-A177-3AD203B41FA5}">
                          <a16:colId xmlns:a16="http://schemas.microsoft.com/office/drawing/2014/main" val="173415143"/>
                        </a:ext>
                      </a:extLst>
                    </a:gridCol>
                    <a:gridCol w="1208246">
                      <a:extLst>
                        <a:ext uri="{9D8B030D-6E8A-4147-A177-3AD203B41FA5}">
                          <a16:colId xmlns:a16="http://schemas.microsoft.com/office/drawing/2014/main" val="3822838061"/>
                        </a:ext>
                      </a:extLst>
                    </a:gridCol>
                    <a:gridCol w="1208246">
                      <a:extLst>
                        <a:ext uri="{9D8B030D-6E8A-4147-A177-3AD203B41FA5}">
                          <a16:colId xmlns:a16="http://schemas.microsoft.com/office/drawing/2014/main" val="2536943721"/>
                        </a:ext>
                      </a:extLst>
                    </a:gridCol>
                    <a:gridCol w="1208246">
                      <a:extLst>
                        <a:ext uri="{9D8B030D-6E8A-4147-A177-3AD203B41FA5}">
                          <a16:colId xmlns:a16="http://schemas.microsoft.com/office/drawing/2014/main" val="865167803"/>
                        </a:ext>
                      </a:extLst>
                    </a:gridCol>
                    <a:gridCol w="1208246">
                      <a:extLst>
                        <a:ext uri="{9D8B030D-6E8A-4147-A177-3AD203B41FA5}">
                          <a16:colId xmlns:a16="http://schemas.microsoft.com/office/drawing/2014/main" val="373334378"/>
                        </a:ext>
                      </a:extLst>
                    </a:gridCol>
                  </a:tblGrid>
                  <a:tr h="286131">
                    <a:tc>
                      <a:txBody>
                        <a:bodyPr/>
                        <a:lstStyle/>
                        <a:p>
                          <a:endParaRPr lang="de-DE" sz="1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68580" marR="68580" marT="34290" marB="34290">
                        <a:solidFill>
                          <a:srgbClr val="C00000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de-DE" sz="1400" b="1" dirty="0">
                              <a:solidFill>
                                <a:schemeClr val="bg1"/>
                              </a:solidFill>
                            </a:rPr>
                            <a:t>Lifetime [</a:t>
                          </a:r>
                          <a:r>
                            <a:rPr lang="de-DE" sz="1400" b="1" dirty="0" err="1">
                              <a:solidFill>
                                <a:schemeClr val="bg1"/>
                              </a:solidFill>
                            </a:rPr>
                            <a:t>ps</a:t>
                          </a:r>
                          <a:r>
                            <a:rPr lang="de-DE" sz="1400" b="1" dirty="0">
                              <a:solidFill>
                                <a:schemeClr val="bg1"/>
                              </a:solidFill>
                            </a:rPr>
                            <a:t>]</a:t>
                          </a:r>
                          <a:endParaRPr lang="de-DE" sz="1400" b="1" dirty="0">
                            <a:solidFill>
                              <a:schemeClr val="bg1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C000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de-DE" b="1" dirty="0">
                            <a:solidFill>
                              <a:schemeClr val="bg1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>
                        <a:solidFill>
                          <a:srgbClr val="C00000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149874" t="-6383" b="-529787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de-DE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>
                        <a:solidFill>
                          <a:srgbClr val="C00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2936007"/>
                      </a:ext>
                    </a:extLst>
                  </a:tr>
                  <a:tr h="28194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t="-108696" r="-401010" b="-4413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err="1"/>
                            <a:t>Present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err="1"/>
                            <a:t>Previous</a:t>
                          </a:r>
                          <a:r>
                            <a:rPr lang="de-DE" sz="1400" dirty="0"/>
                            <a:t> [1]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err="1"/>
                            <a:t>Present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err="1"/>
                            <a:t>Previous</a:t>
                          </a:r>
                          <a:r>
                            <a:rPr lang="de-DE" sz="1400" dirty="0"/>
                            <a:t> [1]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52404030"/>
                      </a:ext>
                    </a:extLst>
                  </a:tr>
                  <a:tr h="303213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t="-192000" r="-401010" b="-30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/>
                            <a:t>1.4(7)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8D7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/>
                            <a:t>1.53(27)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8D7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298995" t="-192000" r="-99497" b="-30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401010" t="-192000" b="-30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89609411"/>
                      </a:ext>
                    </a:extLst>
                  </a:tr>
                  <a:tr h="290576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t="-304167" r="-401010" b="-2187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/>
                            <a:t>5.9(9)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/>
                            <a:t>-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298995" t="-304167" r="-99497" b="-2187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-</a:t>
                          </a: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14682328"/>
                      </a:ext>
                    </a:extLst>
                  </a:tr>
                  <a:tr h="28194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t="-412766" r="-401010" b="-1234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99497" t="-412766" r="-298995" b="-1234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/>
                            <a:t>-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8D7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298995" t="-412766" r="-99497" b="-1234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/>
                            <a:t>-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8D7C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11031570"/>
                      </a:ext>
                    </a:extLst>
                  </a:tr>
                  <a:tr h="28194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t="-523913" r="-401010" b="-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99497" t="-523913" r="-298995" b="-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/>
                            <a:t>-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298995" t="-523913" r="-99497" b="-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/>
                            <a:t>-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4168812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6" name="Inhaltsplatzhalter 3">
                <a:extLst>
                  <a:ext uri="{FF2B5EF4-FFF2-40B4-BE49-F238E27FC236}">
                    <a16:creationId xmlns:a16="http://schemas.microsoft.com/office/drawing/2014/main" id="{76C62952-03DB-4396-9231-B4EC12AC4A03}"/>
                  </a:ext>
                </a:extLst>
              </p:cNvPr>
              <p:cNvGraphicFramePr>
                <a:graphicFrameLocks/>
              </p:cNvGraphicFramePr>
              <p:nvPr>
                <p:extLst/>
              </p:nvPr>
            </p:nvGraphicFramePr>
            <p:xfrm>
              <a:off x="1617218" y="4030061"/>
              <a:ext cx="6041230" cy="1445960"/>
            </p:xfrm>
            <a:graphic>
              <a:graphicData uri="http://schemas.openxmlformats.org/drawingml/2006/table">
                <a:tbl>
                  <a:tblPr bandRow="1">
                    <a:tableStyleId>{91EBBBCC-DAD2-459C-BE2E-F6DE35CF9A28}</a:tableStyleId>
                  </a:tblPr>
                  <a:tblGrid>
                    <a:gridCol w="1208246">
                      <a:extLst>
                        <a:ext uri="{9D8B030D-6E8A-4147-A177-3AD203B41FA5}">
                          <a16:colId xmlns:a16="http://schemas.microsoft.com/office/drawing/2014/main" val="173415143"/>
                        </a:ext>
                      </a:extLst>
                    </a:gridCol>
                    <a:gridCol w="1208246">
                      <a:extLst>
                        <a:ext uri="{9D8B030D-6E8A-4147-A177-3AD203B41FA5}">
                          <a16:colId xmlns:a16="http://schemas.microsoft.com/office/drawing/2014/main" val="3822838061"/>
                        </a:ext>
                      </a:extLst>
                    </a:gridCol>
                    <a:gridCol w="1208246">
                      <a:extLst>
                        <a:ext uri="{9D8B030D-6E8A-4147-A177-3AD203B41FA5}">
                          <a16:colId xmlns:a16="http://schemas.microsoft.com/office/drawing/2014/main" val="2536943721"/>
                        </a:ext>
                      </a:extLst>
                    </a:gridCol>
                    <a:gridCol w="1208246">
                      <a:extLst>
                        <a:ext uri="{9D8B030D-6E8A-4147-A177-3AD203B41FA5}">
                          <a16:colId xmlns:a16="http://schemas.microsoft.com/office/drawing/2014/main" val="865167803"/>
                        </a:ext>
                      </a:extLst>
                    </a:gridCol>
                    <a:gridCol w="1208246">
                      <a:extLst>
                        <a:ext uri="{9D8B030D-6E8A-4147-A177-3AD203B41FA5}">
                          <a16:colId xmlns:a16="http://schemas.microsoft.com/office/drawing/2014/main" val="373334378"/>
                        </a:ext>
                      </a:extLst>
                    </a:gridCol>
                  </a:tblGrid>
                  <a:tr h="278416">
                    <a:tc>
                      <a:txBody>
                        <a:bodyPr/>
                        <a:lstStyle/>
                        <a:p>
                          <a:endParaRPr lang="de-DE" sz="1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68580" marR="68580" marT="34290" marB="34290">
                        <a:solidFill>
                          <a:srgbClr val="C00000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de-DE" sz="1400" b="1" dirty="0">
                              <a:solidFill>
                                <a:schemeClr val="bg1"/>
                              </a:solidFill>
                            </a:rPr>
                            <a:t>Lifetime [</a:t>
                          </a:r>
                          <a:r>
                            <a:rPr lang="de-DE" sz="1400" b="1" dirty="0" err="1">
                              <a:solidFill>
                                <a:schemeClr val="bg1"/>
                              </a:solidFill>
                            </a:rPr>
                            <a:t>ps</a:t>
                          </a:r>
                          <a:r>
                            <a:rPr lang="de-DE" sz="1400" b="1" dirty="0">
                              <a:solidFill>
                                <a:schemeClr val="bg1"/>
                              </a:solidFill>
                            </a:rPr>
                            <a:t>]</a:t>
                          </a:r>
                          <a:endParaRPr lang="de-DE" sz="1400" b="1" dirty="0">
                            <a:solidFill>
                              <a:schemeClr val="bg1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C000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de-DE" b="1" dirty="0">
                            <a:solidFill>
                              <a:schemeClr val="bg1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>
                        <a:solidFill>
                          <a:srgbClr val="C00000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de-DE" sz="1400" b="1" dirty="0">
                              <a:solidFill>
                                <a:schemeClr val="bg1"/>
                              </a:solidFill>
                            </a:rPr>
                            <a:t>B(E2) [</a:t>
                          </a:r>
                          <a:r>
                            <a:rPr lang="de-DE" sz="1400" b="1" i="1" dirty="0">
                              <a:solidFill>
                                <a:schemeClr val="bg1"/>
                              </a:solidFill>
                            </a:rPr>
                            <a:t>e</a:t>
                          </a:r>
                          <a:r>
                            <a:rPr lang="de-DE" sz="1400" b="1" dirty="0">
                              <a:solidFill>
                                <a:schemeClr val="bg1"/>
                              </a:solidFill>
                            </a:rPr>
                            <a:t>²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de-DE" sz="14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𝐟𝐦</m:t>
                                  </m:r>
                                </m:e>
                                <m:sup>
                                  <m:r>
                                    <a:rPr lang="de-DE" sz="14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</m:sup>
                              </m:sSup>
                            </m:oMath>
                          </a14:m>
                          <a:r>
                            <a:rPr lang="de-DE" sz="1400" b="1" dirty="0">
                              <a:solidFill>
                                <a:schemeClr val="bg1"/>
                              </a:solidFill>
                            </a:rPr>
                            <a:t>]</a:t>
                          </a:r>
                          <a:endParaRPr lang="de-DE" sz="1400" b="1" dirty="0">
                            <a:solidFill>
                              <a:schemeClr val="bg1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C000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de-DE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>
                        <a:solidFill>
                          <a:srgbClr val="C00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2936007"/>
                      </a:ext>
                    </a:extLst>
                  </a:tr>
                  <a:tr h="27813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lang="de-DE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−2)</m:t>
                                    </m:r>
                                  </m:e>
                                  <m:sub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err="1"/>
                            <a:t>Present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err="1"/>
                            <a:t>Previous</a:t>
                          </a:r>
                          <a:r>
                            <a:rPr lang="de-DE" sz="1400" dirty="0"/>
                            <a:t> [2]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err="1"/>
                            <a:t>Present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err="1"/>
                            <a:t>Previous</a:t>
                          </a:r>
                          <a:r>
                            <a:rPr lang="de-DE" sz="1400" dirty="0"/>
                            <a:t> [2]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52404030"/>
                      </a:ext>
                    </a:extLst>
                  </a:tr>
                  <a:tr h="29479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b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lang="de-DE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g</m:t>
                                    </m:r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s</m:t>
                                    </m:r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</m:sub>
                                  <m:sup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 marL="68580" marR="68580" marT="34290" marB="34290">
                        <a:solidFill>
                          <a:srgbClr val="F8D7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>
                              <a:latin typeface="+mn-lt"/>
                            </a:rPr>
                            <a:t>10.1(4)</a:t>
                          </a:r>
                        </a:p>
                      </a:txBody>
                      <a:tcPr marL="68580" marR="68580" marT="34290" marB="34290">
                        <a:solidFill>
                          <a:srgbClr val="F8D7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>
                              <a:latin typeface="+mn-lt"/>
                            </a:rPr>
                            <a:t>5.19(20)</a:t>
                          </a:r>
                        </a:p>
                      </a:txBody>
                      <a:tcPr marL="68580" marR="68580" marT="34290" marB="34290">
                        <a:solidFill>
                          <a:srgbClr val="F8D7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63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−6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+8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de-DE" sz="1400" dirty="0">
                            <a:latin typeface="+mn-lt"/>
                          </a:endParaRPr>
                        </a:p>
                      </a:txBody>
                      <a:tcPr marL="68580" marR="68580" marT="34290" marB="34290">
                        <a:solidFill>
                          <a:srgbClr val="F8D7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MU Sans Serif" panose="02000603000000000000" pitchFamily="2" charset="0"/>
                                        <a:cs typeface="CMU Sans Serif" panose="02000603000000000000" pitchFamily="2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MU Sans Serif" panose="02000603000000000000" pitchFamily="2" charset="0"/>
                                        <a:cs typeface="CMU Sans Serif" panose="02000603000000000000" pitchFamily="2" charset="0"/>
                                      </a:rPr>
                                      <m:t>124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MU Sans Serif" panose="02000603000000000000" pitchFamily="2" charset="0"/>
                                        <a:cs typeface="CMU Sans Serif" panose="02000603000000000000" pitchFamily="2" charset="0"/>
                                      </a:rPr>
                                      <m:t>−5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MU Sans Serif" panose="02000603000000000000" pitchFamily="2" charset="0"/>
                                        <a:cs typeface="CMU Sans Serif" panose="02000603000000000000" pitchFamily="2" charset="0"/>
                                      </a:rPr>
                                      <m:t>+5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8D7C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89609411"/>
                      </a:ext>
                    </a:extLst>
                  </a:tr>
                  <a:tr h="2795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0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e>
                                  <m:sub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lang="de-DE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b>
                                    <m:r>
                                      <a:rPr lang="de-DE" sz="1400" b="0" i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>
                              <a:latin typeface="+mn-lt"/>
                            </a:rPr>
                            <a:t>2.3(1)</a:t>
                          </a: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>
                              <a:latin typeface="+mn-lt"/>
                            </a:rPr>
                            <a:t>4.76(58)</a:t>
                          </a: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111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−9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+8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de-DE" sz="1400" dirty="0">
                            <a:latin typeface="+mn-lt"/>
                          </a:endParaRP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MU Sans Serif" panose="02000603000000000000" pitchFamily="2" charset="0"/>
                                        <a:cs typeface="CMU Sans Serif" panose="02000603000000000000" pitchFamily="2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MU Sans Serif" panose="02000603000000000000" pitchFamily="2" charset="0"/>
                                        <a:cs typeface="CMU Sans Serif" panose="02000603000000000000" pitchFamily="2" charset="0"/>
                                      </a:rPr>
                                      <m:t>53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MU Sans Serif" panose="02000603000000000000" pitchFamily="2" charset="0"/>
                                        <a:cs typeface="CMU Sans Serif" panose="02000603000000000000" pitchFamily="2" charset="0"/>
                                      </a:rPr>
                                      <m:t>−6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MU Sans Serif" panose="02000603000000000000" pitchFamily="2" charset="0"/>
                                        <a:cs typeface="CMU Sans Serif" panose="02000603000000000000" pitchFamily="2" charset="0"/>
                                      </a:rPr>
                                      <m:t>+7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14682328"/>
                      </a:ext>
                    </a:extLst>
                  </a:tr>
                  <a:tr h="2795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0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e>
                                  <m:sub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lang="de-DE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0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e>
                                  <m:sub>
                                    <m:r>
                                      <a:rPr lang="de-DE" sz="1400" b="0" i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 marL="68580" marR="68580" marT="34290" marB="34290">
                        <a:solidFill>
                          <a:srgbClr val="F8D7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>
                              <a:latin typeface="+mn-lt"/>
                            </a:rPr>
                            <a:t>45(1)</a:t>
                          </a:r>
                        </a:p>
                      </a:txBody>
                      <a:tcPr marL="68580" marR="68580" marT="34290" marB="34290">
                        <a:solidFill>
                          <a:srgbClr val="F8D7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>
                              <a:latin typeface="+mn-lt"/>
                            </a:rPr>
                            <a:t>36.07(577)</a:t>
                          </a:r>
                        </a:p>
                      </a:txBody>
                      <a:tcPr marL="68580" marR="68580" marT="34290" marB="34290">
                        <a:solidFill>
                          <a:srgbClr val="F8D7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100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−8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+9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de-DE" sz="1400" dirty="0">
                            <a:latin typeface="+mn-lt"/>
                          </a:endParaRPr>
                        </a:p>
                      </a:txBody>
                      <a:tcPr marL="68580" marR="68580" marT="34290" marB="34290">
                        <a:solidFill>
                          <a:srgbClr val="F8D7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MU Sans Serif" panose="02000603000000000000" pitchFamily="2" charset="0"/>
                                        <a:cs typeface="CMU Sans Serif" panose="02000603000000000000" pitchFamily="2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MU Sans Serif" panose="02000603000000000000" pitchFamily="2" charset="0"/>
                                        <a:cs typeface="CMU Sans Serif" panose="02000603000000000000" pitchFamily="2" charset="0"/>
                                      </a:rPr>
                                      <m:t>125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MU Sans Serif" panose="02000603000000000000" pitchFamily="2" charset="0"/>
                                        <a:cs typeface="CMU Sans Serif" panose="02000603000000000000" pitchFamily="2" charset="0"/>
                                      </a:rPr>
                                      <m:t>−17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MU Sans Serif" panose="02000603000000000000" pitchFamily="2" charset="0"/>
                                        <a:cs typeface="CMU Sans Serif" panose="02000603000000000000" pitchFamily="2" charset="0"/>
                                      </a:rPr>
                                      <m:t>+24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8D7C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11031570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6" name="Inhaltsplatzhalter 3">
                <a:extLst>
                  <a:ext uri="{FF2B5EF4-FFF2-40B4-BE49-F238E27FC236}">
                    <a16:creationId xmlns:a16="http://schemas.microsoft.com/office/drawing/2014/main" id="{76C62952-03DB-4396-9231-B4EC12AC4A03}"/>
                  </a:ext>
                </a:extLst>
              </p:cNvPr>
              <p:cNvGraphicFramePr>
                <a:graphicFrameLocks/>
              </p:cNvGraphicFramePr>
              <p:nvPr>
                <p:extLst/>
              </p:nvPr>
            </p:nvGraphicFramePr>
            <p:xfrm>
              <a:off x="1617218" y="4030061"/>
              <a:ext cx="6041230" cy="1445960"/>
            </p:xfrm>
            <a:graphic>
              <a:graphicData uri="http://schemas.openxmlformats.org/drawingml/2006/table">
                <a:tbl>
                  <a:tblPr bandRow="1">
                    <a:tableStyleId>{91EBBBCC-DAD2-459C-BE2E-F6DE35CF9A28}</a:tableStyleId>
                  </a:tblPr>
                  <a:tblGrid>
                    <a:gridCol w="1208246">
                      <a:extLst>
                        <a:ext uri="{9D8B030D-6E8A-4147-A177-3AD203B41FA5}">
                          <a16:colId xmlns:a16="http://schemas.microsoft.com/office/drawing/2014/main" val="173415143"/>
                        </a:ext>
                      </a:extLst>
                    </a:gridCol>
                    <a:gridCol w="1208246">
                      <a:extLst>
                        <a:ext uri="{9D8B030D-6E8A-4147-A177-3AD203B41FA5}">
                          <a16:colId xmlns:a16="http://schemas.microsoft.com/office/drawing/2014/main" val="3822838061"/>
                        </a:ext>
                      </a:extLst>
                    </a:gridCol>
                    <a:gridCol w="1208246">
                      <a:extLst>
                        <a:ext uri="{9D8B030D-6E8A-4147-A177-3AD203B41FA5}">
                          <a16:colId xmlns:a16="http://schemas.microsoft.com/office/drawing/2014/main" val="2536943721"/>
                        </a:ext>
                      </a:extLst>
                    </a:gridCol>
                    <a:gridCol w="1208246">
                      <a:extLst>
                        <a:ext uri="{9D8B030D-6E8A-4147-A177-3AD203B41FA5}">
                          <a16:colId xmlns:a16="http://schemas.microsoft.com/office/drawing/2014/main" val="865167803"/>
                        </a:ext>
                      </a:extLst>
                    </a:gridCol>
                    <a:gridCol w="1208246">
                      <a:extLst>
                        <a:ext uri="{9D8B030D-6E8A-4147-A177-3AD203B41FA5}">
                          <a16:colId xmlns:a16="http://schemas.microsoft.com/office/drawing/2014/main" val="373334378"/>
                        </a:ext>
                      </a:extLst>
                    </a:gridCol>
                  </a:tblGrid>
                  <a:tr h="286131">
                    <a:tc>
                      <a:txBody>
                        <a:bodyPr/>
                        <a:lstStyle/>
                        <a:p>
                          <a:endParaRPr lang="de-DE" sz="1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68580" marR="68580" marT="34290" marB="34290">
                        <a:solidFill>
                          <a:srgbClr val="C00000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de-DE" sz="1400" b="1" dirty="0">
                              <a:solidFill>
                                <a:schemeClr val="bg1"/>
                              </a:solidFill>
                            </a:rPr>
                            <a:t>Lifetime [</a:t>
                          </a:r>
                          <a:r>
                            <a:rPr lang="de-DE" sz="1400" b="1" dirty="0" err="1">
                              <a:solidFill>
                                <a:schemeClr val="bg1"/>
                              </a:solidFill>
                            </a:rPr>
                            <a:t>ps</a:t>
                          </a:r>
                          <a:r>
                            <a:rPr lang="de-DE" sz="1400" b="1" dirty="0">
                              <a:solidFill>
                                <a:schemeClr val="bg1"/>
                              </a:solidFill>
                            </a:rPr>
                            <a:t>]</a:t>
                          </a:r>
                          <a:endParaRPr lang="de-DE" sz="1400" b="1" dirty="0">
                            <a:solidFill>
                              <a:schemeClr val="bg1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C000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de-DE" b="1" dirty="0">
                            <a:solidFill>
                              <a:schemeClr val="bg1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>
                        <a:solidFill>
                          <a:srgbClr val="C00000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34290" marB="34290">
                        <a:blipFill>
                          <a:blip r:embed="rId3"/>
                          <a:stretch>
                            <a:fillRect l="-149874" t="-8511" b="-429787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de-DE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>
                        <a:solidFill>
                          <a:srgbClr val="C00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2936007"/>
                      </a:ext>
                    </a:extLst>
                  </a:tr>
                  <a:tr h="28194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34290" marB="34290">
                        <a:blipFill>
                          <a:blip r:embed="rId3"/>
                          <a:stretch>
                            <a:fillRect t="-108511" r="-401010" b="-3297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err="1"/>
                            <a:t>Present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err="1"/>
                            <a:t>Previous</a:t>
                          </a:r>
                          <a:r>
                            <a:rPr lang="de-DE" sz="1400" dirty="0"/>
                            <a:t> [2]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err="1"/>
                            <a:t>Present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err="1"/>
                            <a:t>Previous</a:t>
                          </a:r>
                          <a:r>
                            <a:rPr lang="de-DE" sz="1400" dirty="0"/>
                            <a:t> [2]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52404030"/>
                      </a:ext>
                    </a:extLst>
                  </a:tr>
                  <a:tr h="303213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34290" marB="34290">
                        <a:blipFill>
                          <a:blip r:embed="rId3"/>
                          <a:stretch>
                            <a:fillRect t="-200000" r="-401010" b="-2163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>
                              <a:latin typeface="+mn-lt"/>
                            </a:rPr>
                            <a:t>10.1(4)</a:t>
                          </a:r>
                        </a:p>
                      </a:txBody>
                      <a:tcPr marL="68580" marR="68580" marT="34290" marB="34290">
                        <a:solidFill>
                          <a:srgbClr val="F8D7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>
                              <a:latin typeface="+mn-lt"/>
                            </a:rPr>
                            <a:t>5.19(20)</a:t>
                          </a:r>
                        </a:p>
                      </a:txBody>
                      <a:tcPr marL="68580" marR="68580" marT="34290" marB="34290">
                        <a:solidFill>
                          <a:srgbClr val="F8D7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34290" marB="34290">
                        <a:blipFill>
                          <a:blip r:embed="rId3"/>
                          <a:stretch>
                            <a:fillRect l="-298995" t="-200000" r="-99497" b="-2163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34290" marB="34290">
                        <a:blipFill>
                          <a:blip r:embed="rId3"/>
                          <a:stretch>
                            <a:fillRect l="-401010" t="-200000" b="-21632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89609411"/>
                      </a:ext>
                    </a:extLst>
                  </a:tr>
                  <a:tr h="287338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34290" marB="34290">
                        <a:blipFill>
                          <a:blip r:embed="rId3"/>
                          <a:stretch>
                            <a:fillRect t="-306250" r="-401010" b="-120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>
                              <a:latin typeface="+mn-lt"/>
                            </a:rPr>
                            <a:t>2.3(1)</a:t>
                          </a: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>
                              <a:latin typeface="+mn-lt"/>
                            </a:rPr>
                            <a:t>4.76(58)</a:t>
                          </a: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34290" marB="34290">
                        <a:blipFill>
                          <a:blip r:embed="rId3"/>
                          <a:stretch>
                            <a:fillRect l="-298995" t="-306250" r="-99497" b="-120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34290" marB="34290">
                        <a:blipFill>
                          <a:blip r:embed="rId3"/>
                          <a:stretch>
                            <a:fillRect l="-401010" t="-306250" b="-1208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14682328"/>
                      </a:ext>
                    </a:extLst>
                  </a:tr>
                  <a:tr h="287338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34290" marB="34290">
                        <a:blipFill>
                          <a:blip r:embed="rId3"/>
                          <a:stretch>
                            <a:fillRect t="-414894" r="-401010" b="-234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>
                              <a:latin typeface="+mn-lt"/>
                            </a:rPr>
                            <a:t>45(1)</a:t>
                          </a:r>
                        </a:p>
                      </a:txBody>
                      <a:tcPr marL="68580" marR="68580" marT="34290" marB="34290">
                        <a:solidFill>
                          <a:srgbClr val="F8D7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>
                              <a:latin typeface="+mn-lt"/>
                            </a:rPr>
                            <a:t>36.07(577)</a:t>
                          </a:r>
                        </a:p>
                      </a:txBody>
                      <a:tcPr marL="68580" marR="68580" marT="34290" marB="34290">
                        <a:solidFill>
                          <a:srgbClr val="F8D7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34290" marB="34290">
                        <a:blipFill>
                          <a:blip r:embed="rId3"/>
                          <a:stretch>
                            <a:fillRect l="-298995" t="-414894" r="-99497" b="-234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34290" marB="34290">
                        <a:blipFill>
                          <a:blip r:embed="rId3"/>
                          <a:stretch>
                            <a:fillRect l="-401010" t="-414894" b="-2340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1103157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Textfeld 7">
            <a:extLst>
              <a:ext uri="{FF2B5EF4-FFF2-40B4-BE49-F238E27FC236}">
                <a16:creationId xmlns:a16="http://schemas.microsoft.com/office/drawing/2014/main" id="{77934622-66FF-4599-8D9B-B3C6F66DF52E}"/>
              </a:ext>
            </a:extLst>
          </p:cNvPr>
          <p:cNvSpPr txBox="1"/>
          <p:nvPr/>
        </p:nvSpPr>
        <p:spPr>
          <a:xfrm>
            <a:off x="1617218" y="3741299"/>
            <a:ext cx="67430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u="sng" baseline="30000" dirty="0"/>
              <a:t>52</a:t>
            </a:r>
            <a:r>
              <a:rPr lang="de-DE" sz="1350" u="sng" dirty="0"/>
              <a:t>Ti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4619370D-659E-42F0-80AE-BCD322C29C41}"/>
              </a:ext>
            </a:extLst>
          </p:cNvPr>
          <p:cNvSpPr/>
          <p:nvPr/>
        </p:nvSpPr>
        <p:spPr>
          <a:xfrm>
            <a:off x="4282156" y="5462511"/>
            <a:ext cx="401482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050" dirty="0"/>
              <a:t>[2] K.-H. Speidel </a:t>
            </a:r>
            <a:r>
              <a:rPr lang="de-DE" sz="1050" i="1" dirty="0"/>
              <a:t>et al. </a:t>
            </a:r>
            <a:r>
              <a:rPr lang="de-DE" sz="1050" dirty="0"/>
              <a:t>Phys. </a:t>
            </a:r>
            <a:r>
              <a:rPr lang="de-DE" sz="1050" dirty="0" err="1"/>
              <a:t>Lett</a:t>
            </a:r>
            <a:r>
              <a:rPr lang="de-DE" sz="1050" dirty="0"/>
              <a:t>. B </a:t>
            </a:r>
            <a:r>
              <a:rPr lang="de-DE" sz="1050" b="1" dirty="0"/>
              <a:t>633</a:t>
            </a:r>
            <a:r>
              <a:rPr lang="de-DE" sz="1050" dirty="0"/>
              <a:t>, 219 (2006). 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369B72F-DD69-41AA-8CCD-6F78DF7C1F9B}"/>
              </a:ext>
            </a:extLst>
          </p:cNvPr>
          <p:cNvSpPr/>
          <p:nvPr/>
        </p:nvSpPr>
        <p:spPr>
          <a:xfrm>
            <a:off x="4282156" y="3634013"/>
            <a:ext cx="401482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050" dirty="0"/>
              <a:t>[1] D.-C. </a:t>
            </a:r>
            <a:r>
              <a:rPr lang="de-DE" sz="1050" dirty="0" err="1"/>
              <a:t>Dinca</a:t>
            </a:r>
            <a:r>
              <a:rPr lang="de-DE" sz="1050" dirty="0"/>
              <a:t> </a:t>
            </a:r>
            <a:r>
              <a:rPr lang="de-DE" sz="1050" i="1" dirty="0"/>
              <a:t>et al.,</a:t>
            </a:r>
            <a:r>
              <a:rPr lang="en-US" sz="1050" dirty="0"/>
              <a:t> </a:t>
            </a:r>
            <a:r>
              <a:rPr lang="de-DE" sz="1050" dirty="0"/>
              <a:t>Phys. Rev. C 71, 041302 (2005).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6" descr="logoAgat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5297303" y="6475055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A. </a:t>
            </a:r>
            <a:r>
              <a:rPr lang="fr-FR" dirty="0" err="1" smtClean="0"/>
              <a:t>Goldkuhle</a:t>
            </a:r>
            <a:r>
              <a:rPr lang="fr-FR" dirty="0" smtClean="0"/>
              <a:t> (IKP) et al, in </a:t>
            </a:r>
            <a:r>
              <a:rPr lang="fr-FR" dirty="0" err="1" smtClean="0"/>
              <a:t>preparation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064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1" y="4149080"/>
            <a:ext cx="2871788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Rectangle 22"/>
          <p:cNvSpPr/>
          <p:nvPr/>
        </p:nvSpPr>
        <p:spPr>
          <a:xfrm>
            <a:off x="1331640" y="6597352"/>
            <a:ext cx="1224136" cy="260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magine 13" descr="Screen Shot 2015-02-12 at 08.56.03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39"/>
          <a:stretch/>
        </p:blipFill>
        <p:spPr>
          <a:xfrm>
            <a:off x="179512" y="1052737"/>
            <a:ext cx="5189161" cy="3240360"/>
          </a:xfrm>
          <a:prstGeom prst="rect">
            <a:avLst/>
          </a:prstGeom>
        </p:spPr>
      </p:pic>
      <p:sp>
        <p:nvSpPr>
          <p:cNvPr id="18" name="Line 11"/>
          <p:cNvSpPr>
            <a:spLocks noChangeShapeType="1"/>
          </p:cNvSpPr>
          <p:nvPr/>
        </p:nvSpPr>
        <p:spPr bwMode="auto">
          <a:xfrm flipH="1">
            <a:off x="395536" y="1196752"/>
            <a:ext cx="2870200" cy="28590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2" name="19 Grupo"/>
          <p:cNvGrpSpPr>
            <a:grpSpLocks/>
          </p:cNvGrpSpPr>
          <p:nvPr/>
        </p:nvGrpSpPr>
        <p:grpSpPr bwMode="auto">
          <a:xfrm>
            <a:off x="619551" y="1357298"/>
            <a:ext cx="1263334" cy="1120045"/>
            <a:chOff x="330201" y="1411135"/>
            <a:chExt cx="990599" cy="1027265"/>
          </a:xfrm>
        </p:grpSpPr>
        <p:pic>
          <p:nvPicPr>
            <p:cNvPr id="20" name="Picture 13" descr="C:\Andres\Strasbourg\gifts\nucleus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01" y="1411135"/>
              <a:ext cx="961364" cy="1027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16"/>
            <p:cNvSpPr>
              <a:spLocks noChangeArrowheads="1"/>
            </p:cNvSpPr>
            <p:nvPr/>
          </p:nvSpPr>
          <p:spPr bwMode="auto">
            <a:xfrm>
              <a:off x="412750" y="2209800"/>
              <a:ext cx="908050" cy="228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Rectangle 17"/>
            <p:cNvSpPr>
              <a:spLocks noChangeArrowheads="1"/>
            </p:cNvSpPr>
            <p:nvPr/>
          </p:nvSpPr>
          <p:spPr bwMode="auto">
            <a:xfrm>
              <a:off x="412750" y="2133600"/>
              <a:ext cx="82550" cy="76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Rectangle 18"/>
            <p:cNvSpPr>
              <a:spLocks noChangeArrowheads="1"/>
            </p:cNvSpPr>
            <p:nvPr/>
          </p:nvSpPr>
          <p:spPr bwMode="auto">
            <a:xfrm>
              <a:off x="1238250" y="2133600"/>
              <a:ext cx="82550" cy="76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17435" name="Object 27"/>
          <p:cNvGraphicFramePr>
            <a:graphicFrameLocks noChangeAspect="1"/>
          </p:cNvGraphicFramePr>
          <p:nvPr/>
        </p:nvGraphicFramePr>
        <p:xfrm>
          <a:off x="5441826" y="1054803"/>
          <a:ext cx="4242742" cy="24462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6" name="Worksheet" r:id="rId6" imgW="9448800" imgH="5448390" progId="Excel.Sheet.8">
                  <p:embed/>
                </p:oleObj>
              </mc:Choice>
              <mc:Fallback>
                <p:oleObj name="Worksheet" r:id="rId6" imgW="9448800" imgH="5448390" progId="Excel.Sheet.8">
                  <p:embed/>
                  <p:pic>
                    <p:nvPicPr>
                      <p:cNvPr id="17435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1826" y="1054803"/>
                        <a:ext cx="4242742" cy="24462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8"/>
          <p:cNvGraphicFramePr>
            <a:graphicFrameLocks noChangeAspect="1"/>
          </p:cNvGraphicFramePr>
          <p:nvPr/>
        </p:nvGraphicFramePr>
        <p:xfrm>
          <a:off x="70687" y="4221088"/>
          <a:ext cx="3997257" cy="2304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7" name="Graphique" r:id="rId8" imgW="9534525" imgH="5495925" progId="Excel.Sheet.8">
                  <p:embed/>
                </p:oleObj>
              </mc:Choice>
              <mc:Fallback>
                <p:oleObj name="Graphique" r:id="rId8" imgW="9534525" imgH="5495925" progId="Excel.Sheet.8">
                  <p:embed/>
                  <p:pic>
                    <p:nvPicPr>
                      <p:cNvPr id="27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87" y="4221088"/>
                        <a:ext cx="3997257" cy="23042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 Box 20"/>
          <p:cNvSpPr txBox="1">
            <a:spLocks noChangeArrowheads="1"/>
          </p:cNvSpPr>
          <p:nvPr/>
        </p:nvSpPr>
        <p:spPr bwMode="auto">
          <a:xfrm>
            <a:off x="2699792" y="5085184"/>
            <a:ext cx="1881188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Symbol" pitchFamily="18" charset="2"/>
              </a:rPr>
              <a:t>n</a:t>
            </a:r>
            <a:r>
              <a:rPr lang="en-US" dirty="0">
                <a:solidFill>
                  <a:srgbClr val="FF0000"/>
                </a:solidFill>
              </a:rPr>
              <a:t>h</a:t>
            </a:r>
            <a:r>
              <a:rPr lang="en-US" baseline="-25000" dirty="0">
                <a:solidFill>
                  <a:srgbClr val="FF0000"/>
                </a:solidFill>
              </a:rPr>
              <a:t>11/2</a:t>
            </a:r>
            <a:r>
              <a:rPr lang="en-US" dirty="0">
                <a:solidFill>
                  <a:srgbClr val="FF0000"/>
                </a:solidFill>
              </a:rPr>
              <a:t> occupancy</a:t>
            </a:r>
          </a:p>
        </p:txBody>
      </p:sp>
      <p:sp>
        <p:nvSpPr>
          <p:cNvPr id="31" name="Rectangle 24"/>
          <p:cNvSpPr>
            <a:spLocks noChangeArrowheads="1"/>
          </p:cNvSpPr>
          <p:nvPr/>
        </p:nvSpPr>
        <p:spPr bwMode="auto">
          <a:xfrm>
            <a:off x="5868144" y="5013176"/>
            <a:ext cx="3384376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i="1" dirty="0"/>
              <a:t>[M. P. </a:t>
            </a:r>
            <a:r>
              <a:rPr lang="en-US" sz="1400" i="1" dirty="0" err="1"/>
              <a:t>Metlay</a:t>
            </a:r>
            <a:r>
              <a:rPr lang="en-US" sz="1400" i="1" dirty="0"/>
              <a:t> Phys. Rev. C </a:t>
            </a:r>
            <a:r>
              <a:rPr lang="en-US" sz="1400" b="1" i="1" dirty="0"/>
              <a:t>52</a:t>
            </a:r>
            <a:r>
              <a:rPr lang="en-US" sz="1400" i="1" dirty="0"/>
              <a:t>, 1801 (1995)]</a:t>
            </a:r>
          </a:p>
        </p:txBody>
      </p:sp>
      <p:pic>
        <p:nvPicPr>
          <p:cNvPr id="26" name="Picture 1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9552" y="4365104"/>
            <a:ext cx="3744416" cy="711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31"/>
          <p:cNvSpPr/>
          <p:nvPr/>
        </p:nvSpPr>
        <p:spPr>
          <a:xfrm>
            <a:off x="6068040" y="2542870"/>
            <a:ext cx="36004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/>
          <p:cNvSpPr/>
          <p:nvPr/>
        </p:nvSpPr>
        <p:spPr>
          <a:xfrm>
            <a:off x="3275856" y="4509120"/>
            <a:ext cx="864096" cy="360040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/>
          <p:cNvSpPr/>
          <p:nvPr/>
        </p:nvSpPr>
        <p:spPr>
          <a:xfrm>
            <a:off x="6454841" y="5229200"/>
            <a:ext cx="277399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3"/>
          <p:cNvSpPr>
            <a:spLocks noChangeArrowheads="1"/>
          </p:cNvSpPr>
          <p:nvPr/>
        </p:nvSpPr>
        <p:spPr bwMode="auto">
          <a:xfrm>
            <a:off x="5940152" y="3441774"/>
            <a:ext cx="324036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/>
              <a:t>Collective </a:t>
            </a:r>
            <a:r>
              <a:rPr lang="en-US" sz="1600" dirty="0" err="1"/>
              <a:t>octupole</a:t>
            </a:r>
            <a:r>
              <a:rPr lang="en-US" sz="1600" dirty="0"/>
              <a:t> motion in such nuclei is strongly influenced by quadrupole softness </a:t>
            </a:r>
            <a:endParaRPr lang="en-US" sz="1600" dirty="0" smtClean="0"/>
          </a:p>
        </p:txBody>
      </p:sp>
      <p:pic>
        <p:nvPicPr>
          <p:cNvPr id="28" name="Picture 6" descr="logoAgat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119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331640" y="6597352"/>
            <a:ext cx="1224136" cy="260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magine 13" descr="Screen Shot 2015-02-12 at 08.56.03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39"/>
          <a:stretch/>
        </p:blipFill>
        <p:spPr>
          <a:xfrm>
            <a:off x="179512" y="1052737"/>
            <a:ext cx="5189161" cy="3240360"/>
          </a:xfrm>
          <a:prstGeom prst="rect">
            <a:avLst/>
          </a:prstGeom>
        </p:spPr>
      </p:pic>
      <p:sp>
        <p:nvSpPr>
          <p:cNvPr id="18" name="Line 11"/>
          <p:cNvSpPr>
            <a:spLocks noChangeShapeType="1"/>
          </p:cNvSpPr>
          <p:nvPr/>
        </p:nvSpPr>
        <p:spPr bwMode="auto">
          <a:xfrm flipH="1">
            <a:off x="395536" y="1196752"/>
            <a:ext cx="2870200" cy="28590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2" name="19 Grupo"/>
          <p:cNvGrpSpPr>
            <a:grpSpLocks/>
          </p:cNvGrpSpPr>
          <p:nvPr/>
        </p:nvGrpSpPr>
        <p:grpSpPr bwMode="auto">
          <a:xfrm>
            <a:off x="619551" y="1357298"/>
            <a:ext cx="1263334" cy="1120045"/>
            <a:chOff x="330201" y="1411135"/>
            <a:chExt cx="990599" cy="1027265"/>
          </a:xfrm>
        </p:grpSpPr>
        <p:pic>
          <p:nvPicPr>
            <p:cNvPr id="20" name="Picture 13" descr="C:\Andres\Strasbourg\gifts\nucleus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01" y="1411135"/>
              <a:ext cx="961364" cy="1027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16"/>
            <p:cNvSpPr>
              <a:spLocks noChangeArrowheads="1"/>
            </p:cNvSpPr>
            <p:nvPr/>
          </p:nvSpPr>
          <p:spPr bwMode="auto">
            <a:xfrm>
              <a:off x="412750" y="2209800"/>
              <a:ext cx="908050" cy="228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Rectangle 17"/>
            <p:cNvSpPr>
              <a:spLocks noChangeArrowheads="1"/>
            </p:cNvSpPr>
            <p:nvPr/>
          </p:nvSpPr>
          <p:spPr bwMode="auto">
            <a:xfrm>
              <a:off x="412750" y="2133600"/>
              <a:ext cx="82550" cy="76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Rectangle 18"/>
            <p:cNvSpPr>
              <a:spLocks noChangeArrowheads="1"/>
            </p:cNvSpPr>
            <p:nvPr/>
          </p:nvSpPr>
          <p:spPr bwMode="auto">
            <a:xfrm>
              <a:off x="1238250" y="2133600"/>
              <a:ext cx="82550" cy="76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17435" name="Object 27"/>
          <p:cNvGraphicFramePr>
            <a:graphicFrameLocks noChangeAspect="1"/>
          </p:cNvGraphicFramePr>
          <p:nvPr/>
        </p:nvGraphicFramePr>
        <p:xfrm>
          <a:off x="5508104" y="1124744"/>
          <a:ext cx="4248472" cy="24495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0" name="Worksheet" r:id="rId5" imgW="9448800" imgH="5448390" progId="Excel.Sheet.8">
                  <p:embed/>
                </p:oleObj>
              </mc:Choice>
              <mc:Fallback>
                <p:oleObj name="Worksheet" r:id="rId5" imgW="9448800" imgH="5448390" progId="Excel.Sheet.8">
                  <p:embed/>
                  <p:pic>
                    <p:nvPicPr>
                      <p:cNvPr id="17435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104" y="1124744"/>
                        <a:ext cx="4248472" cy="24495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8"/>
          <p:cNvGraphicFramePr>
            <a:graphicFrameLocks noChangeAspect="1"/>
          </p:cNvGraphicFramePr>
          <p:nvPr/>
        </p:nvGraphicFramePr>
        <p:xfrm>
          <a:off x="70687" y="4221088"/>
          <a:ext cx="3997257" cy="2304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1" name="Graphique" r:id="rId7" imgW="9534525" imgH="5495925" progId="Excel.Sheet.8">
                  <p:embed/>
                </p:oleObj>
              </mc:Choice>
              <mc:Fallback>
                <p:oleObj name="Graphique" r:id="rId7" imgW="9534525" imgH="5495925" progId="Excel.Sheet.8">
                  <p:embed/>
                  <p:pic>
                    <p:nvPicPr>
                      <p:cNvPr id="27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87" y="4221088"/>
                        <a:ext cx="3997257" cy="23042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29"/>
          <p:cNvSpPr/>
          <p:nvPr/>
        </p:nvSpPr>
        <p:spPr>
          <a:xfrm>
            <a:off x="5492295" y="3645024"/>
            <a:ext cx="36517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i="1" dirty="0" smtClean="0">
                <a:latin typeface="Times New Roman" pitchFamily="18" charset="0"/>
                <a:cs typeface="Times New Roman" pitchFamily="18" charset="0"/>
              </a:rPr>
              <a:t>G. de </a:t>
            </a:r>
            <a:r>
              <a:rPr lang="fr-FR" sz="1400" i="1" dirty="0" err="1" smtClean="0">
                <a:latin typeface="Times New Roman" pitchFamily="18" charset="0"/>
                <a:cs typeface="Times New Roman" pitchFamily="18" charset="0"/>
              </a:rPr>
              <a:t>Angelis</a:t>
            </a:r>
            <a:r>
              <a:rPr lang="fr-FR" sz="1400" i="1" dirty="0" smtClean="0">
                <a:latin typeface="Times New Roman" pitchFamily="18" charset="0"/>
                <a:cs typeface="Times New Roman" pitchFamily="18" charset="0"/>
              </a:rPr>
              <a:t> et al., Phys. </a:t>
            </a:r>
            <a:r>
              <a:rPr lang="fr-FR" sz="1400" i="1" dirty="0" err="1" smtClean="0">
                <a:latin typeface="Times New Roman" pitchFamily="18" charset="0"/>
                <a:cs typeface="Times New Roman" pitchFamily="18" charset="0"/>
              </a:rPr>
              <a:t>Lett</a:t>
            </a:r>
            <a:r>
              <a:rPr lang="fr-FR" sz="1400" i="1" dirty="0" smtClean="0">
                <a:latin typeface="Times New Roman" pitchFamily="18" charset="0"/>
                <a:cs typeface="Times New Roman" pitchFamily="18" charset="0"/>
              </a:rPr>
              <a:t>. B 535 (2002) 93</a:t>
            </a:r>
          </a:p>
          <a:p>
            <a:r>
              <a:rPr lang="nb-NO" sz="1400" i="1" dirty="0" smtClean="0">
                <a:latin typeface="Times New Roman" pitchFamily="18" charset="0"/>
                <a:cs typeface="Times New Roman" pitchFamily="18" charset="0"/>
              </a:rPr>
              <a:t>J.F. Smith et al., Phys. Lett. B 523 (2001) 13.</a:t>
            </a:r>
            <a:r>
              <a:rPr lang="fr-FR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fr-FR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Ellipse 31"/>
          <p:cNvSpPr/>
          <p:nvPr/>
        </p:nvSpPr>
        <p:spPr>
          <a:xfrm>
            <a:off x="6012160" y="2500670"/>
            <a:ext cx="576064" cy="576064"/>
          </a:xfrm>
          <a:prstGeom prst="ellipse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Ellipse 32"/>
          <p:cNvSpPr/>
          <p:nvPr/>
        </p:nvSpPr>
        <p:spPr>
          <a:xfrm>
            <a:off x="683568" y="4221088"/>
            <a:ext cx="576064" cy="576064"/>
          </a:xfrm>
          <a:prstGeom prst="ellipse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CasellaDiTesto 7"/>
          <p:cNvSpPr txBox="1"/>
          <p:nvPr/>
        </p:nvSpPr>
        <p:spPr>
          <a:xfrm>
            <a:off x="4283968" y="5877272"/>
            <a:ext cx="3096344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baseline="30000" dirty="0" smtClean="0"/>
              <a:t>114</a:t>
            </a:r>
            <a:r>
              <a:rPr lang="it-IT" sz="1600" dirty="0" smtClean="0"/>
              <a:t>Xe : B(E3:3</a:t>
            </a:r>
            <a:r>
              <a:rPr lang="it-IT" sz="1600" baseline="30000" dirty="0" smtClean="0"/>
              <a:t>-</a:t>
            </a:r>
            <a:r>
              <a:rPr lang="it-IT" sz="1600" dirty="0" smtClean="0"/>
              <a:t> </a:t>
            </a:r>
            <a:r>
              <a:rPr lang="it-IT" sz="1600" dirty="0" smtClean="0">
                <a:sym typeface="Wingdings"/>
              </a:rPr>
              <a:t> 0</a:t>
            </a:r>
            <a:r>
              <a:rPr lang="it-IT" sz="1600" baseline="30000" dirty="0" smtClean="0">
                <a:sym typeface="Wingdings"/>
              </a:rPr>
              <a:t>+</a:t>
            </a:r>
            <a:r>
              <a:rPr lang="it-IT" sz="1600" dirty="0" smtClean="0">
                <a:sym typeface="Wingdings"/>
              </a:rPr>
              <a:t>) = 77(27) W.u </a:t>
            </a:r>
            <a:endParaRPr lang="it-IT" sz="1600" dirty="0"/>
          </a:p>
        </p:txBody>
      </p:sp>
      <p:sp>
        <p:nvSpPr>
          <p:cNvPr id="19" name="Rectangle 18"/>
          <p:cNvSpPr/>
          <p:nvPr/>
        </p:nvSpPr>
        <p:spPr>
          <a:xfrm>
            <a:off x="3059832" y="2420888"/>
            <a:ext cx="1008112" cy="360040"/>
          </a:xfrm>
          <a:prstGeom prst="rect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Picture 6" descr="logoAgat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906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483" y="1821359"/>
            <a:ext cx="1384425" cy="334125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750817" y="5141461"/>
            <a:ext cx="4635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/>
              <a:t>Exp</a:t>
            </a:r>
            <a:endParaRPr lang="en-US" sz="1350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963" y="2681953"/>
            <a:ext cx="3402317" cy="2639232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138425" y="965968"/>
            <a:ext cx="275908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Non –</a:t>
            </a:r>
            <a:r>
              <a:rPr lang="en-US" sz="2100" dirty="0" err="1"/>
              <a:t>yrast</a:t>
            </a:r>
            <a:r>
              <a:rPr lang="en-US" sz="2100" dirty="0"/>
              <a:t> states in </a:t>
            </a:r>
            <a:r>
              <a:rPr lang="en-US" sz="2100" baseline="30000" dirty="0"/>
              <a:t>20</a:t>
            </a:r>
            <a:r>
              <a:rPr lang="en-US" sz="2100" dirty="0"/>
              <a:t>O</a:t>
            </a:r>
            <a:endParaRPr lang="en-US" sz="2100" dirty="0"/>
          </a:p>
        </p:txBody>
      </p:sp>
      <p:sp>
        <p:nvSpPr>
          <p:cNvPr id="2" name="ZoneTexte 1"/>
          <p:cNvSpPr txBox="1"/>
          <p:nvPr/>
        </p:nvSpPr>
        <p:spPr>
          <a:xfrm>
            <a:off x="4064418" y="1644844"/>
            <a:ext cx="47147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Neutron transfer reaction by </a:t>
            </a:r>
            <a:r>
              <a:rPr lang="en-US" sz="1200" i="1" dirty="0"/>
              <a:t>C. R. Hoffman et al .PRC </a:t>
            </a:r>
            <a:r>
              <a:rPr lang="en-US" sz="1200" b="1" i="1" dirty="0"/>
              <a:t>85</a:t>
            </a:r>
            <a:r>
              <a:rPr lang="en-US" sz="1200" i="1" dirty="0"/>
              <a:t>, 054318 (2012)</a:t>
            </a:r>
          </a:p>
          <a:p>
            <a:r>
              <a:rPr lang="en-US" sz="1200" dirty="0"/>
              <a:t>has shown that :</a:t>
            </a:r>
          </a:p>
          <a:p>
            <a:endParaRPr lang="en-US" sz="1200" dirty="0"/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n-US" sz="1200" dirty="0"/>
          </a:p>
        </p:txBody>
      </p:sp>
      <p:grpSp>
        <p:nvGrpSpPr>
          <p:cNvPr id="7" name="Groupe 6"/>
          <p:cNvGrpSpPr/>
          <p:nvPr/>
        </p:nvGrpSpPr>
        <p:grpSpPr>
          <a:xfrm>
            <a:off x="449161" y="1708016"/>
            <a:ext cx="3538347" cy="3466845"/>
            <a:chOff x="598881" y="1134355"/>
            <a:chExt cx="4717795" cy="4622460"/>
          </a:xfrm>
        </p:grpSpPr>
        <p:sp>
          <p:nvSpPr>
            <p:cNvPr id="10" name="ZoneTexte 9"/>
            <p:cNvSpPr txBox="1"/>
            <p:nvPr/>
          </p:nvSpPr>
          <p:spPr>
            <a:xfrm>
              <a:off x="3837211" y="2126219"/>
              <a:ext cx="147946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n(d</a:t>
              </a:r>
              <a:r>
                <a:rPr lang="en-US" sz="1350" baseline="-25000" dirty="0"/>
                <a:t>5/2</a:t>
              </a:r>
              <a:r>
                <a:rPr lang="en-US" sz="1350" dirty="0"/>
                <a:t>)</a:t>
              </a:r>
              <a:r>
                <a:rPr lang="en-US" sz="1350" baseline="30000" dirty="0"/>
                <a:t>3</a:t>
              </a:r>
              <a:r>
                <a:rPr lang="en-US" sz="1350" dirty="0"/>
                <a:t> (s</a:t>
              </a:r>
              <a:r>
                <a:rPr lang="en-US" sz="1350" baseline="-25000" dirty="0"/>
                <a:t>1/2</a:t>
              </a:r>
              <a:r>
                <a:rPr lang="en-US" sz="1350" dirty="0"/>
                <a:t>)</a:t>
              </a:r>
              <a:r>
                <a:rPr lang="en-US" sz="1350" baseline="30000" dirty="0"/>
                <a:t>1</a:t>
              </a:r>
              <a:endParaRPr lang="en-US" sz="1350" baseline="30000" dirty="0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3837211" y="1151851"/>
              <a:ext cx="147946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n(d</a:t>
              </a:r>
              <a:r>
                <a:rPr lang="en-US" sz="1350" baseline="-25000" dirty="0"/>
                <a:t>5/2</a:t>
              </a:r>
              <a:r>
                <a:rPr lang="en-US" sz="1350" dirty="0"/>
                <a:t>)</a:t>
              </a:r>
              <a:r>
                <a:rPr lang="en-US" sz="1350" baseline="30000" dirty="0"/>
                <a:t>3</a:t>
              </a:r>
              <a:r>
                <a:rPr lang="en-US" sz="1350" dirty="0"/>
                <a:t> (s</a:t>
              </a:r>
              <a:r>
                <a:rPr lang="en-US" sz="1350" baseline="-25000" dirty="0"/>
                <a:t>1/2</a:t>
              </a:r>
              <a:r>
                <a:rPr lang="en-US" sz="1350" dirty="0"/>
                <a:t>)</a:t>
              </a:r>
              <a:r>
                <a:rPr lang="en-US" sz="1350" baseline="30000" dirty="0"/>
                <a:t>1</a:t>
              </a:r>
              <a:endParaRPr lang="en-US" sz="1350" baseline="30000" dirty="0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3837211" y="4072610"/>
              <a:ext cx="90452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n(d</a:t>
              </a:r>
              <a:r>
                <a:rPr lang="en-US" sz="1350" baseline="-25000" dirty="0"/>
                <a:t>5/2</a:t>
              </a:r>
              <a:r>
                <a:rPr lang="en-US" sz="1350" dirty="0"/>
                <a:t>)</a:t>
              </a:r>
              <a:r>
                <a:rPr lang="en-US" sz="1350" baseline="30000" dirty="0"/>
                <a:t>4</a:t>
              </a:r>
              <a:endParaRPr lang="en-US" sz="1350" baseline="30000" dirty="0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598881" y="1134355"/>
              <a:ext cx="184922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 err="1"/>
                <a:t>S</a:t>
              </a:r>
              <a:r>
                <a:rPr lang="en-US" sz="1350" baseline="-25000" dirty="0" err="1"/>
                <a:t>cal</a:t>
              </a:r>
              <a:r>
                <a:rPr lang="en-US" sz="1350" dirty="0"/>
                <a:t> (d</a:t>
              </a:r>
              <a:r>
                <a:rPr lang="en-US" sz="1350" baseline="-25000" dirty="0"/>
                <a:t>5/2</a:t>
              </a:r>
              <a:r>
                <a:rPr lang="en-US" sz="1350" dirty="0"/>
                <a:t>, s</a:t>
              </a:r>
              <a:r>
                <a:rPr lang="en-US" sz="1350" baseline="-25000" dirty="0"/>
                <a:t>1/2</a:t>
              </a:r>
              <a:r>
                <a:rPr lang="en-US" sz="1350" dirty="0"/>
                <a:t>,d</a:t>
              </a:r>
              <a:r>
                <a:rPr lang="en-US" sz="1350" baseline="-25000" dirty="0"/>
                <a:t>3/2</a:t>
              </a:r>
              <a:r>
                <a:rPr lang="en-US" sz="1350" dirty="0"/>
                <a:t>)</a:t>
              </a:r>
              <a:endParaRPr lang="en-US" sz="1350" dirty="0"/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1092101" y="5356706"/>
              <a:ext cx="1034900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(1.8,0,0)</a:t>
              </a:r>
              <a:endParaRPr lang="en-US" sz="1350" dirty="0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916452" y="4045310"/>
              <a:ext cx="1381148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(0.8,0.3,0.2)</a:t>
              </a:r>
              <a:endParaRPr lang="en-US" sz="1350" dirty="0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997326" y="2490092"/>
              <a:ext cx="115031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(1.0,0.,0.)</a:t>
              </a:r>
              <a:endParaRPr lang="en-US" sz="1350" dirty="0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878376" y="1586267"/>
              <a:ext cx="1381148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(0.2,</a:t>
              </a:r>
              <a:r>
                <a:rPr lang="en-US" sz="1350" b="1" dirty="0">
                  <a:solidFill>
                    <a:srgbClr val="FF0000"/>
                  </a:solidFill>
                </a:rPr>
                <a:t>0.7</a:t>
              </a:r>
              <a:r>
                <a:rPr lang="en-US" sz="1350" dirty="0"/>
                <a:t>,0.0)</a:t>
              </a:r>
              <a:endParaRPr lang="en-US" sz="1350" dirty="0"/>
            </a:p>
          </p:txBody>
        </p:sp>
      </p:grpSp>
      <p:sp>
        <p:nvSpPr>
          <p:cNvPr id="3" name="Flèche droite 2"/>
          <p:cNvSpPr/>
          <p:nvPr/>
        </p:nvSpPr>
        <p:spPr>
          <a:xfrm>
            <a:off x="125361" y="5412244"/>
            <a:ext cx="323800" cy="2461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ZoneTexte 5"/>
          <p:cNvSpPr txBox="1"/>
          <p:nvPr/>
        </p:nvSpPr>
        <p:spPr>
          <a:xfrm>
            <a:off x="449161" y="5396819"/>
            <a:ext cx="64315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Theoretical S factors from SM calculations are in good agreement with the measured ones</a:t>
            </a:r>
            <a:endParaRPr lang="en-US" sz="1350" dirty="0"/>
          </a:p>
        </p:txBody>
      </p:sp>
      <p:sp>
        <p:nvSpPr>
          <p:cNvPr id="23" name="Rectangle 22"/>
          <p:cNvSpPr/>
          <p:nvPr/>
        </p:nvSpPr>
        <p:spPr>
          <a:xfrm>
            <a:off x="1142276" y="5805264"/>
            <a:ext cx="918102" cy="141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Rectangle 8"/>
          <p:cNvSpPr/>
          <p:nvPr/>
        </p:nvSpPr>
        <p:spPr>
          <a:xfrm>
            <a:off x="4062121" y="2167737"/>
            <a:ext cx="50818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US" sz="1200" dirty="0" err="1">
                <a:solidFill>
                  <a:prstClr val="black"/>
                </a:solidFill>
              </a:rPr>
              <a:t>Yrast</a:t>
            </a:r>
            <a:r>
              <a:rPr lang="en-US" sz="1200" dirty="0">
                <a:solidFill>
                  <a:prstClr val="black"/>
                </a:solidFill>
              </a:rPr>
              <a:t> 2</a:t>
            </a:r>
            <a:r>
              <a:rPr lang="en-US" sz="1200" baseline="30000" dirty="0">
                <a:solidFill>
                  <a:prstClr val="black"/>
                </a:solidFill>
              </a:rPr>
              <a:t>+</a:t>
            </a:r>
            <a:r>
              <a:rPr lang="en-US" sz="1200" dirty="0">
                <a:solidFill>
                  <a:prstClr val="black"/>
                </a:solidFill>
              </a:rPr>
              <a:t> and 4</a:t>
            </a:r>
            <a:r>
              <a:rPr lang="en-US" sz="1200" baseline="30000" dirty="0">
                <a:solidFill>
                  <a:prstClr val="black"/>
                </a:solidFill>
              </a:rPr>
              <a:t>+</a:t>
            </a:r>
            <a:r>
              <a:rPr lang="en-US" sz="1200" dirty="0">
                <a:solidFill>
                  <a:prstClr val="black"/>
                </a:solidFill>
              </a:rPr>
              <a:t> states are dominated by the natural n(d</a:t>
            </a:r>
            <a:r>
              <a:rPr lang="en-US" sz="1200" baseline="-25000" dirty="0">
                <a:solidFill>
                  <a:prstClr val="black"/>
                </a:solidFill>
              </a:rPr>
              <a:t>5/2</a:t>
            </a:r>
            <a:r>
              <a:rPr lang="en-US" sz="1200" dirty="0">
                <a:solidFill>
                  <a:prstClr val="black"/>
                </a:solidFill>
              </a:rPr>
              <a:t>)</a:t>
            </a:r>
            <a:r>
              <a:rPr lang="en-US" sz="1200" baseline="30000" dirty="0">
                <a:solidFill>
                  <a:prstClr val="black"/>
                </a:solidFill>
              </a:rPr>
              <a:t>4 </a:t>
            </a:r>
            <a:r>
              <a:rPr lang="en-US" sz="1200" dirty="0">
                <a:solidFill>
                  <a:prstClr val="black"/>
                </a:solidFill>
              </a:rPr>
              <a:t>configuration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prstClr val="black"/>
                </a:solidFill>
                <a:ea typeface="Calibri" panose="020F0502020204030204" pitchFamily="34" charset="0"/>
              </a:rPr>
              <a:t>The 2</a:t>
            </a:r>
            <a:r>
              <a:rPr lang="en-US" sz="1200" baseline="30000" dirty="0">
                <a:solidFill>
                  <a:prstClr val="black"/>
                </a:solidFill>
                <a:ea typeface="Calibri" panose="020F0502020204030204" pitchFamily="34" charset="0"/>
              </a:rPr>
              <a:t>+</a:t>
            </a:r>
            <a:r>
              <a:rPr lang="en-US" sz="1200" baseline="-25000" dirty="0">
                <a:solidFill>
                  <a:prstClr val="black"/>
                </a:solidFill>
                <a:ea typeface="Calibri" panose="020F0502020204030204" pitchFamily="34" charset="0"/>
              </a:rPr>
              <a:t>2 </a:t>
            </a:r>
            <a:r>
              <a:rPr lang="en-US" sz="1200" dirty="0">
                <a:solidFill>
                  <a:prstClr val="black"/>
                </a:solidFill>
                <a:ea typeface="Calibri" panose="020F0502020204030204" pitchFamily="34" charset="0"/>
              </a:rPr>
              <a:t>and 3</a:t>
            </a:r>
            <a:r>
              <a:rPr lang="en-US" sz="1200" baseline="30000" dirty="0">
                <a:solidFill>
                  <a:prstClr val="black"/>
                </a:solidFill>
                <a:ea typeface="Calibri" panose="020F0502020204030204" pitchFamily="34" charset="0"/>
              </a:rPr>
              <a:t>+</a:t>
            </a:r>
            <a:r>
              <a:rPr lang="en-US" sz="1200" dirty="0">
                <a:solidFill>
                  <a:prstClr val="black"/>
                </a:solidFill>
                <a:ea typeface="Calibri" panose="020F0502020204030204" pitchFamily="34" charset="0"/>
              </a:rPr>
              <a:t> states are dominated by the </a:t>
            </a:r>
            <a:r>
              <a:rPr lang="en-US" sz="1200" dirty="0">
                <a:solidFill>
                  <a:prstClr val="black"/>
                </a:solidFill>
                <a:ea typeface="Calibri" panose="020F0502020204030204" pitchFamily="34" charset="0"/>
              </a:rPr>
              <a:t>n(d</a:t>
            </a:r>
            <a:r>
              <a:rPr lang="en-US" sz="1200" baseline="-25000" dirty="0">
                <a:solidFill>
                  <a:prstClr val="black"/>
                </a:solidFill>
                <a:ea typeface="Calibri" panose="020F0502020204030204" pitchFamily="34" charset="0"/>
              </a:rPr>
              <a:t>5/2</a:t>
            </a:r>
            <a:r>
              <a:rPr lang="en-US" sz="1200" dirty="0">
                <a:solidFill>
                  <a:prstClr val="black"/>
                </a:solidFill>
                <a:ea typeface="Calibri" panose="020F0502020204030204" pitchFamily="34" charset="0"/>
              </a:rPr>
              <a:t>)</a:t>
            </a:r>
            <a:r>
              <a:rPr lang="en-US" sz="1200" baseline="30000" dirty="0">
                <a:solidFill>
                  <a:prstClr val="black"/>
                </a:solidFill>
                <a:ea typeface="Calibri" panose="020F0502020204030204" pitchFamily="34" charset="0"/>
              </a:rPr>
              <a:t>3</a:t>
            </a:r>
            <a:r>
              <a:rPr lang="en-US" sz="1200" dirty="0">
                <a:solidFill>
                  <a:prstClr val="black"/>
                </a:solidFill>
                <a:ea typeface="Calibri" panose="020F0502020204030204" pitchFamily="34" charset="0"/>
              </a:rPr>
              <a:t>(s</a:t>
            </a:r>
            <a:r>
              <a:rPr lang="en-US" sz="1200" baseline="-25000" dirty="0">
                <a:solidFill>
                  <a:prstClr val="black"/>
                </a:solidFill>
                <a:ea typeface="Calibri" panose="020F0502020204030204" pitchFamily="34" charset="0"/>
              </a:rPr>
              <a:t>1/2</a:t>
            </a:r>
            <a:r>
              <a:rPr lang="en-US" sz="1200" dirty="0">
                <a:solidFill>
                  <a:prstClr val="black"/>
                </a:solidFill>
                <a:ea typeface="Calibri" panose="020F0502020204030204" pitchFamily="34" charset="0"/>
              </a:rPr>
              <a:t>)</a:t>
            </a:r>
            <a:r>
              <a:rPr lang="en-US" sz="1200" baseline="30000" dirty="0">
                <a:solidFill>
                  <a:prstClr val="black"/>
                </a:solidFill>
                <a:ea typeface="Calibri" panose="020F0502020204030204" pitchFamily="34" charset="0"/>
              </a:rPr>
              <a:t>1</a:t>
            </a:r>
            <a:r>
              <a:rPr lang="en-US" sz="1200" dirty="0">
                <a:solidFill>
                  <a:prstClr val="black"/>
                </a:solidFill>
                <a:ea typeface="Calibri" panose="020F0502020204030204" pitchFamily="34" charset="0"/>
              </a:rPr>
              <a:t>configuration</a:t>
            </a:r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3957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2"/>
          <p:cNvSpPr/>
          <p:nvPr/>
        </p:nvSpPr>
        <p:spPr>
          <a:xfrm>
            <a:off x="4861896" y="2381186"/>
            <a:ext cx="1230961" cy="227082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" name="Rectangle à coins arrondis 1"/>
          <p:cNvSpPr/>
          <p:nvPr/>
        </p:nvSpPr>
        <p:spPr>
          <a:xfrm>
            <a:off x="3042020" y="1771707"/>
            <a:ext cx="1509198" cy="31690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483" y="1821359"/>
            <a:ext cx="1384425" cy="334125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750817" y="5141461"/>
            <a:ext cx="4635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 err="1"/>
              <a:t>Exp</a:t>
            </a:r>
            <a:endParaRPr lang="fr-FR" sz="135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34" y="1812586"/>
            <a:ext cx="1466831" cy="332887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80909" y="5133003"/>
            <a:ext cx="6463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USDB</a:t>
            </a:r>
            <a:endParaRPr lang="fr-FR" sz="1350" dirty="0"/>
          </a:p>
        </p:txBody>
      </p:sp>
      <p:sp>
        <p:nvSpPr>
          <p:cNvPr id="8" name="ZoneTexte 7"/>
          <p:cNvSpPr txBox="1"/>
          <p:nvPr/>
        </p:nvSpPr>
        <p:spPr>
          <a:xfrm>
            <a:off x="1065193" y="3926890"/>
            <a:ext cx="67839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n(d</a:t>
            </a:r>
            <a:r>
              <a:rPr lang="fr-FR" sz="1350" baseline="-25000" dirty="0"/>
              <a:t>5/2</a:t>
            </a:r>
            <a:r>
              <a:rPr lang="fr-FR" sz="1350" dirty="0"/>
              <a:t>)</a:t>
            </a:r>
            <a:r>
              <a:rPr lang="fr-FR" sz="1350" baseline="30000" dirty="0"/>
              <a:t>4</a:t>
            </a:r>
            <a:endParaRPr lang="fr-FR" sz="1350" baseline="30000" dirty="0"/>
          </a:p>
        </p:txBody>
      </p:sp>
      <p:sp>
        <p:nvSpPr>
          <p:cNvPr id="9" name="ZoneTexte 8"/>
          <p:cNvSpPr txBox="1"/>
          <p:nvPr/>
        </p:nvSpPr>
        <p:spPr>
          <a:xfrm>
            <a:off x="1169356" y="2952947"/>
            <a:ext cx="67839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n(d</a:t>
            </a:r>
            <a:r>
              <a:rPr lang="fr-FR" sz="1350" baseline="-25000" dirty="0"/>
              <a:t>5/2</a:t>
            </a:r>
            <a:r>
              <a:rPr lang="fr-FR" sz="1350" dirty="0"/>
              <a:t>)</a:t>
            </a:r>
            <a:r>
              <a:rPr lang="fr-FR" sz="1350" baseline="30000" dirty="0"/>
              <a:t>4</a:t>
            </a:r>
            <a:endParaRPr lang="fr-FR" sz="1350" baseline="30000" dirty="0"/>
          </a:p>
        </p:txBody>
      </p:sp>
      <p:sp>
        <p:nvSpPr>
          <p:cNvPr id="10" name="ZoneTexte 9"/>
          <p:cNvSpPr txBox="1"/>
          <p:nvPr/>
        </p:nvSpPr>
        <p:spPr>
          <a:xfrm>
            <a:off x="1293173" y="2052018"/>
            <a:ext cx="11095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n(d</a:t>
            </a:r>
            <a:r>
              <a:rPr lang="fr-FR" sz="1350" baseline="-25000" dirty="0"/>
              <a:t>5/2</a:t>
            </a:r>
            <a:r>
              <a:rPr lang="fr-FR" sz="1350" dirty="0"/>
              <a:t>)</a:t>
            </a:r>
            <a:r>
              <a:rPr lang="fr-FR" sz="1350" baseline="30000" dirty="0"/>
              <a:t>3</a:t>
            </a:r>
            <a:r>
              <a:rPr lang="fr-FR" sz="1350" dirty="0"/>
              <a:t> (s</a:t>
            </a:r>
            <a:r>
              <a:rPr lang="fr-FR" sz="1350" baseline="-25000" dirty="0"/>
              <a:t>1/2</a:t>
            </a:r>
            <a:r>
              <a:rPr lang="fr-FR" sz="1350" dirty="0"/>
              <a:t>)</a:t>
            </a:r>
            <a:r>
              <a:rPr lang="fr-FR" sz="1350" baseline="30000" dirty="0"/>
              <a:t>1</a:t>
            </a:r>
            <a:endParaRPr lang="fr-FR" sz="1350" baseline="30000" dirty="0"/>
          </a:p>
        </p:txBody>
      </p:sp>
      <p:sp>
        <p:nvSpPr>
          <p:cNvPr id="12" name="ZoneTexte 11"/>
          <p:cNvSpPr txBox="1"/>
          <p:nvPr/>
        </p:nvSpPr>
        <p:spPr>
          <a:xfrm>
            <a:off x="1041148" y="4894384"/>
            <a:ext cx="67839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n(d</a:t>
            </a:r>
            <a:r>
              <a:rPr lang="fr-FR" sz="1350" baseline="-25000" dirty="0"/>
              <a:t>5/2</a:t>
            </a:r>
            <a:r>
              <a:rPr lang="fr-FR" sz="1350" dirty="0"/>
              <a:t>)</a:t>
            </a:r>
            <a:r>
              <a:rPr lang="fr-FR" sz="1350" baseline="30000" dirty="0"/>
              <a:t>4</a:t>
            </a:r>
            <a:endParaRPr lang="fr-FR" sz="1350" baseline="30000" dirty="0"/>
          </a:p>
        </p:txBody>
      </p:sp>
      <p:sp>
        <p:nvSpPr>
          <p:cNvPr id="17" name="ZoneTexte 16"/>
          <p:cNvSpPr txBox="1"/>
          <p:nvPr/>
        </p:nvSpPr>
        <p:spPr>
          <a:xfrm>
            <a:off x="4897597" y="2439376"/>
            <a:ext cx="103906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 err="1">
                <a:latin typeface="Symbol" panose="05050102010706020507" pitchFamily="18" charset="2"/>
              </a:rPr>
              <a:t>t</a:t>
            </a:r>
            <a:r>
              <a:rPr lang="fr-FR" sz="1350" baseline="-25000" dirty="0" err="1"/>
              <a:t>NN</a:t>
            </a:r>
            <a:r>
              <a:rPr lang="fr-FR" sz="1350" dirty="0"/>
              <a:t> = 320 </a:t>
            </a:r>
            <a:r>
              <a:rPr lang="fr-FR" sz="1350" dirty="0" err="1"/>
              <a:t>fs</a:t>
            </a:r>
            <a:endParaRPr lang="fr-FR" sz="1350" dirty="0"/>
          </a:p>
        </p:txBody>
      </p:sp>
      <p:sp>
        <p:nvSpPr>
          <p:cNvPr id="18" name="ZoneTexte 17"/>
          <p:cNvSpPr txBox="1"/>
          <p:nvPr/>
        </p:nvSpPr>
        <p:spPr>
          <a:xfrm>
            <a:off x="4897735" y="2692588"/>
            <a:ext cx="11224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 err="1">
                <a:latin typeface="Symbol" panose="05050102010706020507" pitchFamily="18" charset="2"/>
              </a:rPr>
              <a:t>t</a:t>
            </a:r>
            <a:r>
              <a:rPr lang="fr-FR" sz="1350" baseline="-25000" dirty="0" err="1"/>
              <a:t>NNN</a:t>
            </a:r>
            <a:r>
              <a:rPr lang="fr-FR" sz="1350" dirty="0"/>
              <a:t> = 200 </a:t>
            </a:r>
            <a:r>
              <a:rPr lang="fr-FR" sz="1350" dirty="0" err="1"/>
              <a:t>fs</a:t>
            </a:r>
            <a:endParaRPr lang="fr-FR" sz="1350" dirty="0"/>
          </a:p>
        </p:txBody>
      </p:sp>
      <p:sp>
        <p:nvSpPr>
          <p:cNvPr id="19" name="Rectangle 18"/>
          <p:cNvSpPr/>
          <p:nvPr/>
        </p:nvSpPr>
        <p:spPr>
          <a:xfrm>
            <a:off x="4715331" y="1705891"/>
            <a:ext cx="1574851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50" i="1" dirty="0" err="1">
                <a:cs typeface="Arial" panose="020B0604020202020204" pitchFamily="34" charset="0"/>
              </a:rPr>
              <a:t>Abinitio</a:t>
            </a:r>
            <a:r>
              <a:rPr lang="fr-FR" sz="1050" i="1" dirty="0">
                <a:cs typeface="Arial" panose="020B0604020202020204" pitchFamily="34" charset="0"/>
              </a:rPr>
              <a:t> </a:t>
            </a:r>
          </a:p>
          <a:p>
            <a:r>
              <a:rPr lang="nb-NO" sz="1050" i="1" dirty="0">
                <a:cs typeface="Arial" panose="020B0604020202020204" pitchFamily="34" charset="0"/>
              </a:rPr>
              <a:t>G</a:t>
            </a:r>
            <a:r>
              <a:rPr lang="nb-NO" sz="1050" i="1" dirty="0">
                <a:cs typeface="Arial" panose="020B0604020202020204" pitchFamily="34" charset="0"/>
              </a:rPr>
              <a:t>. Hagen et al., PRL 108, 242501 (2012)</a:t>
            </a:r>
            <a:endParaRPr lang="fr-FR" sz="1050" i="1" dirty="0">
              <a:cs typeface="Arial" panose="020B0604020202020204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4889272" y="4078989"/>
            <a:ext cx="11112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 err="1">
                <a:latin typeface="Symbol" panose="05050102010706020507" pitchFamily="18" charset="2"/>
              </a:rPr>
              <a:t>t</a:t>
            </a:r>
            <a:r>
              <a:rPr lang="fr-FR" sz="1350" baseline="-25000" dirty="0" err="1"/>
              <a:t>NN</a:t>
            </a:r>
            <a:r>
              <a:rPr lang="fr-FR" sz="1350" dirty="0"/>
              <a:t> = 10.5 </a:t>
            </a:r>
            <a:r>
              <a:rPr lang="fr-FR" sz="1350" dirty="0" err="1"/>
              <a:t>p</a:t>
            </a:r>
            <a:r>
              <a:rPr lang="fr-FR" sz="1350" dirty="0" err="1"/>
              <a:t>s</a:t>
            </a:r>
            <a:endParaRPr lang="fr-FR" sz="1350" dirty="0"/>
          </a:p>
        </p:txBody>
      </p:sp>
      <p:sp>
        <p:nvSpPr>
          <p:cNvPr id="21" name="ZoneTexte 20"/>
          <p:cNvSpPr txBox="1"/>
          <p:nvPr/>
        </p:nvSpPr>
        <p:spPr>
          <a:xfrm>
            <a:off x="4871668" y="4323641"/>
            <a:ext cx="11881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 err="1">
                <a:latin typeface="Symbol" panose="05050102010706020507" pitchFamily="18" charset="2"/>
              </a:rPr>
              <a:t>t</a:t>
            </a:r>
            <a:r>
              <a:rPr lang="fr-FR" sz="1350" baseline="-25000" dirty="0" err="1"/>
              <a:t>NNN</a:t>
            </a:r>
            <a:r>
              <a:rPr lang="fr-FR" sz="1350" dirty="0"/>
              <a:t> = 11.7 </a:t>
            </a:r>
            <a:r>
              <a:rPr lang="fr-FR" sz="1350" dirty="0" err="1"/>
              <a:t>ps</a:t>
            </a:r>
            <a:endParaRPr lang="fr-FR" sz="1350" dirty="0"/>
          </a:p>
        </p:txBody>
      </p:sp>
      <p:sp>
        <p:nvSpPr>
          <p:cNvPr id="22" name="Rectangle 21"/>
          <p:cNvSpPr/>
          <p:nvPr/>
        </p:nvSpPr>
        <p:spPr>
          <a:xfrm>
            <a:off x="2808601" y="5054279"/>
            <a:ext cx="1985765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050" i="1" dirty="0">
                <a:cs typeface="Arial" panose="020B0604020202020204" pitchFamily="34" charset="0"/>
              </a:rPr>
              <a:t>SM :M</a:t>
            </a:r>
            <a:r>
              <a:rPr lang="fr-FR" sz="1050" i="1" dirty="0">
                <a:cs typeface="Arial" panose="020B0604020202020204" pitchFamily="34" charset="0"/>
              </a:rPr>
              <a:t>. </a:t>
            </a:r>
            <a:r>
              <a:rPr lang="fr-FR" sz="1050" i="1" dirty="0" err="1">
                <a:cs typeface="Arial" panose="020B0604020202020204" pitchFamily="34" charset="0"/>
              </a:rPr>
              <a:t>Rejmund</a:t>
            </a:r>
            <a:r>
              <a:rPr lang="fr-FR" sz="1050" i="1" dirty="0">
                <a:cs typeface="Arial" panose="020B0604020202020204" pitchFamily="34" charset="0"/>
              </a:rPr>
              <a:t>, </a:t>
            </a:r>
            <a:r>
              <a:rPr lang="fr-FR" sz="1050" i="1" dirty="0" err="1">
                <a:cs typeface="Arial" panose="020B0604020202020204" pitchFamily="34" charset="0"/>
              </a:rPr>
              <a:t>Private</a:t>
            </a:r>
            <a:endParaRPr lang="fr-FR" sz="1050" i="1" dirty="0">
              <a:cs typeface="Arial" panose="020B0604020202020204" pitchFamily="34" charset="0"/>
            </a:endParaRPr>
          </a:p>
          <a:p>
            <a:pPr algn="just"/>
            <a:r>
              <a:rPr lang="fr-FR" sz="1050" i="1" dirty="0">
                <a:cs typeface="Arial" panose="020B0604020202020204" pitchFamily="34" charset="0"/>
              </a:rPr>
              <a:t> communication </a:t>
            </a:r>
            <a:r>
              <a:rPr lang="en-US" sz="1050" i="1" dirty="0">
                <a:ea typeface="Calibri" panose="020F0502020204030204" pitchFamily="34" charset="0"/>
                <a:cs typeface="Arial" panose="020B0604020202020204" pitchFamily="34" charset="0"/>
              </a:rPr>
              <a:t>USDB, A. Brown et al PRC, </a:t>
            </a:r>
            <a:r>
              <a:rPr lang="en-US" sz="1050" i="1" dirty="0">
                <a:ea typeface="Calibri" panose="020F0502020204030204" pitchFamily="34" charset="0"/>
                <a:cs typeface="Arial" panose="020B0604020202020204" pitchFamily="34" charset="0"/>
              </a:rPr>
              <a:t>74(3), </a:t>
            </a:r>
            <a:r>
              <a:rPr lang="en-US" sz="1050" i="1" dirty="0">
                <a:ea typeface="Calibri" panose="020F0502020204030204" pitchFamily="34" charset="0"/>
                <a:cs typeface="Arial" panose="020B0604020202020204" pitchFamily="34" charset="0"/>
              </a:rPr>
              <a:t>034315 (2006). </a:t>
            </a:r>
            <a:endParaRPr lang="en-US" sz="1050" i="1" u="sng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3313055" y="4046642"/>
            <a:ext cx="72808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>
                <a:latin typeface="Symbol" panose="05050102010706020507" pitchFamily="18" charset="2"/>
              </a:rPr>
              <a:t>t</a:t>
            </a:r>
            <a:r>
              <a:rPr lang="fr-FR" sz="1350" dirty="0"/>
              <a:t>=12 </a:t>
            </a:r>
            <a:r>
              <a:rPr lang="fr-FR" sz="1350" dirty="0" err="1"/>
              <a:t>ps</a:t>
            </a:r>
            <a:endParaRPr lang="fr-FR" sz="1350" dirty="0"/>
          </a:p>
        </p:txBody>
      </p:sp>
      <p:sp>
        <p:nvSpPr>
          <p:cNvPr id="24" name="ZoneTexte 23"/>
          <p:cNvSpPr txBox="1"/>
          <p:nvPr/>
        </p:nvSpPr>
        <p:spPr>
          <a:xfrm>
            <a:off x="3042021" y="4409636"/>
            <a:ext cx="15593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fr-FR" sz="1350" baseline="-25000" dirty="0">
                <a:latin typeface="Arial" panose="020B0604020202020204" pitchFamily="34" charset="0"/>
                <a:cs typeface="Arial" panose="020B0604020202020204" pitchFamily="34" charset="0"/>
              </a:rPr>
              <a:t>3/2</a:t>
            </a:r>
            <a:r>
              <a:rPr lang="fr-FR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50" dirty="0" err="1">
                <a:latin typeface="Arial" panose="020B0604020202020204" pitchFamily="34" charset="0"/>
                <a:cs typeface="Arial" panose="020B0604020202020204" pitchFamily="34" charset="0"/>
              </a:rPr>
              <a:t>lowered</a:t>
            </a:r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 by 2 MeV</a:t>
            </a:r>
            <a:r>
              <a:rPr lang="fr-FR" sz="1050" dirty="0">
                <a:latin typeface="Symbol" panose="05050102010706020507" pitchFamily="18" charset="2"/>
              </a:rPr>
              <a:t> </a:t>
            </a:r>
          </a:p>
          <a:p>
            <a:r>
              <a:rPr lang="fr-FR" sz="1350" dirty="0">
                <a:latin typeface="Symbol" panose="05050102010706020507" pitchFamily="18" charset="2"/>
              </a:rPr>
              <a:t>      t</a:t>
            </a:r>
            <a:r>
              <a:rPr lang="fr-FR" sz="1350" dirty="0"/>
              <a:t>=11 </a:t>
            </a:r>
            <a:r>
              <a:rPr lang="fr-FR" sz="1350" dirty="0" err="1"/>
              <a:t>ps</a:t>
            </a:r>
            <a:endParaRPr lang="fr-FR" sz="1350" dirty="0"/>
          </a:p>
        </p:txBody>
      </p:sp>
      <p:sp>
        <p:nvSpPr>
          <p:cNvPr id="25" name="ZoneTexte 24"/>
          <p:cNvSpPr txBox="1"/>
          <p:nvPr/>
        </p:nvSpPr>
        <p:spPr>
          <a:xfrm>
            <a:off x="3330245" y="2439376"/>
            <a:ext cx="78579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>
                <a:latin typeface="Symbol" panose="05050102010706020507" pitchFamily="18" charset="2"/>
              </a:rPr>
              <a:t>t</a:t>
            </a:r>
            <a:r>
              <a:rPr lang="fr-FR" sz="1350" dirty="0"/>
              <a:t>=180 </a:t>
            </a:r>
            <a:r>
              <a:rPr lang="fr-FR" sz="1350" dirty="0" err="1"/>
              <a:t>f</a:t>
            </a:r>
            <a:r>
              <a:rPr lang="fr-FR" sz="1350" dirty="0" err="1"/>
              <a:t>s</a:t>
            </a:r>
            <a:endParaRPr lang="fr-FR" sz="1350" dirty="0"/>
          </a:p>
        </p:txBody>
      </p:sp>
      <p:sp>
        <p:nvSpPr>
          <p:cNvPr id="26" name="ZoneTexte 25"/>
          <p:cNvSpPr txBox="1"/>
          <p:nvPr/>
        </p:nvSpPr>
        <p:spPr>
          <a:xfrm>
            <a:off x="3092510" y="2670560"/>
            <a:ext cx="160332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fr-FR" sz="1350" baseline="-25000" dirty="0">
                <a:latin typeface="Arial" panose="020B0604020202020204" pitchFamily="34" charset="0"/>
                <a:cs typeface="Arial" panose="020B0604020202020204" pitchFamily="34" charset="0"/>
              </a:rPr>
              <a:t>3/2</a:t>
            </a:r>
            <a:r>
              <a:rPr lang="fr-FR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50" dirty="0" err="1">
                <a:latin typeface="Arial" panose="020B0604020202020204" pitchFamily="34" charset="0"/>
                <a:cs typeface="Arial" panose="020B0604020202020204" pitchFamily="34" charset="0"/>
              </a:rPr>
              <a:t>lowered</a:t>
            </a:r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 by 2 MeV</a:t>
            </a:r>
            <a:r>
              <a:rPr lang="fr-FR" sz="1050" dirty="0">
                <a:latin typeface="Symbol" panose="05050102010706020507" pitchFamily="18" charset="2"/>
              </a:rPr>
              <a:t> </a:t>
            </a:r>
          </a:p>
          <a:p>
            <a:r>
              <a:rPr lang="fr-FR" sz="1350" dirty="0">
                <a:latin typeface="Symbol" panose="05050102010706020507" pitchFamily="18" charset="2"/>
              </a:rPr>
              <a:t>      t</a:t>
            </a:r>
            <a:r>
              <a:rPr lang="fr-FR" sz="1350" dirty="0"/>
              <a:t>=240 </a:t>
            </a:r>
            <a:r>
              <a:rPr lang="fr-FR" sz="1350" dirty="0" err="1"/>
              <a:t>f</a:t>
            </a:r>
            <a:r>
              <a:rPr lang="fr-FR" sz="1350" dirty="0" err="1"/>
              <a:t>s</a:t>
            </a:r>
            <a:endParaRPr lang="fr-FR" sz="1350" dirty="0"/>
          </a:p>
        </p:txBody>
      </p:sp>
      <p:sp>
        <p:nvSpPr>
          <p:cNvPr id="27" name="ZoneTexte 26"/>
          <p:cNvSpPr txBox="1"/>
          <p:nvPr/>
        </p:nvSpPr>
        <p:spPr>
          <a:xfrm>
            <a:off x="3330245" y="1763208"/>
            <a:ext cx="7425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>
                <a:latin typeface="Symbol" panose="05050102010706020507" pitchFamily="18" charset="2"/>
              </a:rPr>
              <a:t> t</a:t>
            </a:r>
            <a:r>
              <a:rPr lang="fr-FR" sz="1350" dirty="0"/>
              <a:t>=27 </a:t>
            </a:r>
            <a:r>
              <a:rPr lang="fr-FR" sz="1350" dirty="0" err="1"/>
              <a:t>f</a:t>
            </a:r>
            <a:r>
              <a:rPr lang="fr-FR" sz="1350" dirty="0" err="1"/>
              <a:t>s</a:t>
            </a:r>
            <a:endParaRPr lang="fr-FR" sz="1350" dirty="0"/>
          </a:p>
        </p:txBody>
      </p:sp>
      <p:sp>
        <p:nvSpPr>
          <p:cNvPr id="33" name="ZoneTexte 32"/>
          <p:cNvSpPr txBox="1"/>
          <p:nvPr/>
        </p:nvSpPr>
        <p:spPr>
          <a:xfrm>
            <a:off x="138425" y="903620"/>
            <a:ext cx="275908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00" dirty="0"/>
              <a:t>Non –</a:t>
            </a:r>
            <a:r>
              <a:rPr lang="fr-FR" sz="2100" dirty="0" err="1"/>
              <a:t>yrast</a:t>
            </a:r>
            <a:r>
              <a:rPr lang="fr-FR" sz="2100" dirty="0"/>
              <a:t> states in </a:t>
            </a:r>
            <a:r>
              <a:rPr lang="fr-FR" sz="2100" baseline="30000" dirty="0"/>
              <a:t>20</a:t>
            </a:r>
            <a:r>
              <a:rPr lang="fr-FR" sz="2100" dirty="0"/>
              <a:t>O</a:t>
            </a:r>
            <a:endParaRPr lang="fr-FR" sz="2100" dirty="0"/>
          </a:p>
        </p:txBody>
      </p:sp>
      <p:sp>
        <p:nvSpPr>
          <p:cNvPr id="34" name="ZoneTexte 33"/>
          <p:cNvSpPr txBox="1"/>
          <p:nvPr/>
        </p:nvSpPr>
        <p:spPr>
          <a:xfrm>
            <a:off x="1951136" y="4078989"/>
            <a:ext cx="10599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>
                <a:latin typeface="Symbol" panose="05050102010706020507" pitchFamily="18" charset="2"/>
              </a:rPr>
              <a:t>t</a:t>
            </a:r>
            <a:r>
              <a:rPr lang="fr-FR" sz="1350" dirty="0"/>
              <a:t>=10.4(4) </a:t>
            </a:r>
            <a:r>
              <a:rPr lang="fr-FR" sz="1350" dirty="0" err="1"/>
              <a:t>ps</a:t>
            </a:r>
            <a:endParaRPr lang="fr-FR" sz="1350" dirty="0"/>
          </a:p>
        </p:txBody>
      </p:sp>
      <p:sp>
        <p:nvSpPr>
          <p:cNvPr id="11" name="ZoneTexte 10"/>
          <p:cNvSpPr txBox="1"/>
          <p:nvPr/>
        </p:nvSpPr>
        <p:spPr>
          <a:xfrm>
            <a:off x="6248722" y="1726776"/>
            <a:ext cx="2895279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The 2</a:t>
            </a:r>
            <a:r>
              <a:rPr lang="en-US" sz="1350" baseline="30000" dirty="0"/>
              <a:t>+</a:t>
            </a:r>
            <a:r>
              <a:rPr lang="en-US" sz="1350" baseline="-25000" dirty="0"/>
              <a:t>1</a:t>
            </a:r>
            <a:r>
              <a:rPr lang="en-US" sz="1350" dirty="0"/>
              <a:t> lifetime is not sensitive to the d</a:t>
            </a:r>
            <a:r>
              <a:rPr lang="en-US" sz="1350" baseline="-25000" dirty="0"/>
              <a:t>3/2</a:t>
            </a:r>
            <a:r>
              <a:rPr lang="en-US" sz="1350" dirty="0"/>
              <a:t> position</a:t>
            </a:r>
          </a:p>
          <a:p>
            <a:endParaRPr lang="en-US" sz="1350" dirty="0"/>
          </a:p>
          <a:p>
            <a:r>
              <a:rPr lang="en-US" sz="1350" dirty="0"/>
              <a:t>The 2</a:t>
            </a:r>
            <a:r>
              <a:rPr lang="en-US" sz="1350" baseline="30000" dirty="0"/>
              <a:t>+</a:t>
            </a:r>
            <a:r>
              <a:rPr lang="en-US" sz="1350" baseline="-25000" dirty="0"/>
              <a:t>2</a:t>
            </a:r>
            <a:r>
              <a:rPr lang="en-US" sz="1350" dirty="0"/>
              <a:t> and 3</a:t>
            </a:r>
            <a:r>
              <a:rPr lang="en-US" sz="1350" baseline="30000" dirty="0"/>
              <a:t>+</a:t>
            </a:r>
            <a:r>
              <a:rPr lang="en-US" sz="1350" dirty="0"/>
              <a:t> states lifetimes are sensitive to the d</a:t>
            </a:r>
            <a:r>
              <a:rPr lang="en-US" sz="1350" baseline="-25000" dirty="0"/>
              <a:t>3/2</a:t>
            </a:r>
            <a:r>
              <a:rPr lang="en-US" sz="1350" dirty="0"/>
              <a:t> contribution </a:t>
            </a:r>
          </a:p>
          <a:p>
            <a:endParaRPr lang="en-US" sz="1350" dirty="0"/>
          </a:p>
          <a:p>
            <a:endParaRPr lang="en-US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Placed phenomenological in SM calculations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the 3-body interaction create repulsion in the ab-initio model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A reduced splitting of the s</a:t>
            </a:r>
            <a:r>
              <a:rPr lang="en-US" sz="1350" baseline="-25000" dirty="0"/>
              <a:t>1/2</a:t>
            </a:r>
            <a:r>
              <a:rPr lang="en-US" sz="1350" dirty="0"/>
              <a:t>d</a:t>
            </a:r>
            <a:r>
              <a:rPr lang="en-US" sz="1350" baseline="-25000" dirty="0"/>
              <a:t>3/2,5/2</a:t>
            </a:r>
            <a:r>
              <a:rPr lang="en-US" sz="1350" dirty="0"/>
              <a:t> increases the lifetime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As an increased repulsion between the orbits reduces the lifetime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  <a:p>
            <a:endParaRPr lang="en-US" sz="1350" dirty="0"/>
          </a:p>
        </p:txBody>
      </p:sp>
      <p:sp>
        <p:nvSpPr>
          <p:cNvPr id="35" name="Rectangle 34"/>
          <p:cNvSpPr/>
          <p:nvPr/>
        </p:nvSpPr>
        <p:spPr>
          <a:xfrm>
            <a:off x="1142276" y="5805264"/>
            <a:ext cx="918102" cy="141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ZoneTexte 12"/>
          <p:cNvSpPr txBox="1"/>
          <p:nvPr/>
        </p:nvSpPr>
        <p:spPr>
          <a:xfrm>
            <a:off x="5431191" y="5303976"/>
            <a:ext cx="36213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 dirty="0">
                <a:solidFill>
                  <a:srgbClr val="FF0000"/>
                </a:solidFill>
              </a:rPr>
              <a:t>The </a:t>
            </a:r>
            <a:r>
              <a:rPr lang="fr-FR" sz="1350" dirty="0" err="1">
                <a:solidFill>
                  <a:srgbClr val="FF0000"/>
                </a:solidFill>
              </a:rPr>
              <a:t>lifetime</a:t>
            </a:r>
            <a:r>
              <a:rPr lang="fr-FR" sz="1350" dirty="0">
                <a:solidFill>
                  <a:srgbClr val="FF0000"/>
                </a:solidFill>
              </a:rPr>
              <a:t> of the 2</a:t>
            </a:r>
            <a:r>
              <a:rPr lang="fr-FR" sz="1350" baseline="30000" dirty="0">
                <a:solidFill>
                  <a:srgbClr val="FF0000"/>
                </a:solidFill>
              </a:rPr>
              <a:t>+</a:t>
            </a:r>
            <a:r>
              <a:rPr lang="fr-FR" sz="1350" baseline="-25000" dirty="0">
                <a:solidFill>
                  <a:srgbClr val="FF0000"/>
                </a:solidFill>
              </a:rPr>
              <a:t>2</a:t>
            </a:r>
            <a:r>
              <a:rPr lang="fr-FR" sz="1350" dirty="0">
                <a:solidFill>
                  <a:srgbClr val="FF0000"/>
                </a:solidFill>
              </a:rPr>
              <a:t> state </a:t>
            </a:r>
            <a:r>
              <a:rPr lang="fr-FR" sz="1350" dirty="0" err="1">
                <a:solidFill>
                  <a:srgbClr val="FF0000"/>
                </a:solidFill>
              </a:rPr>
              <a:t>is</a:t>
            </a:r>
            <a:r>
              <a:rPr lang="fr-FR" sz="1350" dirty="0">
                <a:solidFill>
                  <a:srgbClr val="FF0000"/>
                </a:solidFill>
              </a:rPr>
              <a:t> a sensitive probe for the </a:t>
            </a:r>
            <a:r>
              <a:rPr lang="en-US" sz="1350" dirty="0">
                <a:solidFill>
                  <a:srgbClr val="FF0000"/>
                </a:solidFill>
              </a:rPr>
              <a:t>s</a:t>
            </a:r>
            <a:r>
              <a:rPr lang="en-US" sz="1350" baseline="-25000" dirty="0">
                <a:solidFill>
                  <a:srgbClr val="FF0000"/>
                </a:solidFill>
              </a:rPr>
              <a:t>1/2</a:t>
            </a:r>
            <a:r>
              <a:rPr lang="en-US" sz="1350" dirty="0">
                <a:solidFill>
                  <a:srgbClr val="FF0000"/>
                </a:solidFill>
              </a:rPr>
              <a:t>d</a:t>
            </a:r>
            <a:r>
              <a:rPr lang="en-US" sz="1350" baseline="-25000" dirty="0">
                <a:solidFill>
                  <a:srgbClr val="FF0000"/>
                </a:solidFill>
              </a:rPr>
              <a:t>3/2,5/2 </a:t>
            </a:r>
            <a:r>
              <a:rPr lang="en-US" sz="1350" dirty="0">
                <a:solidFill>
                  <a:srgbClr val="FF0000"/>
                </a:solidFill>
              </a:rPr>
              <a:t>decomposition in neutron-rich O</a:t>
            </a:r>
            <a:r>
              <a:rPr lang="fr-FR" sz="1350" dirty="0">
                <a:solidFill>
                  <a:srgbClr val="FF0000"/>
                </a:solidFill>
              </a:rPr>
              <a:t> </a:t>
            </a:r>
            <a:endParaRPr lang="fr-FR" sz="135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752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34" grpId="0"/>
      <p:bldP spid="11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27705"/>
            <a:ext cx="5309629" cy="17033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42276" y="5805264"/>
            <a:ext cx="918102" cy="141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ZoneTexte 2"/>
          <p:cNvSpPr txBox="1"/>
          <p:nvPr/>
        </p:nvSpPr>
        <p:spPr>
          <a:xfrm>
            <a:off x="0" y="1705598"/>
            <a:ext cx="53096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US" sz="1200" dirty="0"/>
              <a:t>Populating the relevant neutron states </a:t>
            </a:r>
            <a:r>
              <a:rPr lang="en-US" sz="1200" dirty="0"/>
              <a:t>by </a:t>
            </a:r>
            <a:r>
              <a:rPr lang="en-US" sz="1200" dirty="0"/>
              <a:t>the selective </a:t>
            </a:r>
            <a:r>
              <a:rPr lang="en-US" sz="1200" baseline="30000" dirty="0"/>
              <a:t>19</a:t>
            </a:r>
            <a:r>
              <a:rPr lang="en-US" sz="1200" dirty="0"/>
              <a:t>O(</a:t>
            </a:r>
            <a:r>
              <a:rPr lang="en-US" sz="1200" dirty="0" err="1"/>
              <a:t>d,p</a:t>
            </a:r>
            <a:r>
              <a:rPr lang="en-US" sz="1200" dirty="0"/>
              <a:t>)</a:t>
            </a:r>
            <a:r>
              <a:rPr lang="en-US" sz="1200" baseline="30000" dirty="0"/>
              <a:t>20</a:t>
            </a:r>
            <a:r>
              <a:rPr lang="en-US" sz="1200" dirty="0"/>
              <a:t>O reaction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US" sz="1200" baseline="30000" dirty="0"/>
              <a:t>19</a:t>
            </a:r>
            <a:r>
              <a:rPr lang="en-US" sz="1200" dirty="0"/>
              <a:t>O beam from SPIRAL1 at 6.6 MeV/ and at 7. 10</a:t>
            </a:r>
            <a:r>
              <a:rPr lang="en-US" sz="1200" baseline="30000" dirty="0"/>
              <a:t>4</a:t>
            </a:r>
            <a:r>
              <a:rPr lang="en-US" sz="1200" dirty="0"/>
              <a:t> </a:t>
            </a:r>
            <a:r>
              <a:rPr lang="en-US" sz="1200" dirty="0" err="1"/>
              <a:t>pps</a:t>
            </a:r>
            <a:r>
              <a:rPr lang="en-US" sz="1200" dirty="0"/>
              <a:t> 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US" sz="1200" dirty="0"/>
              <a:t> </a:t>
            </a:r>
            <a:r>
              <a:rPr lang="en-US" sz="1200" dirty="0"/>
              <a:t>DSAM dedicated target </a:t>
            </a:r>
            <a:r>
              <a:rPr lang="en-US" sz="1200" dirty="0"/>
              <a:t>CD2 (0.3mg/cm²) + Au (20mg/cm²</a:t>
            </a:r>
            <a:r>
              <a:rPr lang="en-US" sz="1200" dirty="0"/>
              <a:t>)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US" sz="1200" baseline="30000" dirty="0"/>
              <a:t>20</a:t>
            </a:r>
            <a:r>
              <a:rPr lang="en-US" sz="1200" dirty="0"/>
              <a:t>O to be identified in VAMOS  and </a:t>
            </a:r>
            <a:r>
              <a:rPr lang="en-US" sz="1200" dirty="0">
                <a:latin typeface="Symbol" panose="05050102010706020507" pitchFamily="18" charset="2"/>
              </a:rPr>
              <a:t>g</a:t>
            </a:r>
            <a:r>
              <a:rPr lang="en-US" sz="1200" dirty="0"/>
              <a:t>-ray in AGATA placed at backward angles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rgbClr val="FF0000"/>
                </a:solidFill>
              </a:rPr>
              <a:t>The entry point is constrained </a:t>
            </a:r>
            <a:r>
              <a:rPr lang="en-US" sz="1200" dirty="0"/>
              <a:t>by the proton spectroscopy in MUGAST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US" sz="1200" dirty="0"/>
              <a:t>Lifetime measurement of the 2</a:t>
            </a:r>
            <a:r>
              <a:rPr lang="en-US" sz="1200" baseline="30000" dirty="0"/>
              <a:t>+</a:t>
            </a:r>
            <a:r>
              <a:rPr lang="en-US" sz="1200" baseline="-25000" dirty="0"/>
              <a:t>2</a:t>
            </a:r>
            <a:r>
              <a:rPr lang="en-US" sz="1200" dirty="0"/>
              <a:t> and 3</a:t>
            </a:r>
            <a:r>
              <a:rPr lang="en-US" sz="1200" baseline="30000" dirty="0"/>
              <a:t>+</a:t>
            </a:r>
            <a:r>
              <a:rPr lang="en-US" sz="1200" dirty="0"/>
              <a:t> state, feeding free, by DSAM </a:t>
            </a:r>
          </a:p>
          <a:p>
            <a:endParaRPr lang="en-US" sz="1200" dirty="0"/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US" sz="1200" dirty="0"/>
              <a:t>Cross section from </a:t>
            </a:r>
            <a:r>
              <a:rPr lang="en-US" sz="900" i="1" dirty="0"/>
              <a:t>C. R. Hoffman et al .PRC </a:t>
            </a:r>
            <a:r>
              <a:rPr lang="en-US" sz="900" b="1" i="1" dirty="0"/>
              <a:t>85</a:t>
            </a:r>
            <a:r>
              <a:rPr lang="en-US" sz="900" i="1" dirty="0"/>
              <a:t>, 054318 (2012)</a:t>
            </a:r>
            <a:endParaRPr lang="fr-FR" sz="900" i="1" dirty="0"/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US" sz="1200" dirty="0"/>
              <a:t>400 (1000) counts respectively in the 2</a:t>
            </a:r>
            <a:r>
              <a:rPr lang="en-US" sz="1200" baseline="30000" dirty="0"/>
              <a:t>+</a:t>
            </a:r>
            <a:r>
              <a:rPr lang="en-US" sz="1200" baseline="-25000" dirty="0"/>
              <a:t>2</a:t>
            </a:r>
            <a:r>
              <a:rPr lang="en-US" sz="1200" dirty="0"/>
              <a:t> (3</a:t>
            </a:r>
            <a:r>
              <a:rPr lang="en-US" sz="1200" baseline="30000" dirty="0"/>
              <a:t>+</a:t>
            </a:r>
            <a:r>
              <a:rPr lang="en-US" sz="1200" dirty="0"/>
              <a:t>) decay to the 2</a:t>
            </a:r>
            <a:r>
              <a:rPr lang="en-US" sz="1200" baseline="30000" dirty="0"/>
              <a:t>+</a:t>
            </a:r>
            <a:r>
              <a:rPr lang="en-US" sz="1200" baseline="-25000" dirty="0"/>
              <a:t>1</a:t>
            </a:r>
            <a:r>
              <a:rPr lang="en-US" sz="1200" dirty="0"/>
              <a:t> state in 30 UT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US" sz="1200" dirty="0"/>
              <a:t>Make the best use of the present setup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US" sz="1200" dirty="0"/>
              <a:t>Response function studied using the GEANT4 AGATA package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US" sz="1200" dirty="0"/>
              <a:t>Risk is the quality of the target preparation and its thickness measurement</a:t>
            </a:r>
            <a:endParaRPr lang="en-US" sz="1200" dirty="0"/>
          </a:p>
        </p:txBody>
      </p:sp>
      <p:sp>
        <p:nvSpPr>
          <p:cNvPr id="7" name="ZoneTexte 6"/>
          <p:cNvSpPr txBox="1"/>
          <p:nvPr/>
        </p:nvSpPr>
        <p:spPr>
          <a:xfrm>
            <a:off x="138424" y="903620"/>
            <a:ext cx="246894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00" dirty="0" err="1"/>
              <a:t>Proposed</a:t>
            </a:r>
            <a:r>
              <a:rPr lang="fr-FR" sz="2100" dirty="0"/>
              <a:t> </a:t>
            </a:r>
            <a:r>
              <a:rPr lang="fr-FR" sz="2100" dirty="0" err="1"/>
              <a:t>experiment</a:t>
            </a:r>
            <a:endParaRPr lang="fr-FR" sz="21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81" y="4126339"/>
            <a:ext cx="3472642" cy="161577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492635" y="1705598"/>
            <a:ext cx="3549765" cy="23083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ü"/>
            </a:pPr>
            <a:r>
              <a:rPr lang="en-US" sz="1200" dirty="0"/>
              <a:t>We do not probe directly the 3-body term (because it is impossible)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n-US" sz="1200" dirty="0"/>
              <a:t>We do not directly measure the relative position of the s</a:t>
            </a:r>
            <a:r>
              <a:rPr lang="en-US" sz="1200" baseline="-25000" dirty="0"/>
              <a:t>1/2</a:t>
            </a:r>
            <a:r>
              <a:rPr lang="en-US" sz="1200" dirty="0"/>
              <a:t> – d</a:t>
            </a:r>
            <a:r>
              <a:rPr lang="en-US" sz="1200" baseline="-25000" dirty="0"/>
              <a:t>3/2,5/2</a:t>
            </a:r>
            <a:r>
              <a:rPr lang="en-US" sz="1200" dirty="0"/>
              <a:t> 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n-US" sz="1200" dirty="0"/>
              <a:t>But we measure an accurate and relevant quantity (T</a:t>
            </a:r>
            <a:r>
              <a:rPr lang="en-US" sz="1200" baseline="-25000" dirty="0"/>
              <a:t>1/2</a:t>
            </a:r>
            <a:r>
              <a:rPr lang="en-US" sz="1200" dirty="0"/>
              <a:t>) which is sensitive to their relative spacing independently if it is the consequence of the 3-body term or a phenomenological approach 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n-US" sz="1200" dirty="0"/>
              <a:t>Within an ab-initio framework it can be related to the 3-body contribution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n-US" sz="1200" dirty="0"/>
              <a:t>Within the SM approach, it can be related to the position of the single particle orbit</a:t>
            </a:r>
          </a:p>
        </p:txBody>
      </p:sp>
      <p:sp>
        <p:nvSpPr>
          <p:cNvPr id="2" name="Rectangle 1"/>
          <p:cNvSpPr/>
          <p:nvPr/>
        </p:nvSpPr>
        <p:spPr>
          <a:xfrm>
            <a:off x="81049" y="3014404"/>
            <a:ext cx="5049983" cy="922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</p:spTree>
    <p:extLst>
      <p:ext uri="{BB962C8B-B14F-4D97-AF65-F5344CB8AC3E}">
        <p14:creationId xmlns:p14="http://schemas.microsoft.com/office/powerpoint/2010/main" val="214280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297" name="Group 37"/>
          <p:cNvGrpSpPr>
            <a:grpSpLocks/>
          </p:cNvGrpSpPr>
          <p:nvPr/>
        </p:nvGrpSpPr>
        <p:grpSpPr bwMode="auto">
          <a:xfrm>
            <a:off x="0" y="44624"/>
            <a:ext cx="9144000" cy="6721475"/>
            <a:chOff x="0" y="136525"/>
            <a:chExt cx="9144000" cy="6721475"/>
          </a:xfrm>
        </p:grpSpPr>
        <p:grpSp>
          <p:nvGrpSpPr>
            <p:cNvPr id="183332" name="Group 54"/>
            <p:cNvGrpSpPr>
              <a:grpSpLocks/>
            </p:cNvGrpSpPr>
            <p:nvPr/>
          </p:nvGrpSpPr>
          <p:grpSpPr bwMode="auto">
            <a:xfrm>
              <a:off x="0" y="136525"/>
              <a:ext cx="9144000" cy="6721475"/>
              <a:chOff x="0" y="86"/>
              <a:chExt cx="5760" cy="4234"/>
            </a:xfrm>
          </p:grpSpPr>
          <p:grpSp>
            <p:nvGrpSpPr>
              <p:cNvPr id="183334" name="Group 2"/>
              <p:cNvGrpSpPr>
                <a:grpSpLocks/>
              </p:cNvGrpSpPr>
              <p:nvPr/>
            </p:nvGrpSpPr>
            <p:grpSpPr bwMode="auto">
              <a:xfrm>
                <a:off x="0" y="86"/>
                <a:ext cx="5760" cy="4234"/>
                <a:chOff x="256" y="56"/>
                <a:chExt cx="5768" cy="4178"/>
              </a:xfrm>
            </p:grpSpPr>
            <p:pic>
              <p:nvPicPr>
                <p:cNvPr id="183336" name="Picture 3" descr="Table_blue-red"/>
                <p:cNvPicPr>
                  <a:picLocks noChangeAspect="1" noChangeArrowheads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6" y="56"/>
                  <a:ext cx="5768" cy="41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6366" name="Rectangle 4"/>
                <p:cNvSpPr>
                  <a:spLocks noChangeArrowheads="1"/>
                </p:cNvSpPr>
                <p:nvPr/>
              </p:nvSpPr>
              <p:spPr bwMode="auto">
                <a:xfrm>
                  <a:off x="1872" y="3736"/>
                  <a:ext cx="1520" cy="4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56367" name="Rectangle 5"/>
                <p:cNvSpPr>
                  <a:spLocks noChangeArrowheads="1"/>
                </p:cNvSpPr>
                <p:nvPr/>
              </p:nvSpPr>
              <p:spPr bwMode="auto">
                <a:xfrm>
                  <a:off x="367" y="1696"/>
                  <a:ext cx="309" cy="97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56364" name="Rectangle 31"/>
              <p:cNvSpPr>
                <a:spLocks noChangeArrowheads="1"/>
              </p:cNvSpPr>
              <p:nvPr/>
            </p:nvSpPr>
            <p:spPr bwMode="auto">
              <a:xfrm>
                <a:off x="4512" y="1728"/>
                <a:ext cx="816" cy="38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183333" name="Rectangle 36"/>
            <p:cNvSpPr>
              <a:spLocks noChangeArrowheads="1"/>
            </p:cNvSpPr>
            <p:nvPr/>
          </p:nvSpPr>
          <p:spPr bwMode="auto">
            <a:xfrm>
              <a:off x="5436096" y="764704"/>
              <a:ext cx="1152128" cy="5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56324" name="Line 7"/>
          <p:cNvSpPr>
            <a:spLocks noChangeShapeType="1"/>
          </p:cNvSpPr>
          <p:nvPr/>
        </p:nvSpPr>
        <p:spPr bwMode="auto">
          <a:xfrm flipV="1">
            <a:off x="457200" y="3505200"/>
            <a:ext cx="2514600" cy="27432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83299" name="Text Box 8"/>
          <p:cNvSpPr txBox="1">
            <a:spLocks noChangeArrowheads="1"/>
          </p:cNvSpPr>
          <p:nvPr/>
        </p:nvSpPr>
        <p:spPr bwMode="auto">
          <a:xfrm>
            <a:off x="2196678" y="4214415"/>
            <a:ext cx="7191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N=Z</a:t>
            </a:r>
            <a:endParaRPr kumimoji="0" lang="it-IT" sz="18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6326" name="Rectangle 9"/>
          <p:cNvSpPr>
            <a:spLocks noChangeArrowheads="1"/>
          </p:cNvSpPr>
          <p:nvPr/>
        </p:nvSpPr>
        <p:spPr bwMode="auto">
          <a:xfrm>
            <a:off x="228600" y="3124200"/>
            <a:ext cx="762000" cy="1600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grpSp>
        <p:nvGrpSpPr>
          <p:cNvPr id="183301" name="Group 10"/>
          <p:cNvGrpSpPr>
            <a:grpSpLocks/>
          </p:cNvGrpSpPr>
          <p:nvPr/>
        </p:nvGrpSpPr>
        <p:grpSpPr bwMode="auto">
          <a:xfrm>
            <a:off x="76200" y="3581400"/>
            <a:ext cx="457200" cy="1562100"/>
            <a:chOff x="4175" y="3138"/>
            <a:chExt cx="312" cy="984"/>
          </a:xfrm>
        </p:grpSpPr>
        <p:sp>
          <p:nvSpPr>
            <p:cNvPr id="183330" name="Text Box 11"/>
            <p:cNvSpPr txBox="1">
              <a:spLocks noChangeArrowheads="1"/>
            </p:cNvSpPr>
            <p:nvPr/>
          </p:nvSpPr>
          <p:spPr bwMode="auto">
            <a:xfrm rot="-5400000">
              <a:off x="3865" y="3500"/>
              <a:ext cx="932" cy="3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  <a:cs typeface="Arial" charset="0"/>
                </a:rPr>
                <a:t> protons</a:t>
              </a:r>
              <a:endParaRPr kumimoji="0" lang="it-IT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6362" name="Line 12"/>
            <p:cNvSpPr>
              <a:spLocks noChangeShapeType="1"/>
            </p:cNvSpPr>
            <p:nvPr/>
          </p:nvSpPr>
          <p:spPr bwMode="auto">
            <a:xfrm rot="-5400000">
              <a:off x="3730" y="3630"/>
              <a:ext cx="984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183302" name="Group 23"/>
          <p:cNvGrpSpPr>
            <a:grpSpLocks/>
          </p:cNvGrpSpPr>
          <p:nvPr/>
        </p:nvGrpSpPr>
        <p:grpSpPr bwMode="auto">
          <a:xfrm>
            <a:off x="1371600" y="6400800"/>
            <a:ext cx="1536700" cy="457200"/>
            <a:chOff x="2185" y="169"/>
            <a:chExt cx="984" cy="288"/>
          </a:xfrm>
        </p:grpSpPr>
        <p:sp>
          <p:nvSpPr>
            <p:cNvPr id="183328" name="Text Box 24"/>
            <p:cNvSpPr txBox="1">
              <a:spLocks noChangeArrowheads="1"/>
            </p:cNvSpPr>
            <p:nvPr/>
          </p:nvSpPr>
          <p:spPr bwMode="auto">
            <a:xfrm>
              <a:off x="2185" y="169"/>
              <a:ext cx="932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  <a:cs typeface="Arial" charset="0"/>
                </a:rPr>
                <a:t>neutrons</a:t>
              </a:r>
              <a:endParaRPr kumimoji="0" lang="it-IT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6360" name="Line 25"/>
            <p:cNvSpPr>
              <a:spLocks noChangeShapeType="1"/>
            </p:cNvSpPr>
            <p:nvPr/>
          </p:nvSpPr>
          <p:spPr bwMode="auto">
            <a:xfrm>
              <a:off x="2185" y="216"/>
              <a:ext cx="984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183317" name="Oval 80"/>
          <p:cNvSpPr>
            <a:spLocks noChangeArrowheads="1"/>
          </p:cNvSpPr>
          <p:nvPr/>
        </p:nvSpPr>
        <p:spPr bwMode="auto">
          <a:xfrm>
            <a:off x="2320322" y="3442654"/>
            <a:ext cx="739510" cy="508124"/>
          </a:xfrm>
          <a:prstGeom prst="ellipse">
            <a:avLst/>
          </a:prstGeom>
          <a:noFill/>
          <a:ln w="28575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47048" y="2852936"/>
            <a:ext cx="3817440" cy="107721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</a:rPr>
              <a:t>Due to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</a:rPr>
              <a:t>optimum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</a:rPr>
              <a:t>Q-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</a:rPr>
              <a:t>value condition with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</a:rPr>
              <a:t>stable beams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</a:rPr>
              <a:t>mostly p-stripping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</a:rPr>
              <a:t>and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</a:rPr>
              <a:t>n-pick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</a:rPr>
              <a:t>-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</a:rPr>
              <a:t>up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</a:rPr>
              <a:t>occur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</a:rPr>
              <a:t>in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</a:rPr>
              <a:t>MNT processes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  <a:sym typeface="Wingdings"/>
              </a:rPr>
              <a:t>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</a:rPr>
              <a:t>populates n-rich nuclei.</a:t>
            </a:r>
          </a:p>
        </p:txBody>
      </p:sp>
      <p:pic>
        <p:nvPicPr>
          <p:cNvPr id="4" name="Picture 3" descr="Pages from Phys. Rev. C 1994 Broda.jp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292390"/>
            <a:ext cx="3479924" cy="256561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3923928" y="4581128"/>
            <a:ext cx="936104" cy="64807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76256" y="6228600"/>
            <a:ext cx="187220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R.Broda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et al., PRC 49, R575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39558" y="4292390"/>
            <a:ext cx="1800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</a:rPr>
              <a:t>With p-rich beam and target possible to populate p-rich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</a:rPr>
              <a:t>ejectiles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</a:rPr>
              <a:t> with </a:t>
            </a:r>
          </a:p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charset="0"/>
              <a:buChar char="s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</a:rPr>
              <a:t>= few to ~1mb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</a:rPr>
              <a:t>i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</a:rPr>
              <a:t>n +2p pick-up reactions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0" y="44624"/>
            <a:ext cx="59401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/>
              <a:t>Shell </a:t>
            </a:r>
            <a:r>
              <a:rPr lang="fr-FR" sz="2800" dirty="0" err="1" smtClean="0"/>
              <a:t>evolution</a:t>
            </a:r>
            <a:r>
              <a:rPr lang="fr-FR" sz="2800" dirty="0" smtClean="0"/>
              <a:t> </a:t>
            </a:r>
            <a:r>
              <a:rPr lang="fr-FR" sz="2800" dirty="0" err="1" smtClean="0"/>
              <a:t>around</a:t>
            </a:r>
            <a:r>
              <a:rPr lang="fr-FR" sz="2800" dirty="0" smtClean="0"/>
              <a:t>  </a:t>
            </a:r>
            <a:r>
              <a:rPr lang="fr-FR" sz="2800" baseline="30000" dirty="0" smtClean="0"/>
              <a:t>100</a:t>
            </a:r>
            <a:r>
              <a:rPr lang="fr-FR" sz="2800" dirty="0" smtClean="0"/>
              <a:t>Sn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21423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9061" y="2964384"/>
            <a:ext cx="992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ESSA30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0443" y="3265144"/>
            <a:ext cx="16426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30 </a:t>
            </a:r>
            <a:r>
              <a:rPr lang="en-US" sz="1400" dirty="0" err="1" smtClean="0"/>
              <a:t>Detec</a:t>
            </a:r>
            <a:r>
              <a:rPr lang="en-US" sz="1400" dirty="0" smtClean="0"/>
              <a:t>. </a:t>
            </a:r>
            <a:r>
              <a:rPr lang="en-US" sz="1400" dirty="0"/>
              <a:t>a</a:t>
            </a:r>
            <a:r>
              <a:rPr lang="en-US" sz="1400" dirty="0" smtClean="0"/>
              <a:t>t Daresbury - 1987</a:t>
            </a:r>
            <a:endParaRPr lang="en-US" sz="1400" dirty="0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0082" y="4719046"/>
            <a:ext cx="2567834" cy="1762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331640" y="6597352"/>
            <a:ext cx="1152128" cy="18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2" y="1370700"/>
            <a:ext cx="1832128" cy="1616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7303" y="77730"/>
            <a:ext cx="5788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Large arrays for </a:t>
            </a:r>
            <a:r>
              <a:rPr lang="en-US" sz="2400" dirty="0" smtClean="0">
                <a:latin typeface="Symbol" panose="05050102010706020507" pitchFamily="18" charset="2"/>
              </a:rPr>
              <a:t>g</a:t>
            </a:r>
            <a:r>
              <a:rPr lang="en-US" sz="2400" dirty="0" smtClean="0"/>
              <a:t>-ray spectroscopy in Europe by European collaborations</a:t>
            </a:r>
            <a:endParaRPr lang="en-US" sz="2400" dirty="0"/>
          </a:p>
        </p:txBody>
      </p:sp>
      <p:grpSp>
        <p:nvGrpSpPr>
          <p:cNvPr id="18" name="Groupe 17"/>
          <p:cNvGrpSpPr/>
          <p:nvPr/>
        </p:nvGrpSpPr>
        <p:grpSpPr>
          <a:xfrm>
            <a:off x="3195779" y="1428193"/>
            <a:ext cx="3258349" cy="4329077"/>
            <a:chOff x="3195779" y="1428193"/>
            <a:chExt cx="3258349" cy="4329077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75856" y="1428193"/>
              <a:ext cx="3103627" cy="232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95779" y="4719045"/>
              <a:ext cx="2952750" cy="1038225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3960143" y="3736304"/>
              <a:ext cx="19367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Euroball</a:t>
              </a:r>
              <a:r>
                <a:rPr lang="en-US" sz="1600" dirty="0" smtClean="0"/>
                <a:t> 100. </a:t>
              </a:r>
              <a:r>
                <a:rPr lang="en-US" sz="1600" dirty="0" err="1" smtClean="0"/>
                <a:t>Detec</a:t>
              </a:r>
              <a:r>
                <a:rPr lang="en-US" sz="1600" dirty="0" smtClean="0"/>
                <a:t>. </a:t>
              </a:r>
            </a:p>
            <a:p>
              <a:r>
                <a:rPr lang="en-US" sz="1600" dirty="0" smtClean="0"/>
                <a:t>90’-2000</a:t>
              </a:r>
              <a:endParaRPr lang="en-US" sz="1600" dirty="0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3201209" y="4184662"/>
              <a:ext cx="3252919" cy="602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ym typeface="Wingdings" pitchFamily="2" charset="2"/>
                </a:rPr>
                <a:t> Composite detector </a:t>
              </a:r>
              <a:r>
                <a:rPr lang="en-US" sz="1600" dirty="0" smtClean="0"/>
                <a:t>to increase the </a:t>
              </a:r>
              <a:r>
                <a:rPr lang="en-US" sz="1600" dirty="0" err="1" smtClean="0"/>
                <a:t>photopeak</a:t>
              </a:r>
              <a:r>
                <a:rPr lang="en-US" sz="1600" dirty="0" smtClean="0"/>
                <a:t> efficiency</a:t>
              </a:r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1881755" y="1388763"/>
            <a:ext cx="1584176" cy="2529728"/>
            <a:chOff x="1881755" y="1388763"/>
            <a:chExt cx="1584176" cy="2529728"/>
          </a:xfrm>
        </p:grpSpPr>
        <p:sp>
          <p:nvSpPr>
            <p:cNvPr id="4" name="Rectangle 3"/>
            <p:cNvSpPr/>
            <p:nvPr/>
          </p:nvSpPr>
          <p:spPr>
            <a:xfrm>
              <a:off x="2208382" y="2970337"/>
              <a:ext cx="107700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err="1" smtClean="0"/>
                <a:t>Eurogam</a:t>
              </a:r>
              <a:endParaRPr lang="en-US" dirty="0"/>
            </a:p>
          </p:txBody>
        </p:sp>
        <p:pic>
          <p:nvPicPr>
            <p:cNvPr id="76804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881755" y="1388763"/>
              <a:ext cx="1584176" cy="1598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ZoneTexte 9"/>
            <p:cNvSpPr txBox="1"/>
            <p:nvPr/>
          </p:nvSpPr>
          <p:spPr>
            <a:xfrm>
              <a:off x="1902217" y="3333716"/>
              <a:ext cx="124585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40-50 </a:t>
              </a:r>
              <a:r>
                <a:rPr lang="en-US" sz="1600" dirty="0" err="1" smtClean="0"/>
                <a:t>Detec</a:t>
              </a:r>
              <a:r>
                <a:rPr lang="en-US" sz="1600" dirty="0" smtClean="0"/>
                <a:t>.</a:t>
              </a:r>
            </a:p>
            <a:p>
              <a:r>
                <a:rPr lang="en-US" sz="1600" dirty="0" smtClean="0"/>
                <a:t>90’</a:t>
              </a:r>
              <a:endParaRPr lang="en-US" sz="1600" dirty="0"/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2643973" y="1075040"/>
            <a:ext cx="6386426" cy="5745797"/>
            <a:chOff x="2643973" y="1075040"/>
            <a:chExt cx="6386426" cy="5745797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28147" y="4926317"/>
              <a:ext cx="2102252" cy="1894520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928147" y="1075040"/>
              <a:ext cx="2075061" cy="3393904"/>
            </a:xfrm>
            <a:prstGeom prst="rect">
              <a:avLst/>
            </a:prstGeom>
          </p:spPr>
        </p:pic>
        <p:sp>
          <p:nvSpPr>
            <p:cNvPr id="17" name="ZoneTexte 16"/>
            <p:cNvSpPr txBox="1"/>
            <p:nvPr/>
          </p:nvSpPr>
          <p:spPr>
            <a:xfrm>
              <a:off x="2643973" y="5981971"/>
              <a:ext cx="43673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Segmentation of detectors</a:t>
              </a:r>
            </a:p>
            <a:p>
              <a:r>
                <a:rPr lang="en-US" sz="1600" dirty="0" smtClean="0"/>
                <a:t>Improve granularity (reduce Doppler broadening)</a:t>
              </a:r>
              <a:endParaRPr lang="en-US" sz="1600" dirty="0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7170576" y="4426658"/>
              <a:ext cx="124585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20-40 </a:t>
              </a:r>
              <a:r>
                <a:rPr lang="en-US" sz="1600" dirty="0" err="1" smtClean="0"/>
                <a:t>Detec</a:t>
              </a:r>
              <a:r>
                <a:rPr lang="en-US" sz="1600" dirty="0" smtClean="0"/>
                <a:t>.</a:t>
              </a:r>
            </a:p>
            <a:p>
              <a:r>
                <a:rPr lang="en-US" sz="1600" dirty="0" smtClean="0"/>
                <a:t>2000-</a:t>
              </a:r>
              <a:endParaRPr lang="en-US" sz="1600" dirty="0"/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7355589" y="6546830"/>
            <a:ext cx="18249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+ Digital electronic</a:t>
            </a:r>
            <a:endParaRPr lang="en-US" sz="1600" i="1" dirty="0"/>
          </a:p>
        </p:txBody>
      </p:sp>
      <p:sp>
        <p:nvSpPr>
          <p:cNvPr id="22" name="ZoneTexte 21"/>
          <p:cNvSpPr txBox="1"/>
          <p:nvPr/>
        </p:nvSpPr>
        <p:spPr>
          <a:xfrm>
            <a:off x="28775" y="4166372"/>
            <a:ext cx="2063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Strong collaboration with industry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98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7" descr="logoAgata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764"/>
            <a:ext cx="683568" cy="904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8" name="Picture 2" descr="tra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329855"/>
            <a:ext cx="315912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9" name="Picture 2" descr="tra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698280"/>
            <a:ext cx="2717800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70" name="Text Box 8"/>
          <p:cNvSpPr txBox="1">
            <a:spLocks noChangeArrowheads="1"/>
          </p:cNvSpPr>
          <p:nvPr/>
        </p:nvSpPr>
        <p:spPr bwMode="auto">
          <a:xfrm>
            <a:off x="6659563" y="2329855"/>
            <a:ext cx="231345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b="1" dirty="0">
                <a:solidFill>
                  <a:srgbClr val="333399"/>
                </a:solidFill>
              </a:rPr>
              <a:t>Compton Suppressed</a:t>
            </a:r>
            <a:endParaRPr lang="en-GB" sz="1600" b="1" dirty="0">
              <a:solidFill>
                <a:srgbClr val="333399"/>
              </a:solidFill>
            </a:endParaRPr>
          </a:p>
        </p:txBody>
      </p:sp>
      <p:sp>
        <p:nvSpPr>
          <p:cNvPr id="113671" name="Text Box 12"/>
          <p:cNvSpPr txBox="1">
            <a:spLocks noChangeArrowheads="1"/>
          </p:cNvSpPr>
          <p:nvPr/>
        </p:nvSpPr>
        <p:spPr bwMode="auto">
          <a:xfrm>
            <a:off x="4104630" y="2590205"/>
            <a:ext cx="1087157" cy="81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>
                <a:solidFill>
                  <a:srgbClr val="FF0000"/>
                </a:solidFill>
                <a:latin typeface="Symbol" charset="0"/>
                <a:cs typeface="Arial" charset="0"/>
                <a:sym typeface="Symbol" charset="0"/>
              </a:rPr>
              <a:t>W</a:t>
            </a:r>
            <a:r>
              <a:rPr lang="en-GB" sz="1800">
                <a:solidFill>
                  <a:srgbClr val="FF0000"/>
                </a:solidFill>
                <a:cs typeface="Arial" charset="0"/>
                <a:sym typeface="Symbol" charset="0"/>
              </a:rPr>
              <a:t> ~ 40%</a:t>
            </a:r>
            <a:br>
              <a:rPr lang="en-GB" sz="1800">
                <a:solidFill>
                  <a:srgbClr val="FF0000"/>
                </a:solidFill>
                <a:cs typeface="Arial" charset="0"/>
                <a:sym typeface="Symbol" charset="0"/>
              </a:rPr>
            </a:br>
            <a:r>
              <a:rPr lang="en-GB" sz="1100">
                <a:solidFill>
                  <a:srgbClr val="FF0000"/>
                </a:solidFill>
                <a:cs typeface="Arial" charset="0"/>
                <a:sym typeface="Symbol" charset="0"/>
              </a:rPr>
              <a:t/>
            </a:r>
            <a:br>
              <a:rPr lang="en-GB" sz="1100">
                <a:solidFill>
                  <a:srgbClr val="FF0000"/>
                </a:solidFill>
                <a:cs typeface="Arial" charset="0"/>
                <a:sym typeface="Symbol" charset="0"/>
              </a:rPr>
            </a:br>
            <a:r>
              <a:rPr lang="en-GB" sz="1800" b="1">
                <a:solidFill>
                  <a:srgbClr val="000000"/>
                </a:solidFill>
                <a:latin typeface="Symbol" charset="0"/>
                <a:cs typeface="Arial" charset="0"/>
              </a:rPr>
              <a:t>e</a:t>
            </a:r>
            <a:r>
              <a:rPr lang="en-GB" sz="1800" b="1" baseline="-25000">
                <a:solidFill>
                  <a:srgbClr val="000000"/>
                </a:solidFill>
                <a:cs typeface="Arial" charset="0"/>
              </a:rPr>
              <a:t>ph</a:t>
            </a:r>
            <a:r>
              <a:rPr lang="en-GB" sz="1800" b="1">
                <a:solidFill>
                  <a:srgbClr val="000000"/>
                </a:solidFill>
                <a:latin typeface="Symbol" charset="0"/>
                <a:cs typeface="Arial" charset="0"/>
              </a:rPr>
              <a:t>~ 10%</a:t>
            </a:r>
          </a:p>
        </p:txBody>
      </p:sp>
      <p:sp>
        <p:nvSpPr>
          <p:cNvPr id="113672" name="Text Box 12"/>
          <p:cNvSpPr txBox="1">
            <a:spLocks noChangeArrowheads="1"/>
          </p:cNvSpPr>
          <p:nvPr/>
        </p:nvSpPr>
        <p:spPr bwMode="auto">
          <a:xfrm>
            <a:off x="4259044" y="3914031"/>
            <a:ext cx="1191352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 eaLnBrk="1" hangingPunct="1">
              <a:buFont typeface="Symbol" charset="0"/>
              <a:buChar char="W"/>
            </a:pPr>
            <a:r>
              <a:rPr lang="en-GB" sz="1800" dirty="0" smtClean="0">
                <a:solidFill>
                  <a:srgbClr val="FF0000"/>
                </a:solidFill>
                <a:cs typeface="Arial" charset="0"/>
                <a:sym typeface="Symbol" charset="0"/>
              </a:rPr>
              <a:t>~ </a:t>
            </a:r>
            <a:r>
              <a:rPr lang="en-GB" sz="1800" dirty="0">
                <a:solidFill>
                  <a:srgbClr val="FF0000"/>
                </a:solidFill>
                <a:cs typeface="Arial" charset="0"/>
                <a:sym typeface="Symbol" charset="0"/>
              </a:rPr>
              <a:t>80</a:t>
            </a:r>
            <a:r>
              <a:rPr lang="en-GB" sz="1800" dirty="0" smtClean="0">
                <a:solidFill>
                  <a:srgbClr val="FF0000"/>
                </a:solidFill>
                <a:cs typeface="Arial" charset="0"/>
                <a:sym typeface="Symbol" charset="0"/>
              </a:rPr>
              <a:t>%</a:t>
            </a:r>
          </a:p>
          <a:p>
            <a:pPr eaLnBrk="1" hangingPunct="1"/>
            <a:r>
              <a:rPr lang="en-GB" sz="1800" dirty="0">
                <a:solidFill>
                  <a:srgbClr val="FF0000"/>
                </a:solidFill>
                <a:cs typeface="Arial" charset="0"/>
                <a:sym typeface="Symbol" charset="0"/>
              </a:rPr>
              <a:t/>
            </a:r>
            <a:br>
              <a:rPr lang="en-GB" sz="1800" dirty="0">
                <a:solidFill>
                  <a:srgbClr val="FF0000"/>
                </a:solidFill>
                <a:cs typeface="Arial" charset="0"/>
                <a:sym typeface="Symbol" charset="0"/>
              </a:rPr>
            </a:br>
            <a:r>
              <a:rPr lang="en-GB" sz="1100" dirty="0">
                <a:solidFill>
                  <a:srgbClr val="FF0000"/>
                </a:solidFill>
                <a:cs typeface="Arial" charset="0"/>
                <a:sym typeface="Symbol" charset="0"/>
              </a:rPr>
              <a:t/>
            </a:r>
            <a:br>
              <a:rPr lang="en-GB" sz="1100" dirty="0">
                <a:solidFill>
                  <a:srgbClr val="FF0000"/>
                </a:solidFill>
                <a:cs typeface="Arial" charset="0"/>
                <a:sym typeface="Symbol" charset="0"/>
              </a:rPr>
            </a:br>
            <a:r>
              <a:rPr lang="en-GB" sz="1800" b="1" dirty="0" err="1">
                <a:solidFill>
                  <a:srgbClr val="000000"/>
                </a:solidFill>
                <a:latin typeface="Symbol" charset="0"/>
                <a:cs typeface="Arial" charset="0"/>
              </a:rPr>
              <a:t>e</a:t>
            </a:r>
            <a:r>
              <a:rPr lang="en-GB" sz="1800" b="1" baseline="-25000" dirty="0" err="1">
                <a:solidFill>
                  <a:srgbClr val="000000"/>
                </a:solidFill>
                <a:cs typeface="Arial" charset="0"/>
              </a:rPr>
              <a:t>ph</a:t>
            </a:r>
            <a:r>
              <a:rPr lang="en-GB" sz="1800" b="1" dirty="0">
                <a:solidFill>
                  <a:srgbClr val="000000"/>
                </a:solidFill>
                <a:latin typeface="Symbol" charset="0"/>
                <a:cs typeface="Arial" charset="0"/>
              </a:rPr>
              <a:t>~ 40</a:t>
            </a:r>
            <a:r>
              <a:rPr lang="en-GB" sz="1800" b="1" dirty="0" smtClean="0">
                <a:solidFill>
                  <a:srgbClr val="000000"/>
                </a:solidFill>
                <a:latin typeface="Symbol" charset="0"/>
                <a:cs typeface="Arial" charset="0"/>
              </a:rPr>
              <a:t>%</a:t>
            </a:r>
          </a:p>
        </p:txBody>
      </p:sp>
      <p:sp>
        <p:nvSpPr>
          <p:cNvPr id="113673" name="Rectangle 7"/>
          <p:cNvSpPr>
            <a:spLocks noChangeArrowheads="1"/>
          </p:cNvSpPr>
          <p:nvPr/>
        </p:nvSpPr>
        <p:spPr bwMode="auto">
          <a:xfrm>
            <a:off x="6804248" y="2617887"/>
            <a:ext cx="329406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84138" indent="-84138">
              <a:buFont typeface="Arial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solid angle taken by</a:t>
            </a:r>
            <a:br>
              <a:rPr lang="en-US" sz="1400" dirty="0">
                <a:solidFill>
                  <a:srgbClr val="000000"/>
                </a:solidFill>
              </a:rPr>
            </a:br>
            <a:r>
              <a:rPr lang="en-US" sz="1400" dirty="0">
                <a:solidFill>
                  <a:srgbClr val="000000"/>
                </a:solidFill>
              </a:rPr>
              <a:t> the AC shields</a:t>
            </a:r>
          </a:p>
          <a:p>
            <a:pPr marL="84138" indent="-84138">
              <a:buFont typeface="Arial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large opening angle </a:t>
            </a:r>
            <a:r>
              <a:rPr lang="en-US" sz="1400" dirty="0">
                <a:solidFill>
                  <a:srgbClr val="000000"/>
                </a:solidFill>
                <a:sym typeface="Wingdings" charset="0"/>
              </a:rPr>
              <a:t></a:t>
            </a:r>
            <a:br>
              <a:rPr lang="en-US" sz="1400" dirty="0">
                <a:solidFill>
                  <a:srgbClr val="000000"/>
                </a:solidFill>
                <a:sym typeface="Wingdings" charset="0"/>
              </a:rPr>
            </a:br>
            <a:r>
              <a:rPr lang="en-US" sz="1400" dirty="0">
                <a:solidFill>
                  <a:srgbClr val="000000"/>
                </a:solidFill>
              </a:rPr>
              <a:t>poor energy resolution</a:t>
            </a:r>
          </a:p>
        </p:txBody>
      </p:sp>
      <p:sp>
        <p:nvSpPr>
          <p:cNvPr id="113674" name="Text Box 8"/>
          <p:cNvSpPr txBox="1">
            <a:spLocks noChangeArrowheads="1"/>
          </p:cNvSpPr>
          <p:nvPr/>
        </p:nvSpPr>
        <p:spPr bwMode="auto">
          <a:xfrm>
            <a:off x="7092950" y="3626842"/>
            <a:ext cx="158716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b="1">
                <a:solidFill>
                  <a:srgbClr val="333399"/>
                </a:solidFill>
              </a:rPr>
              <a:t>Tracking array</a:t>
            </a:r>
            <a:endParaRPr lang="en-GB" sz="1600" b="1">
              <a:solidFill>
                <a:srgbClr val="333399"/>
              </a:solidFill>
            </a:endParaRPr>
          </a:p>
        </p:txBody>
      </p:sp>
      <p:sp>
        <p:nvSpPr>
          <p:cNvPr id="113675" name="Rectangle 61"/>
          <p:cNvSpPr>
            <a:spLocks noChangeArrowheads="1"/>
          </p:cNvSpPr>
          <p:nvPr/>
        </p:nvSpPr>
        <p:spPr bwMode="auto">
          <a:xfrm>
            <a:off x="6750050" y="3914180"/>
            <a:ext cx="25019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84138" indent="-84138">
              <a:buFont typeface="Arial" charset="0"/>
              <a:buChar char="•"/>
            </a:pPr>
            <a:r>
              <a:rPr lang="en-US" sz="1400">
                <a:solidFill>
                  <a:srgbClr val="000000"/>
                </a:solidFill>
              </a:rPr>
              <a:t>Large solid angle </a:t>
            </a:r>
          </a:p>
          <a:p>
            <a:pPr marL="84138" indent="-84138">
              <a:buFont typeface="Arial" charset="0"/>
              <a:buChar char="•"/>
            </a:pPr>
            <a:r>
              <a:rPr lang="en-US" sz="1400">
                <a:solidFill>
                  <a:srgbClr val="000000"/>
                </a:solidFill>
              </a:rPr>
              <a:t>Position sensitive mode using PSA</a:t>
            </a:r>
          </a:p>
          <a:p>
            <a:pPr marL="84138" indent="-84138">
              <a:buFont typeface="Arial" charset="0"/>
              <a:buChar char="•"/>
            </a:pPr>
            <a:r>
              <a:rPr lang="en-US" sz="1400">
                <a:solidFill>
                  <a:srgbClr val="000000"/>
                </a:solidFill>
              </a:rPr>
              <a:t>Large P/T using tracking for </a:t>
            </a:r>
            <a:r>
              <a:rPr lang="en-US" sz="1400">
                <a:solidFill>
                  <a:srgbClr val="000000"/>
                </a:solidFill>
                <a:latin typeface="Symbol" charset="0"/>
                <a:cs typeface="Symbol" charset="0"/>
              </a:rPr>
              <a:t>g</a:t>
            </a:r>
            <a:r>
              <a:rPr lang="en-US" sz="1400">
                <a:solidFill>
                  <a:srgbClr val="000000"/>
                </a:solidFill>
              </a:rPr>
              <a:t>-ray reconstruction</a:t>
            </a:r>
          </a:p>
        </p:txBody>
      </p:sp>
      <p:sp>
        <p:nvSpPr>
          <p:cNvPr id="113687" name="TextBox 1"/>
          <p:cNvSpPr txBox="1">
            <a:spLocks noChangeArrowheads="1"/>
          </p:cNvSpPr>
          <p:nvPr/>
        </p:nvSpPr>
        <p:spPr bwMode="auto">
          <a:xfrm>
            <a:off x="2267744" y="1306890"/>
            <a:ext cx="41552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b="1" dirty="0">
                <a:solidFill>
                  <a:srgbClr val="FF0000"/>
                </a:solidFill>
              </a:rPr>
              <a:t>Primarily design to maximize Efficiency and P/T of the high resolution 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smtClean="0">
                <a:solidFill>
                  <a:srgbClr val="FF0000"/>
                </a:solidFill>
                <a:latin typeface="Symbol" charset="0"/>
                <a:cs typeface="Symbol" charset="0"/>
              </a:rPr>
              <a:t>g</a:t>
            </a:r>
            <a:r>
              <a:rPr lang="en-US" sz="1200" b="1" dirty="0" smtClean="0">
                <a:solidFill>
                  <a:srgbClr val="FF0000"/>
                </a:solidFill>
              </a:rPr>
              <a:t>-ray </a:t>
            </a:r>
            <a:r>
              <a:rPr lang="en-US" sz="1200" b="1" dirty="0">
                <a:solidFill>
                  <a:srgbClr val="FF0000"/>
                </a:solidFill>
              </a:rPr>
              <a:t>detector arrays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7504" y="2329855"/>
            <a:ext cx="37621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srgbClr val="000000"/>
                </a:solidFill>
              </a:rPr>
              <a:t>Maximizing the active solid </a:t>
            </a:r>
            <a:br>
              <a:rPr lang="en-US" sz="1400" dirty="0" smtClean="0">
                <a:solidFill>
                  <a:srgbClr val="000000"/>
                </a:solidFill>
              </a:rPr>
            </a:br>
            <a:r>
              <a:rPr lang="en-US" sz="1400" dirty="0" smtClean="0">
                <a:solidFill>
                  <a:srgbClr val="000000"/>
                </a:solidFill>
              </a:rPr>
              <a:t>angle without loosing </a:t>
            </a:r>
            <a:br>
              <a:rPr lang="en-US" sz="1400" dirty="0" smtClean="0">
                <a:solidFill>
                  <a:srgbClr val="000000"/>
                </a:solidFill>
              </a:rPr>
            </a:br>
            <a:r>
              <a:rPr lang="en-US" sz="1400" dirty="0" smtClean="0">
                <a:solidFill>
                  <a:srgbClr val="000000"/>
                </a:solidFill>
              </a:rPr>
              <a:t>signal/noise ratio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srgbClr val="000000"/>
                </a:solidFill>
              </a:rPr>
              <a:t>Improving the Energy resolution </a:t>
            </a:r>
            <a:br>
              <a:rPr lang="en-US" sz="1400" dirty="0" smtClean="0">
                <a:solidFill>
                  <a:srgbClr val="000000"/>
                </a:solidFill>
              </a:rPr>
            </a:br>
            <a:r>
              <a:rPr lang="en-US" sz="1400" dirty="0" smtClean="0">
                <a:solidFill>
                  <a:srgbClr val="000000"/>
                </a:solidFill>
              </a:rPr>
              <a:t>on all experimental conditions, </a:t>
            </a:r>
            <a:br>
              <a:rPr lang="en-US" sz="1400" dirty="0" smtClean="0">
                <a:solidFill>
                  <a:srgbClr val="000000"/>
                </a:solidFill>
              </a:rPr>
            </a:br>
            <a:r>
              <a:rPr lang="en-US" sz="1400" dirty="0" smtClean="0">
                <a:solidFill>
                  <a:srgbClr val="000000"/>
                </a:solidFill>
              </a:rPr>
              <a:t>even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at high emission velocities</a:t>
            </a:r>
            <a:endParaRPr lang="en-US" sz="1400" dirty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srgbClr val="000000"/>
                </a:solidFill>
              </a:rPr>
              <a:t>Maximizing the performance of the</a:t>
            </a:r>
            <a:br>
              <a:rPr lang="en-US" sz="1400" dirty="0" smtClean="0">
                <a:solidFill>
                  <a:srgbClr val="000000"/>
                </a:solidFill>
              </a:rPr>
            </a:br>
            <a:r>
              <a:rPr lang="en-US" sz="1400" dirty="0" smtClean="0">
                <a:solidFill>
                  <a:srgbClr val="000000"/>
                </a:solidFill>
              </a:rPr>
              <a:t>detectors, even in conditions of </a:t>
            </a:r>
            <a:br>
              <a:rPr lang="en-US" sz="1400" dirty="0" smtClean="0">
                <a:solidFill>
                  <a:srgbClr val="000000"/>
                </a:solidFill>
              </a:rPr>
            </a:br>
            <a:r>
              <a:rPr lang="en-US" sz="1400" dirty="0" smtClean="0">
                <a:solidFill>
                  <a:srgbClr val="000000"/>
                </a:solidFill>
              </a:rPr>
              <a:t>heavy duty with radiation damage  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1051" y="72192"/>
            <a:ext cx="25150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smtClean="0"/>
              <a:t>Tracking Arrays</a:t>
            </a:r>
            <a:endParaRPr lang="fr-FR" sz="2800" dirty="0"/>
          </a:p>
        </p:txBody>
      </p:sp>
      <p:sp>
        <p:nvSpPr>
          <p:cNvPr id="30" name="Rectangle 29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94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7" r="23787" b="19141"/>
          <a:stretch/>
        </p:blipFill>
        <p:spPr bwMode="auto">
          <a:xfrm rot="5400000">
            <a:off x="143004" y="2745428"/>
            <a:ext cx="1872208" cy="1799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2339752" y="3501008"/>
            <a:ext cx="2520280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Lifetime measurements</a:t>
            </a:r>
            <a:endParaRPr lang="en-GB" dirty="0"/>
          </a:p>
        </p:txBody>
      </p:sp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58" y="1124744"/>
            <a:ext cx="1777102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2" descr="http://irfu.cea.fr/Images/astImg/4023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3358" y="3861048"/>
            <a:ext cx="3490642" cy="2328112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/>
        </p:nvSpPr>
        <p:spPr>
          <a:xfrm>
            <a:off x="6083152" y="6211669"/>
            <a:ext cx="3060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FATIMA-PARIS</a:t>
            </a:r>
            <a:r>
              <a:rPr lang="en-US" dirty="0" smtClean="0"/>
              <a:t> detectors coupled to AGATA</a:t>
            </a:r>
          </a:p>
        </p:txBody>
      </p:sp>
      <p:sp>
        <p:nvSpPr>
          <p:cNvPr id="11" name="Flèche vers le bas 10"/>
          <p:cNvSpPr/>
          <p:nvPr/>
        </p:nvSpPr>
        <p:spPr>
          <a:xfrm>
            <a:off x="3131840" y="4005064"/>
            <a:ext cx="432048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1979712" y="4577360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2015-2017: 93% of performed experiments are lifetime measurements from fs to </a:t>
            </a:r>
            <a:r>
              <a:rPr lang="en-US" dirty="0" err="1" smtClean="0">
                <a:latin typeface="Symbol" pitchFamily="18" charset="2"/>
              </a:rPr>
              <a:t>m</a:t>
            </a:r>
            <a:r>
              <a:rPr lang="en-US" dirty="0" err="1" smtClean="0"/>
              <a:t>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2864" y="4725144"/>
            <a:ext cx="1475656" cy="1595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1835696" y="5949280"/>
            <a:ext cx="50760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E. </a:t>
            </a:r>
            <a:r>
              <a:rPr lang="en-US" sz="1400" dirty="0" err="1" smtClean="0"/>
              <a:t>Clément</a:t>
            </a:r>
            <a:r>
              <a:rPr lang="en-US" sz="1400" dirty="0" smtClean="0"/>
              <a:t> et al., NIMA 855, 1-12 (2017)</a:t>
            </a:r>
          </a:p>
          <a:p>
            <a:r>
              <a:rPr lang="fr-FR" sz="1400" dirty="0" smtClean="0"/>
              <a:t>Y. H. Kim et al., </a:t>
            </a:r>
            <a:r>
              <a:rPr lang="fr-FR" sz="1400" dirty="0" err="1" smtClean="0"/>
              <a:t>Eur.Phys.</a:t>
            </a:r>
            <a:r>
              <a:rPr lang="fr-FR" sz="1400" dirty="0" smtClean="0"/>
              <a:t>J. A 53, 162 (2017)</a:t>
            </a:r>
            <a:endParaRPr lang="en-US" sz="1400" dirty="0" smtClean="0"/>
          </a:p>
        </p:txBody>
      </p:sp>
      <p:sp>
        <p:nvSpPr>
          <p:cNvPr id="16" name="ZoneTexte 15"/>
          <p:cNvSpPr txBox="1"/>
          <p:nvPr/>
        </p:nvSpPr>
        <p:spPr>
          <a:xfrm>
            <a:off x="-108520" y="-99392"/>
            <a:ext cx="5387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The GANIL Campaign [</a:t>
            </a:r>
            <a:r>
              <a:rPr lang="en-US" sz="2800" dirty="0" smtClean="0"/>
              <a:t>2015-2021]</a:t>
            </a:r>
            <a:endParaRPr lang="en-US" sz="2800" dirty="0"/>
          </a:p>
        </p:txBody>
      </p:sp>
      <p:pic>
        <p:nvPicPr>
          <p:cNvPr id="23" name="Picture 6" descr="logoAgat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63230" y="1407895"/>
            <a:ext cx="2265205" cy="1698904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140432"/>
            <a:ext cx="2636942" cy="236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70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504" y="1124744"/>
            <a:ext cx="8820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Interplay of the monopole terms of the interaction with </a:t>
            </a:r>
            <a:r>
              <a:rPr lang="en-US" dirty="0" err="1" smtClean="0"/>
              <a:t>multipole</a:t>
            </a:r>
            <a:r>
              <a:rPr lang="en-US" dirty="0" smtClean="0"/>
              <a:t> terms, like pairing and </a:t>
            </a:r>
            <a:r>
              <a:rPr lang="en-US" dirty="0" err="1" smtClean="0"/>
              <a:t>quadrupole</a:t>
            </a:r>
            <a:r>
              <a:rPr lang="en-US" dirty="0" smtClean="0"/>
              <a:t>, which determines the different phenomena we observe </a:t>
            </a:r>
            <a:endParaRPr lang="en-US" dirty="0"/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56992"/>
            <a:ext cx="5688632" cy="309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Rectangle 48"/>
          <p:cNvSpPr/>
          <p:nvPr/>
        </p:nvSpPr>
        <p:spPr>
          <a:xfrm>
            <a:off x="1115616" y="4653136"/>
            <a:ext cx="36004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355976" y="4653136"/>
            <a:ext cx="36004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ZoneTexte 42"/>
          <p:cNvSpPr txBox="1"/>
          <p:nvPr/>
        </p:nvSpPr>
        <p:spPr>
          <a:xfrm>
            <a:off x="5724128" y="3140968"/>
            <a:ext cx="31318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Lifetimes of the 4</a:t>
            </a:r>
            <a:r>
              <a:rPr lang="en-US" sz="1600" baseline="30000" dirty="0" smtClean="0"/>
              <a:t>+</a:t>
            </a:r>
            <a:r>
              <a:rPr lang="en-US" sz="1600" dirty="0" smtClean="0"/>
              <a:t> states in </a:t>
            </a:r>
            <a:r>
              <a:rPr lang="en-US" sz="1600" baseline="30000" dirty="0" smtClean="0"/>
              <a:t>62;64</a:t>
            </a:r>
            <a:r>
              <a:rPr lang="en-US" sz="1600" dirty="0" smtClean="0"/>
              <a:t>Fe and the 11/2</a:t>
            </a:r>
            <a:r>
              <a:rPr lang="en-US" sz="1600" baseline="30000" dirty="0" smtClean="0"/>
              <a:t>- </a:t>
            </a:r>
            <a:r>
              <a:rPr lang="en-US" sz="1600" dirty="0" smtClean="0"/>
              <a:t>in </a:t>
            </a:r>
            <a:r>
              <a:rPr lang="en-US" sz="1600" baseline="30000" dirty="0" smtClean="0"/>
              <a:t>61;63</a:t>
            </a:r>
            <a:r>
              <a:rPr lang="en-US" sz="1600" dirty="0" smtClean="0"/>
              <a:t>Co and </a:t>
            </a:r>
            <a:r>
              <a:rPr lang="en-US" sz="1600" baseline="30000" dirty="0" smtClean="0"/>
              <a:t>59</a:t>
            </a:r>
            <a:r>
              <a:rPr lang="en-US" sz="1600" dirty="0" smtClean="0"/>
              <a:t>Mn</a:t>
            </a:r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</p:txBody>
      </p:sp>
      <p:sp>
        <p:nvSpPr>
          <p:cNvPr id="53" name="Rectangle 52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76710" y="4005064"/>
            <a:ext cx="298777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5796136" y="3140968"/>
            <a:ext cx="3347864" cy="37170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llipse 12"/>
          <p:cNvSpPr/>
          <p:nvPr/>
        </p:nvSpPr>
        <p:spPr>
          <a:xfrm>
            <a:off x="0" y="3717032"/>
            <a:ext cx="2771800" cy="252028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-25643"/>
            <a:ext cx="59401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Shell evolution </a:t>
            </a:r>
            <a:r>
              <a:rPr lang="en-US" sz="2800" dirty="0" smtClean="0"/>
              <a:t>below </a:t>
            </a:r>
            <a:r>
              <a:rPr lang="en-US" sz="2800" baseline="30000" dirty="0" smtClean="0"/>
              <a:t>68</a:t>
            </a:r>
            <a:r>
              <a:rPr lang="en-US" sz="2800" dirty="0" smtClean="0"/>
              <a:t>Ni</a:t>
            </a:r>
            <a:endParaRPr lang="en-US" sz="2800" dirty="0"/>
          </a:p>
        </p:txBody>
      </p:sp>
      <p:sp>
        <p:nvSpPr>
          <p:cNvPr id="15" name="Rectangle 14"/>
          <p:cNvSpPr/>
          <p:nvPr/>
        </p:nvSpPr>
        <p:spPr>
          <a:xfrm>
            <a:off x="5940152" y="6237312"/>
            <a:ext cx="3203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 smtClean="0"/>
              <a:t>M. Klintefjord et al.,  PRC 95, 024312 (2017)</a:t>
            </a:r>
            <a:endParaRPr lang="da-DK" dirty="0"/>
          </a:p>
        </p:txBody>
      </p:sp>
      <p:pic>
        <p:nvPicPr>
          <p:cNvPr id="16" name="Picture 6" descr="logoAgat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107504" y="1772816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Collecting spectroscopic data like transition probability constraining the theoretical description of the Island of inversion from N=28 to N=40 :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2279774"/>
            <a:ext cx="57241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Ø"/>
            </a:pPr>
            <a:r>
              <a:rPr lang="en-US" sz="1600" dirty="0" smtClean="0">
                <a:solidFill>
                  <a:prstClr val="black"/>
                </a:solidFill>
              </a:rPr>
              <a:t>What is the influence of the </a:t>
            </a:r>
            <a:r>
              <a:rPr lang="en-US" sz="1600" dirty="0" smtClean="0">
                <a:solidFill>
                  <a:prstClr val="black"/>
                </a:solidFill>
                <a:latin typeface="Symbol" pitchFamily="18" charset="2"/>
              </a:rPr>
              <a:t>n</a:t>
            </a:r>
            <a:r>
              <a:rPr lang="en-US" sz="1600" dirty="0" smtClean="0">
                <a:solidFill>
                  <a:prstClr val="black"/>
                </a:solidFill>
              </a:rPr>
              <a:t>g9/2 and </a:t>
            </a:r>
            <a:r>
              <a:rPr lang="en-US" sz="1600" dirty="0" smtClean="0">
                <a:solidFill>
                  <a:prstClr val="black"/>
                </a:solidFill>
                <a:latin typeface="Symbol" pitchFamily="18" charset="2"/>
              </a:rPr>
              <a:t>n</a:t>
            </a:r>
            <a:r>
              <a:rPr lang="en-US" sz="1600" dirty="0" smtClean="0">
                <a:solidFill>
                  <a:prstClr val="black"/>
                </a:solidFill>
              </a:rPr>
              <a:t>d5/2 orbits ?</a:t>
            </a:r>
          </a:p>
          <a:p>
            <a:pPr lvl="0">
              <a:buFont typeface="Wingdings" pitchFamily="2" charset="2"/>
              <a:buChar char="Ø"/>
            </a:pPr>
            <a:r>
              <a:rPr lang="en-US" sz="1600" dirty="0" smtClean="0">
                <a:solidFill>
                  <a:prstClr val="black"/>
                </a:solidFill>
              </a:rPr>
              <a:t>What is the influence of the proton excitations across Z=28 ?</a:t>
            </a:r>
          </a:p>
          <a:p>
            <a:pPr lvl="0">
              <a:buFont typeface="Wingdings" pitchFamily="2" charset="2"/>
              <a:buChar char="Ø"/>
            </a:pPr>
            <a:r>
              <a:rPr lang="en-US" sz="1600" dirty="0" smtClean="0">
                <a:solidFill>
                  <a:prstClr val="black"/>
                </a:solidFill>
              </a:rPr>
              <a:t>How collectivity  change when decreasing the number of  proton in the f7/2 orbital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331640" y="6597352"/>
            <a:ext cx="1224136" cy="260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magine 13" descr="Screen Shot 2015-02-12 at 08.56.03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39"/>
          <a:stretch/>
        </p:blipFill>
        <p:spPr>
          <a:xfrm>
            <a:off x="179512" y="1052737"/>
            <a:ext cx="5189161" cy="3240360"/>
          </a:xfrm>
          <a:prstGeom prst="rect">
            <a:avLst/>
          </a:prstGeom>
        </p:spPr>
      </p:pic>
      <p:sp>
        <p:nvSpPr>
          <p:cNvPr id="18" name="Line 11"/>
          <p:cNvSpPr>
            <a:spLocks noChangeShapeType="1"/>
          </p:cNvSpPr>
          <p:nvPr/>
        </p:nvSpPr>
        <p:spPr bwMode="auto">
          <a:xfrm flipH="1">
            <a:off x="395536" y="1196752"/>
            <a:ext cx="2870200" cy="28590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2" name="19 Grupo"/>
          <p:cNvGrpSpPr>
            <a:grpSpLocks/>
          </p:cNvGrpSpPr>
          <p:nvPr/>
        </p:nvGrpSpPr>
        <p:grpSpPr bwMode="auto">
          <a:xfrm>
            <a:off x="619551" y="1124744"/>
            <a:ext cx="1263334" cy="1120045"/>
            <a:chOff x="330201" y="1411135"/>
            <a:chExt cx="990599" cy="1027265"/>
          </a:xfrm>
        </p:grpSpPr>
        <p:pic>
          <p:nvPicPr>
            <p:cNvPr id="20" name="Picture 13" descr="C:\Andres\Strasbourg\gifts\nucleus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01" y="1411135"/>
              <a:ext cx="961364" cy="1027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16"/>
            <p:cNvSpPr>
              <a:spLocks noChangeArrowheads="1"/>
            </p:cNvSpPr>
            <p:nvPr/>
          </p:nvSpPr>
          <p:spPr bwMode="auto">
            <a:xfrm>
              <a:off x="412750" y="2209800"/>
              <a:ext cx="908050" cy="228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Rectangle 17"/>
            <p:cNvSpPr>
              <a:spLocks noChangeArrowheads="1"/>
            </p:cNvSpPr>
            <p:nvPr/>
          </p:nvSpPr>
          <p:spPr bwMode="auto">
            <a:xfrm>
              <a:off x="412750" y="2133600"/>
              <a:ext cx="82550" cy="76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Rectangle 18"/>
            <p:cNvSpPr>
              <a:spLocks noChangeArrowheads="1"/>
            </p:cNvSpPr>
            <p:nvPr/>
          </p:nvSpPr>
          <p:spPr bwMode="auto">
            <a:xfrm>
              <a:off x="1238250" y="2133600"/>
              <a:ext cx="82550" cy="76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9" name="Immagine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4341" y="1266058"/>
            <a:ext cx="2989659" cy="5572244"/>
          </a:xfrm>
          <a:prstGeom prst="rect">
            <a:avLst/>
          </a:prstGeom>
        </p:spPr>
      </p:pic>
      <p:sp>
        <p:nvSpPr>
          <p:cNvPr id="26" name="Rettangolo arrotondato 11"/>
          <p:cNvSpPr/>
          <p:nvPr/>
        </p:nvSpPr>
        <p:spPr>
          <a:xfrm>
            <a:off x="6545093" y="3956069"/>
            <a:ext cx="2065507" cy="1025647"/>
          </a:xfrm>
          <a:prstGeom prst="round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TextBox 18"/>
          <p:cNvSpPr txBox="1"/>
          <p:nvPr/>
        </p:nvSpPr>
        <p:spPr>
          <a:xfrm>
            <a:off x="35496" y="4653136"/>
            <a:ext cx="54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Enhanced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octupole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due to the interaction of ΔL=3, ΔJ=3, inverse parity : d</a:t>
            </a:r>
            <a:r>
              <a:rPr lang="en-US" sz="1600" baseline="-25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5/2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sym typeface="Wingdings"/>
              </a:rPr>
              <a:t>and h</a:t>
            </a:r>
            <a:r>
              <a:rPr lang="en-US" sz="1600" baseline="-25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11/2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520" y="0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baseline="30000" dirty="0" smtClean="0">
                <a:latin typeface="Times New Roman" pitchFamily="18" charset="0"/>
                <a:cs typeface="Times New Roman" pitchFamily="18" charset="0"/>
              </a:rPr>
              <a:t> 112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Ba should corresponds to the best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octupole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N=Z=56 for p and n </a:t>
            </a:r>
          </a:p>
        </p:txBody>
      </p:sp>
      <p:cxnSp>
        <p:nvCxnSpPr>
          <p:cNvPr id="15" name="Connecteur droit avec flèche 14"/>
          <p:cNvCxnSpPr>
            <a:stCxn id="13" idx="2"/>
          </p:cNvCxnSpPr>
          <p:nvPr/>
        </p:nvCxnSpPr>
        <p:spPr>
          <a:xfrm>
            <a:off x="2231740" y="646331"/>
            <a:ext cx="324036" cy="1054477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e 32"/>
          <p:cNvGrpSpPr/>
          <p:nvPr/>
        </p:nvGrpSpPr>
        <p:grpSpPr>
          <a:xfrm>
            <a:off x="539552" y="1988840"/>
            <a:ext cx="3327928" cy="2673588"/>
            <a:chOff x="539552" y="1988840"/>
            <a:chExt cx="3327928" cy="2673588"/>
          </a:xfrm>
        </p:grpSpPr>
        <p:cxnSp>
          <p:nvCxnSpPr>
            <p:cNvPr id="25" name="Connecteur droit avec flèche 24"/>
            <p:cNvCxnSpPr/>
            <p:nvPr/>
          </p:nvCxnSpPr>
          <p:spPr>
            <a:xfrm flipV="1">
              <a:off x="539552" y="1988840"/>
              <a:ext cx="0" cy="1728192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ZoneTexte 28"/>
            <p:cNvSpPr txBox="1"/>
            <p:nvPr/>
          </p:nvSpPr>
          <p:spPr>
            <a:xfrm>
              <a:off x="589510" y="1988840"/>
              <a:ext cx="14221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latin typeface="Script MT Bold" pitchFamily="66" charset="0"/>
                </a:rPr>
                <a:t>d</a:t>
              </a:r>
              <a:r>
                <a:rPr lang="fr-FR" baseline="-25000" dirty="0" smtClean="0">
                  <a:latin typeface="Script MT Bold" pitchFamily="66" charset="0"/>
                </a:rPr>
                <a:t>5/2,</a:t>
              </a:r>
              <a:r>
                <a:rPr lang="fr-FR" dirty="0" smtClean="0">
                  <a:latin typeface="Script MT Bold" pitchFamily="66" charset="0"/>
                </a:rPr>
                <a:t> g</a:t>
              </a:r>
              <a:r>
                <a:rPr lang="fr-FR" baseline="-25000" dirty="0" smtClean="0">
                  <a:latin typeface="Script MT Bold" pitchFamily="66" charset="0"/>
                </a:rPr>
                <a:t>7/2,</a:t>
              </a:r>
              <a:r>
                <a:rPr lang="fr-FR" dirty="0" smtClean="0">
                  <a:latin typeface="Script MT Bold" pitchFamily="66" charset="0"/>
                </a:rPr>
                <a:t> h</a:t>
              </a:r>
              <a:r>
                <a:rPr lang="fr-FR" baseline="-25000" dirty="0" smtClean="0">
                  <a:latin typeface="Script MT Bold" pitchFamily="66" charset="0"/>
                </a:rPr>
                <a:t>11/2</a:t>
              </a:r>
              <a:endParaRPr lang="fr-FR" baseline="-25000" dirty="0">
                <a:latin typeface="Script MT Bold" pitchFamily="66" charset="0"/>
              </a:endParaRPr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2483768" y="4293096"/>
              <a:ext cx="13837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latin typeface="Script MT Bold" pitchFamily="66" charset="0"/>
                </a:rPr>
                <a:t>d</a:t>
              </a:r>
              <a:r>
                <a:rPr lang="fr-FR" baseline="-25000" dirty="0" smtClean="0">
                  <a:latin typeface="Script MT Bold" pitchFamily="66" charset="0"/>
                </a:rPr>
                <a:t>5/2, </a:t>
              </a:r>
              <a:r>
                <a:rPr lang="fr-FR" dirty="0" smtClean="0">
                  <a:latin typeface="Script MT Bold" pitchFamily="66" charset="0"/>
                </a:rPr>
                <a:t>g</a:t>
              </a:r>
              <a:r>
                <a:rPr lang="fr-FR" baseline="-25000" dirty="0" smtClean="0">
                  <a:latin typeface="Script MT Bold" pitchFamily="66" charset="0"/>
                </a:rPr>
                <a:t>7/2, </a:t>
              </a:r>
              <a:r>
                <a:rPr lang="fr-FR" dirty="0" smtClean="0">
                  <a:latin typeface="Script MT Bold" pitchFamily="66" charset="0"/>
                </a:rPr>
                <a:t>h</a:t>
              </a:r>
              <a:r>
                <a:rPr lang="fr-FR" baseline="-25000" dirty="0" smtClean="0">
                  <a:latin typeface="Script MT Bold" pitchFamily="66" charset="0"/>
                </a:rPr>
                <a:t>11/2</a:t>
              </a:r>
              <a:endParaRPr lang="fr-FR" baseline="-25000" dirty="0">
                <a:latin typeface="Script MT Bold" pitchFamily="66" charset="0"/>
              </a:endParaRPr>
            </a:p>
          </p:txBody>
        </p:sp>
        <p:cxnSp>
          <p:nvCxnSpPr>
            <p:cNvPr id="31" name="Connecteur droit avec flèche 30"/>
            <p:cNvCxnSpPr/>
            <p:nvPr/>
          </p:nvCxnSpPr>
          <p:spPr>
            <a:xfrm flipV="1">
              <a:off x="539552" y="4365104"/>
              <a:ext cx="1935832" cy="8384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0" y="5733256"/>
            <a:ext cx="56535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Removing neutron from the 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600" baseline="-25000" dirty="0"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en-US" sz="1600" i="1" baseline="-25000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16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orbital gradually decreases the 3</a:t>
            </a:r>
            <a:r>
              <a:rPr lang="en-US" sz="1600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excitation energy and enhances the B(E3) value</a:t>
            </a:r>
          </a:p>
        </p:txBody>
      </p:sp>
      <p:sp>
        <p:nvSpPr>
          <p:cNvPr id="35" name="Text Box 22"/>
          <p:cNvSpPr txBox="1">
            <a:spLocks noChangeArrowheads="1"/>
          </p:cNvSpPr>
          <p:nvPr/>
        </p:nvSpPr>
        <p:spPr bwMode="auto">
          <a:xfrm>
            <a:off x="0" y="5301208"/>
            <a:ext cx="51125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states dominate by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1600" baseline="-25000" dirty="0" smtClean="0">
                <a:latin typeface="Times New Roman" pitchFamily="18" charset="0"/>
                <a:cs typeface="Times New Roman" pitchFamily="18" charset="0"/>
              </a:rPr>
              <a:t>5/2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×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600" baseline="-25000" dirty="0" smtClean="0">
                <a:latin typeface="Times New Roman" pitchFamily="18" charset="0"/>
                <a:cs typeface="Times New Roman" pitchFamily="18" charset="0"/>
              </a:rPr>
              <a:t>11/2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orbital configuration</a:t>
            </a:r>
          </a:p>
        </p:txBody>
      </p:sp>
      <p:pic>
        <p:nvPicPr>
          <p:cNvPr id="28" name="Picture 6" descr="logoAgat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090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ella 7"/>
          <p:cNvGraphicFramePr>
            <a:graphicFrameLocks noGrp="1"/>
          </p:cNvGraphicFramePr>
          <p:nvPr>
            <p:extLst/>
          </p:nvPr>
        </p:nvGraphicFramePr>
        <p:xfrm>
          <a:off x="838200" y="1533000"/>
          <a:ext cx="697539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8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73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13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881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aseline="30000" dirty="0" smtClean="0">
                          <a:solidFill>
                            <a:schemeClr val="tx1"/>
                          </a:solidFill>
                        </a:rPr>
                        <a:t>114</a:t>
                      </a:r>
                      <a:r>
                        <a:rPr lang="it-IT" dirty="0" smtClean="0">
                          <a:solidFill>
                            <a:schemeClr val="tx1"/>
                          </a:solidFill>
                        </a:rPr>
                        <a:t>Xe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aseline="30000" dirty="0" smtClean="0">
                          <a:solidFill>
                            <a:schemeClr val="tx1"/>
                          </a:solidFill>
                        </a:rPr>
                        <a:t>112</a:t>
                      </a:r>
                      <a:r>
                        <a:rPr lang="it-IT" dirty="0" smtClean="0">
                          <a:solidFill>
                            <a:schemeClr val="tx1"/>
                          </a:solidFill>
                        </a:rPr>
                        <a:t>Xe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aseline="30000" dirty="0" smtClean="0">
                          <a:solidFill>
                            <a:schemeClr val="tx1"/>
                          </a:solidFill>
                        </a:rPr>
                        <a:t>118</a:t>
                      </a:r>
                      <a:r>
                        <a:rPr lang="it-IT" dirty="0" smtClean="0">
                          <a:solidFill>
                            <a:schemeClr val="tx1"/>
                          </a:solidFill>
                        </a:rPr>
                        <a:t>Ba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E (3-)</a:t>
                      </a:r>
                      <a:r>
                        <a:rPr lang="it-IT" baseline="-25000" dirty="0" smtClean="0"/>
                        <a:t>theo </a:t>
                      </a:r>
                      <a:r>
                        <a:rPr lang="it-IT" baseline="0" dirty="0" smtClean="0"/>
                        <a:t>(MeV) / Exp</a:t>
                      </a:r>
                      <a:endParaRPr lang="it-IT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1.84 /1.62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1.99/1.65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2.11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B(E3: 3- </a:t>
                      </a:r>
                      <a:r>
                        <a:rPr lang="it-IT" dirty="0" smtClean="0">
                          <a:sym typeface="Wingdings"/>
                        </a:rPr>
                        <a:t> 0+</a:t>
                      </a:r>
                      <a:r>
                        <a:rPr lang="it-IT" dirty="0" smtClean="0"/>
                        <a:t>)</a:t>
                      </a:r>
                      <a:r>
                        <a:rPr lang="it-IT" baseline="-25000" dirty="0" err="1" smtClean="0"/>
                        <a:t>theo</a:t>
                      </a:r>
                      <a:r>
                        <a:rPr lang="it-IT" baseline="-25000" dirty="0" smtClean="0"/>
                        <a:t>  </a:t>
                      </a:r>
                      <a:r>
                        <a:rPr lang="it-IT" baseline="0" dirty="0" err="1" smtClean="0"/>
                        <a:t>W.u</a:t>
                      </a:r>
                      <a:r>
                        <a:rPr lang="it-IT" baseline="0" dirty="0" smtClean="0"/>
                        <a:t>.</a:t>
                      </a:r>
                      <a:endParaRPr lang="it-IT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17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18.7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/>
                        <a:t>B(E3: 3- </a:t>
                      </a:r>
                      <a:r>
                        <a:rPr lang="it-IT" dirty="0" smtClean="0">
                          <a:sym typeface="Wingdings"/>
                        </a:rPr>
                        <a:t> 0+</a:t>
                      </a:r>
                      <a:r>
                        <a:rPr lang="it-IT" dirty="0" smtClean="0"/>
                        <a:t>)</a:t>
                      </a:r>
                      <a:r>
                        <a:rPr lang="it-IT" baseline="-25000" dirty="0" err="1" smtClean="0"/>
                        <a:t>exp</a:t>
                      </a:r>
                      <a:r>
                        <a:rPr lang="it-IT" baseline="0" dirty="0" smtClean="0"/>
                        <a:t> </a:t>
                      </a:r>
                      <a:r>
                        <a:rPr lang="it-IT" baseline="0" dirty="0" err="1" smtClean="0"/>
                        <a:t>W.u</a:t>
                      </a:r>
                      <a:r>
                        <a:rPr lang="it-IT" baseline="0" dirty="0" smtClean="0"/>
                        <a:t>.</a:t>
                      </a:r>
                      <a:endParaRPr lang="it-IT" baseline="-25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77(27)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-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-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CasellaDiTesto 3"/>
          <p:cNvSpPr txBox="1"/>
          <p:nvPr/>
        </p:nvSpPr>
        <p:spPr>
          <a:xfrm>
            <a:off x="179512" y="3429000"/>
            <a:ext cx="568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The h</a:t>
            </a:r>
            <a:r>
              <a:rPr lang="en-US" sz="1600" baseline="-25000" dirty="0" smtClean="0">
                <a:latin typeface="Times New Roman" pitchFamily="18" charset="0"/>
                <a:cs typeface="Times New Roman" pitchFamily="18" charset="0"/>
              </a:rPr>
              <a:t>11/2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-d</a:t>
            </a:r>
            <a:r>
              <a:rPr lang="en-US" sz="1600" baseline="-25000" dirty="0" smtClean="0">
                <a:latin typeface="Times New Roman" pitchFamily="18" charset="0"/>
                <a:cs typeface="Times New Roman" pitchFamily="18" charset="0"/>
              </a:rPr>
              <a:t>5/2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octupole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1600" baseline="30000" dirty="0" smtClean="0">
                <a:latin typeface="Times New Roman" pitchFamily="18" charset="0"/>
                <a:cs typeface="Times New Roman" pitchFamily="18" charset="0"/>
              </a:rPr>
              <a:t>146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Gd for protons is  37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W.u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 reproduced by the same GCM HFB calculations  </a:t>
            </a:r>
            <a:endParaRPr lang="en-US" sz="16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e 8"/>
          <p:cNvSpPr/>
          <p:nvPr/>
        </p:nvSpPr>
        <p:spPr>
          <a:xfrm>
            <a:off x="3520942" y="2137976"/>
            <a:ext cx="1205803" cy="1060950"/>
          </a:xfrm>
          <a:prstGeom prst="ellipse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Connettore 2 10"/>
          <p:cNvCxnSpPr>
            <a:stCxn id="9" idx="6"/>
          </p:cNvCxnSpPr>
          <p:nvPr/>
        </p:nvCxnSpPr>
        <p:spPr>
          <a:xfrm>
            <a:off x="4726745" y="2668451"/>
            <a:ext cx="916409" cy="7073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5755698" y="3215001"/>
            <a:ext cx="1286189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mtClean="0"/>
              <a:t>Factor 4.5</a:t>
            </a:r>
            <a:endParaRPr lang="en-US"/>
          </a:p>
        </p:txBody>
      </p:sp>
      <p:pic>
        <p:nvPicPr>
          <p:cNvPr id="5" name="Immagine 4" descr="E_Q2Q3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1" t="64850" r="19159" b="5382"/>
          <a:stretch/>
        </p:blipFill>
        <p:spPr>
          <a:xfrm>
            <a:off x="6133522" y="4259878"/>
            <a:ext cx="2911900" cy="170395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6350558" y="4002677"/>
            <a:ext cx="2694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L.M. </a:t>
            </a:r>
            <a:r>
              <a:rPr lang="en-US" sz="1200" dirty="0" err="1" smtClean="0"/>
              <a:t>Robledo</a:t>
            </a:r>
            <a:r>
              <a:rPr lang="en-US" sz="1200" dirty="0" smtClean="0"/>
              <a:t> private communication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1331640" y="6597352"/>
            <a:ext cx="1224136" cy="260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asellaDiTesto 9"/>
          <p:cNvSpPr txBox="1"/>
          <p:nvPr/>
        </p:nvSpPr>
        <p:spPr>
          <a:xfrm>
            <a:off x="179512" y="5733256"/>
            <a:ext cx="3168352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The large B(E3) might be due to the presence of an </a:t>
            </a:r>
            <a:r>
              <a:rPr lang="en-US" sz="1200" b="1" dirty="0" err="1" smtClean="0"/>
              <a:t>isoscalar</a:t>
            </a:r>
            <a:r>
              <a:rPr lang="en-US" sz="1200" b="1" dirty="0" smtClean="0"/>
              <a:t> the proton-neutron </a:t>
            </a:r>
          </a:p>
          <a:p>
            <a:pPr algn="ctr"/>
            <a:r>
              <a:rPr lang="en-US" sz="1200" b="1" dirty="0" smtClean="0"/>
              <a:t>π(ν) d</a:t>
            </a:r>
            <a:r>
              <a:rPr lang="en-US" sz="1200" b="1" baseline="-25000" dirty="0" smtClean="0"/>
              <a:t>5/2 </a:t>
            </a:r>
            <a:r>
              <a:rPr lang="en-US" sz="1200" b="1" dirty="0" smtClean="0"/>
              <a:t>- ν (π) h</a:t>
            </a:r>
            <a:r>
              <a:rPr lang="en-US" sz="1200" b="1" baseline="-25000" dirty="0" smtClean="0"/>
              <a:t>11/2  </a:t>
            </a:r>
            <a:r>
              <a:rPr lang="en-US" sz="1200" b="1" dirty="0" smtClean="0"/>
              <a:t>term</a:t>
            </a:r>
            <a:endParaRPr lang="en-US" sz="1200" b="1" dirty="0"/>
          </a:p>
        </p:txBody>
      </p:sp>
      <p:sp>
        <p:nvSpPr>
          <p:cNvPr id="16" name="CasellaDiTesto 7"/>
          <p:cNvSpPr txBox="1"/>
          <p:nvPr/>
        </p:nvSpPr>
        <p:spPr>
          <a:xfrm>
            <a:off x="6516216" y="5949280"/>
            <a:ext cx="1584176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aseline="30000" dirty="0" smtClean="0"/>
              <a:t>112</a:t>
            </a:r>
            <a:r>
              <a:rPr lang="en-US" sz="1600" dirty="0" smtClean="0"/>
              <a:t>Xe : B(E3</a:t>
            </a:r>
            <a:r>
              <a:rPr lang="en-US" sz="1600" dirty="0" smtClean="0">
                <a:sym typeface="Wingdings"/>
              </a:rPr>
              <a:t>) = ?</a:t>
            </a:r>
            <a:endParaRPr lang="en-US" sz="1600" dirty="0"/>
          </a:p>
        </p:txBody>
      </p:sp>
      <p:sp>
        <p:nvSpPr>
          <p:cNvPr id="17" name="Rectangle 16"/>
          <p:cNvSpPr/>
          <p:nvPr/>
        </p:nvSpPr>
        <p:spPr>
          <a:xfrm>
            <a:off x="179512" y="4149080"/>
            <a:ext cx="55242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Quadrupole-octupole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coupling is a key contribution 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	 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eproduces the Ra-Rn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octupole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transition strength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59632" y="4653136"/>
            <a:ext cx="43142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L.M. </a:t>
            </a:r>
            <a:r>
              <a:rPr lang="en-US" sz="1400" i="1" dirty="0" err="1" smtClean="0">
                <a:latin typeface="Times New Roman" pitchFamily="18" charset="0"/>
                <a:cs typeface="Times New Roman" pitchFamily="18" charset="0"/>
              </a:rPr>
              <a:t>Robledo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 and P.A. Butler, PRC 88 051302 (R) (2013)</a:t>
            </a:r>
            <a:endParaRPr lang="en-US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79512" y="5034662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buFont typeface="Wingdings" pitchFamily="2" charset="2"/>
              <a:buChar char="q"/>
            </a:pP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Q2-Q3 does not change the B(E3)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3491880" y="5949280"/>
            <a:ext cx="2553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>
                <a:latin typeface="Times New Roman" pitchFamily="18" charset="0"/>
                <a:cs typeface="Times New Roman" pitchFamily="18" charset="0"/>
              </a:rPr>
              <a:t>Should</a:t>
            </a:r>
            <a:r>
              <a:rPr lang="fr-FR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" dirty="0" err="1" smtClean="0">
                <a:latin typeface="Times New Roman" pitchFamily="18" charset="0"/>
                <a:cs typeface="Times New Roman" pitchFamily="18" charset="0"/>
              </a:rPr>
              <a:t>increase</a:t>
            </a:r>
            <a:r>
              <a:rPr lang="fr-FR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" dirty="0" err="1" smtClean="0">
                <a:latin typeface="Times New Roman" pitchFamily="18" charset="0"/>
                <a:cs typeface="Times New Roman" pitchFamily="18" charset="0"/>
              </a:rPr>
              <a:t>toward</a:t>
            </a:r>
            <a:r>
              <a:rPr lang="fr-FR" sz="1600" dirty="0" smtClean="0">
                <a:latin typeface="Times New Roman" pitchFamily="18" charset="0"/>
                <a:cs typeface="Times New Roman" pitchFamily="18" charset="0"/>
              </a:rPr>
              <a:t> N=Z</a:t>
            </a:r>
            <a:endParaRPr lang="fr-FR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6" descr="logoAga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168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4624"/>
            <a:ext cx="59401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/>
              <a:t>Shell </a:t>
            </a:r>
            <a:r>
              <a:rPr lang="fr-FR" sz="2800" dirty="0" err="1" smtClean="0"/>
              <a:t>evolution</a:t>
            </a:r>
            <a:r>
              <a:rPr lang="fr-FR" sz="2800" dirty="0" smtClean="0"/>
              <a:t>  </a:t>
            </a:r>
            <a:r>
              <a:rPr lang="fr-FR" sz="2800" dirty="0" err="1" smtClean="0"/>
              <a:t>around</a:t>
            </a:r>
            <a:r>
              <a:rPr lang="fr-FR" sz="2800" dirty="0" smtClean="0"/>
              <a:t> </a:t>
            </a:r>
            <a:r>
              <a:rPr lang="fr-FR" sz="2800" dirty="0" smtClean="0"/>
              <a:t>proton </a:t>
            </a:r>
            <a:r>
              <a:rPr lang="fr-FR" sz="2800" dirty="0" err="1" smtClean="0"/>
              <a:t>shell</a:t>
            </a:r>
            <a:r>
              <a:rPr lang="fr-FR" sz="2800" dirty="0" smtClean="0"/>
              <a:t> </a:t>
            </a:r>
            <a:r>
              <a:rPr lang="fr-FR" sz="2800" dirty="0" err="1" smtClean="0"/>
              <a:t>closure</a:t>
            </a:r>
            <a:endParaRPr lang="fr-FR" sz="2800" dirty="0"/>
          </a:p>
        </p:txBody>
      </p:sp>
      <p:sp>
        <p:nvSpPr>
          <p:cNvPr id="3" name="Rectangle 2"/>
          <p:cNvSpPr/>
          <p:nvPr/>
        </p:nvSpPr>
        <p:spPr>
          <a:xfrm>
            <a:off x="0" y="1916832"/>
            <a:ext cx="8820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Interplay of the monopole terms of the interaction with </a:t>
            </a:r>
            <a:r>
              <a:rPr lang="en-US" dirty="0" err="1" smtClean="0"/>
              <a:t>multipole</a:t>
            </a:r>
            <a:r>
              <a:rPr lang="en-US" dirty="0" smtClean="0"/>
              <a:t> terms, like pairing and </a:t>
            </a:r>
            <a:r>
              <a:rPr lang="en-US" dirty="0" err="1" smtClean="0"/>
              <a:t>quadrupole</a:t>
            </a:r>
            <a:r>
              <a:rPr lang="en-US" dirty="0" smtClean="0"/>
              <a:t>, which determines the different phenomena we observe </a:t>
            </a:r>
            <a:endParaRPr lang="fr-FR" dirty="0"/>
          </a:p>
        </p:txBody>
      </p:sp>
      <p:sp>
        <p:nvSpPr>
          <p:cNvPr id="45" name="Rectangle 44"/>
          <p:cNvSpPr/>
          <p:nvPr/>
        </p:nvSpPr>
        <p:spPr>
          <a:xfrm>
            <a:off x="0" y="3140968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en-US" dirty="0" smtClean="0"/>
              <a:t> Characterizing </a:t>
            </a:r>
            <a:r>
              <a:rPr lang="en-US" dirty="0" smtClean="0"/>
              <a:t>the islands of inversion, formed near the magic numbers. </a:t>
            </a:r>
            <a:endParaRPr lang="en-US" dirty="0" smtClean="0"/>
          </a:p>
          <a:p>
            <a:pPr>
              <a:buFont typeface="Courier New" pitchFamily="49" charset="0"/>
              <a:buChar char="o"/>
            </a:pPr>
            <a:r>
              <a:rPr lang="en-US" dirty="0" smtClean="0"/>
              <a:t> Collectivity development with valence particle</a:t>
            </a:r>
            <a:endParaRPr lang="en-US" dirty="0" smtClean="0"/>
          </a:p>
          <a:p>
            <a:pPr>
              <a:buFont typeface="Courier New" pitchFamily="49" charset="0"/>
              <a:buChar char="o"/>
            </a:pPr>
            <a:r>
              <a:rPr lang="en-US" dirty="0" smtClean="0"/>
              <a:t> These </a:t>
            </a:r>
            <a:r>
              <a:rPr lang="en-US" dirty="0" smtClean="0"/>
              <a:t>are new regions of deformation with configurations involving intruder orbitals from the above main shell. </a:t>
            </a:r>
          </a:p>
          <a:p>
            <a:pPr>
              <a:buFont typeface="Courier New" pitchFamily="49" charset="0"/>
              <a:buChar char="o"/>
            </a:pPr>
            <a:r>
              <a:rPr lang="en-US" dirty="0" smtClean="0"/>
              <a:t> While </a:t>
            </a:r>
            <a:r>
              <a:rPr lang="en-US" dirty="0" smtClean="0"/>
              <a:t>a signature of </a:t>
            </a:r>
            <a:r>
              <a:rPr lang="en-US" dirty="0" smtClean="0"/>
              <a:t>collective properties </a:t>
            </a:r>
            <a:r>
              <a:rPr lang="en-US" dirty="0" smtClean="0"/>
              <a:t>is given by the energy of the first excited states, their lifetimes allow a better understanding of their properties by comparison with LSSM calculations</a:t>
            </a:r>
          </a:p>
        </p:txBody>
      </p:sp>
      <p:sp>
        <p:nvSpPr>
          <p:cNvPr id="51" name="Rectangle 50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6" descr="logoAga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ZoneTexte 27"/>
          <p:cNvSpPr txBox="1"/>
          <p:nvPr/>
        </p:nvSpPr>
        <p:spPr>
          <a:xfrm>
            <a:off x="51712" y="1560070"/>
            <a:ext cx="5008127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/>
              <a:t>The cyclotrons </a:t>
            </a:r>
            <a:r>
              <a:rPr lang="en-US" sz="1600" b="1" dirty="0" smtClean="0">
                <a:solidFill>
                  <a:srgbClr val="FF0000"/>
                </a:solidFill>
              </a:rPr>
              <a:t>will continue </a:t>
            </a:r>
            <a:r>
              <a:rPr lang="en-US" sz="1600" dirty="0" smtClean="0"/>
              <a:t>to deliver </a:t>
            </a:r>
            <a:r>
              <a:rPr lang="en-US" sz="1600" b="1" dirty="0" smtClean="0">
                <a:solidFill>
                  <a:srgbClr val="FF0000"/>
                </a:solidFill>
              </a:rPr>
              <a:t>stable, high intensity</a:t>
            </a:r>
            <a:r>
              <a:rPr lang="en-US" sz="1600" dirty="0" smtClean="0"/>
              <a:t> beams from </a:t>
            </a:r>
            <a:r>
              <a:rPr lang="en-US" sz="1600" baseline="30000" dirty="0" smtClean="0"/>
              <a:t>12</a:t>
            </a:r>
            <a:r>
              <a:rPr lang="en-US" sz="1600" dirty="0" smtClean="0"/>
              <a:t>C to </a:t>
            </a:r>
            <a:r>
              <a:rPr lang="en-US" sz="1600" baseline="30000" dirty="0" smtClean="0"/>
              <a:t>238</a:t>
            </a:r>
            <a:r>
              <a:rPr lang="en-US" sz="1600" dirty="0" smtClean="0"/>
              <a:t>U 4-3 months/year </a:t>
            </a:r>
            <a:endParaRPr lang="en-US" sz="16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/>
              <a:t>SPIRAL1 has delivered</a:t>
            </a:r>
            <a:r>
              <a:rPr lang="en-US" sz="1600" b="1" dirty="0" smtClean="0">
                <a:solidFill>
                  <a:srgbClr val="FF0000"/>
                </a:solidFill>
              </a:rPr>
              <a:t> post-accelerated RIB </a:t>
            </a:r>
            <a:r>
              <a:rPr lang="en-US" sz="1600" dirty="0" smtClean="0"/>
              <a:t>after an important </a:t>
            </a:r>
            <a:r>
              <a:rPr lang="en-US" sz="1600" dirty="0" smtClean="0"/>
              <a:t>upgrade</a:t>
            </a:r>
            <a:endParaRPr lang="en-US" sz="1600" dirty="0" smtClean="0"/>
          </a:p>
          <a:p>
            <a:endParaRPr lang="en-US" sz="16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The start of the full LINAC accelerator </a:t>
            </a:r>
            <a:r>
              <a:rPr lang="en-US" sz="1600" dirty="0" smtClean="0"/>
              <a:t>commissioning </a:t>
            </a:r>
            <a:r>
              <a:rPr lang="en-US" sz="1600" dirty="0"/>
              <a:t>with RF </a:t>
            </a:r>
            <a:r>
              <a:rPr lang="en-US" sz="1600" dirty="0" smtClean="0"/>
              <a:t>on July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b="1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 smtClean="0">
                <a:solidFill>
                  <a:srgbClr val="FF0000"/>
                </a:solidFill>
              </a:rPr>
              <a:t>First </a:t>
            </a:r>
            <a:r>
              <a:rPr lang="en-US" sz="1600" dirty="0" smtClean="0"/>
              <a:t>experiment using the neutron beam around summer </a:t>
            </a:r>
            <a:r>
              <a:rPr lang="en-US" sz="1600" dirty="0" smtClean="0"/>
              <a:t>2020</a:t>
            </a:r>
          </a:p>
          <a:p>
            <a:endParaRPr lang="en-US" sz="16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/>
              <a:t>The </a:t>
            </a:r>
            <a:r>
              <a:rPr lang="en-US" sz="1600" b="1" dirty="0" smtClean="0">
                <a:solidFill>
                  <a:srgbClr val="FF0000"/>
                </a:solidFill>
              </a:rPr>
              <a:t>S3 spectrometer </a:t>
            </a:r>
            <a:r>
              <a:rPr lang="en-US" sz="1600" dirty="0" smtClean="0"/>
              <a:t>assembly has started in the cave. First </a:t>
            </a:r>
            <a:r>
              <a:rPr lang="en-US" sz="1600" dirty="0" err="1" smtClean="0"/>
              <a:t>Cryo</a:t>
            </a:r>
            <a:r>
              <a:rPr lang="en-US" sz="1600" dirty="0" smtClean="0"/>
              <a:t>-modules delivered,  </a:t>
            </a:r>
            <a:r>
              <a:rPr lang="en-US" sz="1600" dirty="0" smtClean="0"/>
              <a:t>final cooling expected for </a:t>
            </a:r>
            <a:r>
              <a:rPr lang="en-US" sz="1600" dirty="0" smtClean="0"/>
              <a:t>2021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/>
              <a:t>The </a:t>
            </a:r>
            <a:r>
              <a:rPr lang="en-US" sz="1600" b="1" dirty="0" smtClean="0">
                <a:solidFill>
                  <a:srgbClr val="FF0000"/>
                </a:solidFill>
              </a:rPr>
              <a:t>DESIR</a:t>
            </a:r>
            <a:r>
              <a:rPr lang="en-US" sz="1600" dirty="0" smtClean="0"/>
              <a:t> hall construction contract </a:t>
            </a:r>
            <a:r>
              <a:rPr lang="en-US" sz="1600" dirty="0" smtClean="0"/>
              <a:t>signed</a:t>
            </a:r>
            <a:endParaRPr lang="en-US" sz="1600" dirty="0" smtClean="0"/>
          </a:p>
        </p:txBody>
      </p:sp>
      <p:sp>
        <p:nvSpPr>
          <p:cNvPr id="30" name="ZoneTexte 29"/>
          <p:cNvSpPr txBox="1"/>
          <p:nvPr/>
        </p:nvSpPr>
        <p:spPr>
          <a:xfrm>
            <a:off x="228342" y="523885"/>
            <a:ext cx="31093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latin typeface="Arial" pitchFamily="34" charset="0"/>
                <a:cs typeface="Arial" pitchFamily="34" charset="0"/>
              </a:rPr>
              <a:t>GANIL </a:t>
            </a:r>
            <a:r>
              <a:rPr lang="fr-FR" sz="3200" dirty="0" err="1" smtClean="0">
                <a:latin typeface="Arial" pitchFamily="34" charset="0"/>
                <a:cs typeface="Arial" pitchFamily="34" charset="0"/>
              </a:rPr>
              <a:t>Facilities</a:t>
            </a:r>
            <a:endParaRPr lang="fr-FR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520" y="4631421"/>
            <a:ext cx="3702334" cy="2082563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520" y="2132856"/>
            <a:ext cx="3706705" cy="2467125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8486" y="1124744"/>
            <a:ext cx="37719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4697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Image 71" descr="VAMOS_NoGF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1614" y="1304211"/>
            <a:ext cx="6542583" cy="298918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90" y="1196752"/>
            <a:ext cx="283122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852936"/>
            <a:ext cx="308188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" name="Groupe 15"/>
          <p:cNvGrpSpPr/>
          <p:nvPr/>
        </p:nvGrpSpPr>
        <p:grpSpPr>
          <a:xfrm>
            <a:off x="-36512" y="836712"/>
            <a:ext cx="4680520" cy="5661248"/>
            <a:chOff x="36512" y="-6060892"/>
            <a:chExt cx="9248775" cy="11794148"/>
          </a:xfrm>
        </p:grpSpPr>
        <p:pic>
          <p:nvPicPr>
            <p:cNvPr id="24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512" y="1589881"/>
              <a:ext cx="9248775" cy="4143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ZoneTexte 24"/>
            <p:cNvSpPr txBox="1"/>
            <p:nvPr/>
          </p:nvSpPr>
          <p:spPr>
            <a:xfrm>
              <a:off x="321090" y="-6060892"/>
              <a:ext cx="5691554" cy="705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i="1" dirty="0" err="1" smtClean="0"/>
                <a:t>Courtesy</a:t>
              </a:r>
              <a:r>
                <a:rPr lang="fr-FR" sz="1600" i="1" dirty="0" smtClean="0"/>
                <a:t> J. </a:t>
              </a:r>
              <a:r>
                <a:rPr lang="fr-FR" sz="1600" i="1" dirty="0" err="1" smtClean="0"/>
                <a:t>Dudouet</a:t>
              </a:r>
              <a:endParaRPr lang="fr-FR" sz="1600" i="1" dirty="0"/>
            </a:p>
          </p:txBody>
        </p:sp>
      </p:grpSp>
      <p:sp>
        <p:nvSpPr>
          <p:cNvPr id="29" name="ZoneTexte 28"/>
          <p:cNvSpPr txBox="1"/>
          <p:nvPr/>
        </p:nvSpPr>
        <p:spPr>
          <a:xfrm>
            <a:off x="4860032" y="4509120"/>
            <a:ext cx="3851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fr-FR" sz="2000" dirty="0" err="1" smtClean="0"/>
              <a:t>Nucleons</a:t>
            </a:r>
            <a:r>
              <a:rPr lang="fr-FR" sz="2000" dirty="0" smtClean="0"/>
              <a:t> </a:t>
            </a:r>
            <a:r>
              <a:rPr lang="fr-FR" sz="2000" dirty="0" err="1" smtClean="0"/>
              <a:t>transfer</a:t>
            </a:r>
            <a:endParaRPr lang="fr-FR" sz="2000" dirty="0" smtClean="0"/>
          </a:p>
          <a:p>
            <a:pPr>
              <a:buFont typeface="Wingdings" pitchFamily="2" charset="2"/>
              <a:buChar char="ü"/>
            </a:pPr>
            <a:r>
              <a:rPr lang="fr-FR" sz="2000" dirty="0" smtClean="0"/>
              <a:t>Fusion-fission</a:t>
            </a:r>
          </a:p>
          <a:p>
            <a:pPr>
              <a:buFont typeface="Wingdings" pitchFamily="2" charset="2"/>
              <a:buChar char="ü"/>
            </a:pPr>
            <a:r>
              <a:rPr lang="fr-FR" sz="2000" dirty="0" smtClean="0"/>
              <a:t>Transfer-fission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-108520" y="-99392"/>
            <a:ext cx="5387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The GANIL Campaign [</a:t>
            </a:r>
            <a:r>
              <a:rPr lang="en-US" sz="2800" dirty="0" smtClean="0"/>
              <a:t>2015-2021]</a:t>
            </a:r>
            <a:endParaRPr lang="en-US" sz="2800" dirty="0"/>
          </a:p>
        </p:txBody>
      </p:sp>
      <p:sp>
        <p:nvSpPr>
          <p:cNvPr id="20" name="Rectangle 19"/>
          <p:cNvSpPr/>
          <p:nvPr/>
        </p:nvSpPr>
        <p:spPr>
          <a:xfrm>
            <a:off x="4860032" y="5974740"/>
            <a:ext cx="50760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E. </a:t>
            </a:r>
            <a:r>
              <a:rPr lang="en-US" sz="1400" dirty="0" err="1" smtClean="0"/>
              <a:t>Clément</a:t>
            </a:r>
            <a:r>
              <a:rPr lang="en-US" sz="1400" dirty="0" smtClean="0"/>
              <a:t> et al., NIMA 855, 1-12 (2017)</a:t>
            </a:r>
          </a:p>
          <a:p>
            <a:r>
              <a:rPr lang="fr-FR" sz="1400" dirty="0" smtClean="0"/>
              <a:t>Y. H. Kim et al., </a:t>
            </a:r>
            <a:r>
              <a:rPr lang="fr-FR" sz="1400" dirty="0" err="1" smtClean="0"/>
              <a:t>Eur.Phys.</a:t>
            </a:r>
            <a:r>
              <a:rPr lang="fr-FR" sz="1400" dirty="0" smtClean="0"/>
              <a:t>J. A 53, 162 (2017)</a:t>
            </a:r>
            <a:endParaRPr lang="en-US" sz="1400" dirty="0" smtClean="0"/>
          </a:p>
        </p:txBody>
      </p:sp>
      <p:pic>
        <p:nvPicPr>
          <p:cNvPr id="21" name="Picture 6" descr="logoAgat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-33521" y="307657"/>
            <a:ext cx="3106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2015-2017 </a:t>
            </a:r>
            <a:r>
              <a:rPr lang="en-US" sz="2000" i="1" dirty="0" smtClean="0"/>
              <a:t>run </a:t>
            </a:r>
            <a:r>
              <a:rPr lang="en-US" sz="1400" i="1" dirty="0" smtClean="0"/>
              <a:t>VAMOS campaign</a:t>
            </a:r>
            <a:endParaRPr lang="en-US" sz="2000" i="1" dirty="0" smtClean="0"/>
          </a:p>
        </p:txBody>
      </p:sp>
      <p:sp>
        <p:nvSpPr>
          <p:cNvPr id="2" name="Accolade fermante 1"/>
          <p:cNvSpPr/>
          <p:nvPr/>
        </p:nvSpPr>
        <p:spPr>
          <a:xfrm>
            <a:off x="6948264" y="4577352"/>
            <a:ext cx="288032" cy="101566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7375950" y="4587023"/>
            <a:ext cx="17680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rgbClr val="FF0000"/>
                </a:solidFill>
              </a:rPr>
              <a:t>« States </a:t>
            </a:r>
            <a:r>
              <a:rPr lang="fr-FR" i="1" dirty="0" err="1" smtClean="0">
                <a:solidFill>
                  <a:srgbClr val="FF0000"/>
                </a:solidFill>
              </a:rPr>
              <a:t>above</a:t>
            </a:r>
            <a:r>
              <a:rPr lang="fr-FR" i="1" dirty="0" smtClean="0">
                <a:solidFill>
                  <a:srgbClr val="FF0000"/>
                </a:solidFill>
              </a:rPr>
              <a:t> the 2</a:t>
            </a:r>
            <a:r>
              <a:rPr lang="fr-FR" i="1" baseline="30000" dirty="0" smtClean="0">
                <a:solidFill>
                  <a:srgbClr val="FF0000"/>
                </a:solidFill>
              </a:rPr>
              <a:t>+</a:t>
            </a:r>
            <a:r>
              <a:rPr lang="fr-FR" i="1" dirty="0" smtClean="0">
                <a:solidFill>
                  <a:srgbClr val="FF0000"/>
                </a:solidFill>
              </a:rPr>
              <a:t> are </a:t>
            </a:r>
            <a:r>
              <a:rPr lang="fr-FR" i="1" dirty="0" err="1" smtClean="0">
                <a:solidFill>
                  <a:srgbClr val="FF0000"/>
                </a:solidFill>
              </a:rPr>
              <a:t>well</a:t>
            </a:r>
            <a:r>
              <a:rPr lang="fr-FR" i="1" dirty="0" smtClean="0">
                <a:solidFill>
                  <a:srgbClr val="FF0000"/>
                </a:solidFill>
              </a:rPr>
              <a:t> </a:t>
            </a:r>
            <a:r>
              <a:rPr lang="fr-FR" i="1" dirty="0" err="1" smtClean="0">
                <a:solidFill>
                  <a:srgbClr val="FF0000"/>
                </a:solidFill>
              </a:rPr>
              <a:t>populated</a:t>
            </a:r>
            <a:r>
              <a:rPr lang="fr-FR" i="1" dirty="0" smtClean="0">
                <a:solidFill>
                  <a:srgbClr val="FF0000"/>
                </a:solidFill>
              </a:rPr>
              <a:t> »</a:t>
            </a:r>
            <a:endParaRPr lang="fr-FR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35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5619"/>
            <a:ext cx="3095800" cy="198332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326932" y="3680037"/>
            <a:ext cx="6991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Energy</a:t>
            </a:r>
            <a:endParaRPr lang="fr-FR" sz="1400" dirty="0"/>
          </a:p>
        </p:txBody>
      </p:sp>
      <p:sp>
        <p:nvSpPr>
          <p:cNvPr id="6" name="ZoneTexte 5"/>
          <p:cNvSpPr txBox="1"/>
          <p:nvPr/>
        </p:nvSpPr>
        <p:spPr>
          <a:xfrm>
            <a:off x="136578" y="2200163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PSA</a:t>
            </a:r>
            <a:endParaRPr lang="fr-FR" sz="1400" dirty="0"/>
          </a:p>
        </p:txBody>
      </p:sp>
      <p:sp>
        <p:nvSpPr>
          <p:cNvPr id="7" name="ZoneTexte 6"/>
          <p:cNvSpPr txBox="1"/>
          <p:nvPr/>
        </p:nvSpPr>
        <p:spPr>
          <a:xfrm>
            <a:off x="2345513" y="275794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368966" y="3253780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Symbol" panose="05050102010706020507" pitchFamily="18" charset="2"/>
              </a:rPr>
              <a:t>a</a:t>
            </a:r>
            <a:endParaRPr lang="fr-FR" dirty="0">
              <a:latin typeface="Symbol" panose="05050102010706020507" pitchFamily="18" charset="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ZoneTexte 1"/>
          <p:cNvSpPr txBox="1"/>
          <p:nvPr/>
        </p:nvSpPr>
        <p:spPr>
          <a:xfrm>
            <a:off x="-36512" y="915668"/>
            <a:ext cx="32985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DIAMANT and NEDA in full digital system </a:t>
            </a:r>
            <a:r>
              <a:rPr lang="fr-FR" sz="1600" dirty="0" err="1" smtClean="0"/>
              <a:t>making</a:t>
            </a:r>
            <a:r>
              <a:rPr lang="fr-FR" sz="1600" dirty="0" smtClean="0"/>
              <a:t> use of the NUMEXO2 </a:t>
            </a:r>
            <a:r>
              <a:rPr lang="fr-FR" sz="1600" dirty="0" err="1" smtClean="0"/>
              <a:t>boards</a:t>
            </a:r>
            <a:r>
              <a:rPr lang="fr-FR" sz="1600" dirty="0" smtClean="0"/>
              <a:t> and </a:t>
            </a:r>
            <a:r>
              <a:rPr lang="fr-FR" sz="1600" dirty="0" err="1" smtClean="0"/>
              <a:t>coupled</a:t>
            </a:r>
            <a:r>
              <a:rPr lang="fr-FR" sz="1600" dirty="0" smtClean="0"/>
              <a:t> to AGATA </a:t>
            </a:r>
            <a:r>
              <a:rPr lang="fr-FR" sz="1600" dirty="0" err="1" smtClean="0"/>
              <a:t>with</a:t>
            </a:r>
            <a:r>
              <a:rPr lang="fr-FR" sz="1600" dirty="0" smtClean="0"/>
              <a:t> the AGATA GTS system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4612145"/>
            <a:ext cx="2788428" cy="158229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6040" y="4326137"/>
            <a:ext cx="1183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Time of flight</a:t>
            </a:r>
            <a:endParaRPr lang="fr-FR" sz="1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729190" y="6239952"/>
            <a:ext cx="1805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PSA – Neural network</a:t>
            </a:r>
            <a:endParaRPr lang="fr-FR" sz="1400" dirty="0"/>
          </a:p>
        </p:txBody>
      </p:sp>
      <p:sp>
        <p:nvSpPr>
          <p:cNvPr id="13" name="ZoneTexte 12"/>
          <p:cNvSpPr txBox="1"/>
          <p:nvPr/>
        </p:nvSpPr>
        <p:spPr>
          <a:xfrm>
            <a:off x="913990" y="524138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300476" y="5033958"/>
            <a:ext cx="279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Symbol" panose="05050102010706020507" pitchFamily="18" charset="2"/>
              </a:rPr>
              <a:t>g</a:t>
            </a:r>
            <a:endParaRPr lang="fr-FR" dirty="0">
              <a:latin typeface="Symbol" panose="05050102010706020507" pitchFamily="18" charset="2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387718" y="554316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54 self produced NEDA detectors at forward angles and 14 NWALL detectors </a:t>
            </a:r>
            <a:r>
              <a:rPr lang="en-US" sz="1600" dirty="0" smtClean="0"/>
              <a:t> + plunger</a:t>
            </a:r>
            <a:endParaRPr lang="fr-FR" sz="1600" dirty="0"/>
          </a:p>
        </p:txBody>
      </p:sp>
      <p:sp>
        <p:nvSpPr>
          <p:cNvPr id="17" name="ZoneTexte 16"/>
          <p:cNvSpPr txBox="1"/>
          <p:nvPr/>
        </p:nvSpPr>
        <p:spPr>
          <a:xfrm>
            <a:off x="4355976" y="6054387"/>
            <a:ext cx="38304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~9%  </a:t>
            </a:r>
            <a:r>
              <a:rPr lang="fr-FR" sz="1600" dirty="0" smtClean="0">
                <a:latin typeface="Symbol" panose="05050102010706020507" pitchFamily="18" charset="2"/>
              </a:rPr>
              <a:t>g</a:t>
            </a:r>
            <a:r>
              <a:rPr lang="fr-FR" sz="1600" dirty="0" smtClean="0"/>
              <a:t>-</a:t>
            </a:r>
            <a:r>
              <a:rPr lang="fr-FR" sz="1600" dirty="0" err="1" smtClean="0"/>
              <a:t>efficiency</a:t>
            </a:r>
            <a:r>
              <a:rPr lang="fr-FR" sz="1600" dirty="0" smtClean="0"/>
              <a:t> at 1.4 MeV </a:t>
            </a:r>
            <a:r>
              <a:rPr lang="fr-FR" sz="1600" dirty="0" err="1" smtClean="0"/>
              <a:t>after</a:t>
            </a:r>
            <a:r>
              <a:rPr lang="fr-FR" sz="1600" dirty="0" smtClean="0"/>
              <a:t> </a:t>
            </a:r>
            <a:r>
              <a:rPr lang="fr-FR" sz="1600" dirty="0" err="1" smtClean="0"/>
              <a:t>tracking</a:t>
            </a:r>
            <a:r>
              <a:rPr lang="fr-FR" sz="1600" dirty="0" smtClean="0"/>
              <a:t> </a:t>
            </a:r>
          </a:p>
          <a:p>
            <a:r>
              <a:rPr lang="fr-FR" sz="1600" dirty="0" smtClean="0"/>
              <a:t>&gt;20% </a:t>
            </a:r>
            <a:r>
              <a:rPr lang="fr-FR" sz="1600" dirty="0" err="1" smtClean="0"/>
              <a:t>efficiency</a:t>
            </a:r>
            <a:r>
              <a:rPr lang="fr-FR" sz="1600" dirty="0" smtClean="0"/>
              <a:t> for 1 neutron</a:t>
            </a:r>
          </a:p>
          <a:p>
            <a:r>
              <a:rPr lang="fr-FR" sz="1600" dirty="0" smtClean="0"/>
              <a:t>&gt;35% </a:t>
            </a:r>
            <a:r>
              <a:rPr lang="fr-FR" sz="1600" dirty="0" err="1" smtClean="0"/>
              <a:t>efficiency</a:t>
            </a:r>
            <a:r>
              <a:rPr lang="fr-FR" sz="1600" dirty="0" smtClean="0"/>
              <a:t> for 1 proton</a:t>
            </a:r>
            <a:endParaRPr lang="fr-FR" sz="1600" dirty="0"/>
          </a:p>
        </p:txBody>
      </p:sp>
      <p:sp>
        <p:nvSpPr>
          <p:cNvPr id="19" name="ZoneTexte 18"/>
          <p:cNvSpPr txBox="1"/>
          <p:nvPr/>
        </p:nvSpPr>
        <p:spPr>
          <a:xfrm>
            <a:off x="-33521" y="307657"/>
            <a:ext cx="23855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2018 run </a:t>
            </a:r>
            <a:r>
              <a:rPr lang="en-US" sz="1400" i="1" dirty="0" smtClean="0"/>
              <a:t>NEDA campaign</a:t>
            </a:r>
            <a:endParaRPr lang="en-US" sz="2000" i="1" dirty="0" smtClean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465" y="2598811"/>
            <a:ext cx="4512023" cy="3008015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-108520" y="-99392"/>
            <a:ext cx="5387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The GANIL Campaign [</a:t>
            </a:r>
            <a:r>
              <a:rPr lang="en-US" sz="2800" dirty="0" smtClean="0"/>
              <a:t>2015-2021]</a:t>
            </a:r>
            <a:endParaRPr lang="en-US" sz="2800" dirty="0"/>
          </a:p>
        </p:txBody>
      </p:sp>
      <p:sp>
        <p:nvSpPr>
          <p:cNvPr id="23" name="Rectangle 22"/>
          <p:cNvSpPr/>
          <p:nvPr/>
        </p:nvSpPr>
        <p:spPr>
          <a:xfrm>
            <a:off x="5148064" y="2077699"/>
            <a:ext cx="35039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>
                <a:solidFill>
                  <a:prstClr val="black"/>
                </a:solidFill>
              </a:rPr>
              <a:t>E. Clément et al., NIMA 855, 1-12 (</a:t>
            </a:r>
            <a:r>
              <a:rPr lang="en-US" sz="1200" dirty="0" smtClean="0">
                <a:solidFill>
                  <a:prstClr val="black"/>
                </a:solidFill>
              </a:rPr>
              <a:t>2017)</a:t>
            </a:r>
          </a:p>
          <a:p>
            <a:pPr lvl="0"/>
            <a:r>
              <a:rPr lang="en-US" sz="1200" dirty="0" smtClean="0">
                <a:solidFill>
                  <a:prstClr val="black"/>
                </a:solidFill>
              </a:rPr>
              <a:t>J. J. </a:t>
            </a:r>
            <a:r>
              <a:rPr lang="en-US" sz="1200" dirty="0" err="1" smtClean="0">
                <a:solidFill>
                  <a:prstClr val="black"/>
                </a:solidFill>
              </a:rPr>
              <a:t>Valiente-Dobon</a:t>
            </a:r>
            <a:r>
              <a:rPr lang="en-US" sz="1200" dirty="0" smtClean="0">
                <a:solidFill>
                  <a:prstClr val="black"/>
                </a:solidFill>
              </a:rPr>
              <a:t> et al</a:t>
            </a:r>
            <a:r>
              <a:rPr lang="en-US" sz="1200" dirty="0" smtClean="0">
                <a:solidFill>
                  <a:prstClr val="black"/>
                </a:solidFill>
              </a:rPr>
              <a:t>, NIMA 927, 81-86 (2019)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4" name="Flèche droite 23"/>
          <p:cNvSpPr/>
          <p:nvPr/>
        </p:nvSpPr>
        <p:spPr>
          <a:xfrm>
            <a:off x="3352896" y="1311820"/>
            <a:ext cx="648072" cy="4575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4139952" y="1125115"/>
            <a:ext cx="489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×</a:t>
            </a:r>
            <a:r>
              <a:rPr lang="fr-FR" sz="1600" dirty="0" smtClean="0"/>
              <a:t>20 </a:t>
            </a:r>
            <a:r>
              <a:rPr lang="fr-FR" sz="1600" dirty="0" err="1" smtClean="0"/>
              <a:t>increase</a:t>
            </a:r>
            <a:r>
              <a:rPr lang="fr-FR" sz="1600" dirty="0" smtClean="0"/>
              <a:t> in (n</a:t>
            </a:r>
            <a:r>
              <a:rPr lang="fr-FR" sz="1600" dirty="0" smtClean="0">
                <a:latin typeface="Symbol" panose="05050102010706020507" pitchFamily="18" charset="2"/>
              </a:rPr>
              <a:t>g</a:t>
            </a:r>
            <a:r>
              <a:rPr lang="fr-FR" sz="1600" dirty="0" smtClean="0"/>
              <a:t>²) </a:t>
            </a:r>
            <a:r>
              <a:rPr lang="fr-FR" sz="1600" dirty="0" err="1" smtClean="0"/>
              <a:t>event</a:t>
            </a:r>
            <a:r>
              <a:rPr lang="fr-FR" sz="1600" dirty="0" smtClean="0"/>
              <a:t> rate </a:t>
            </a:r>
            <a:r>
              <a:rPr lang="fr-FR" sz="1600" dirty="0" err="1" smtClean="0"/>
              <a:t>readout</a:t>
            </a:r>
            <a:r>
              <a:rPr lang="fr-FR" sz="1600" dirty="0" smtClean="0"/>
              <a:t> </a:t>
            </a:r>
            <a:r>
              <a:rPr lang="fr-FR" sz="1600" dirty="0" err="1" smtClean="0"/>
              <a:t>compared</a:t>
            </a:r>
            <a:r>
              <a:rPr lang="fr-FR" sz="1600" dirty="0" smtClean="0"/>
              <a:t> to the NWALL-DIAMANT-EXOGAM system in VME-VXI.</a:t>
            </a:r>
          </a:p>
        </p:txBody>
      </p:sp>
      <p:pic>
        <p:nvPicPr>
          <p:cNvPr id="26" name="Picture 6" descr="logoAgat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5148064" y="1874251"/>
            <a:ext cx="33682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T. </a:t>
            </a:r>
            <a:r>
              <a:rPr lang="fr-FR" sz="1200" dirty="0" err="1" smtClean="0"/>
              <a:t>Huyuk</a:t>
            </a:r>
            <a:r>
              <a:rPr lang="fr-FR" sz="1200" dirty="0" smtClean="0"/>
              <a:t> et al, </a:t>
            </a:r>
            <a:r>
              <a:rPr lang="fr-FR" sz="1200" dirty="0" err="1">
                <a:solidFill>
                  <a:srgbClr val="131413"/>
                </a:solidFill>
              </a:rPr>
              <a:t>Eur</a:t>
            </a:r>
            <a:r>
              <a:rPr lang="fr-FR" sz="1200" dirty="0">
                <a:solidFill>
                  <a:srgbClr val="131413"/>
                </a:solidFill>
              </a:rPr>
              <a:t>. Phys. J. A (2016) </a:t>
            </a:r>
            <a:r>
              <a:rPr lang="fr-FR" sz="1200" b="1" dirty="0">
                <a:solidFill>
                  <a:srgbClr val="131413"/>
                </a:solidFill>
              </a:rPr>
              <a:t>52</a:t>
            </a:r>
            <a:r>
              <a:rPr lang="fr-FR" sz="1200" dirty="0">
                <a:solidFill>
                  <a:srgbClr val="131413"/>
                </a:solidFill>
              </a:rPr>
              <a:t>: 55 Page 5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45820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026A9877-CA9B-4583-9603-0FCC55421F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5091" y="3501008"/>
            <a:ext cx="4436792" cy="3168382"/>
          </a:xfrm>
          <a:prstGeom prst="rect">
            <a:avLst/>
          </a:prstGeom>
        </p:spPr>
      </p:pic>
      <p:pic>
        <p:nvPicPr>
          <p:cNvPr id="9" name="Grafik 8" descr="Ein Bild, das Windrad, Kette enthält.&#10;&#10;Automatisch generierte Beschreibung">
            <a:extLst>
              <a:ext uri="{FF2B5EF4-FFF2-40B4-BE49-F238E27FC236}">
                <a16:creationId xmlns:a16="http://schemas.microsoft.com/office/drawing/2014/main" id="{1787676D-FC1E-4BD8-A6BD-2A12A30E2C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946" y="2672522"/>
            <a:ext cx="2688736" cy="25390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06081" y="1412776"/>
            <a:ext cx="45719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6483415" y="1412776"/>
            <a:ext cx="45719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avec flèche 4"/>
          <p:cNvCxnSpPr/>
          <p:nvPr/>
        </p:nvCxnSpPr>
        <p:spPr>
          <a:xfrm>
            <a:off x="5350843" y="1836440"/>
            <a:ext cx="1152128" cy="0"/>
          </a:xfrm>
          <a:prstGeom prst="straightConnector1">
            <a:avLst/>
          </a:prstGeom>
          <a:ln w="952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V="1">
            <a:off x="6529134" y="1836440"/>
            <a:ext cx="630293" cy="1014"/>
          </a:xfrm>
          <a:prstGeom prst="straightConnector1">
            <a:avLst/>
          </a:prstGeom>
          <a:ln w="698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V="1">
            <a:off x="7183160" y="1859327"/>
            <a:ext cx="630293" cy="1014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8"/>
          <p:cNvSpPr>
            <a:spLocks/>
          </p:cNvSpPr>
          <p:nvPr/>
        </p:nvSpPr>
        <p:spPr bwMode="auto">
          <a:xfrm rot="6615865">
            <a:off x="5724016" y="2682345"/>
            <a:ext cx="1655763" cy="287337"/>
          </a:xfrm>
          <a:custGeom>
            <a:avLst/>
            <a:gdLst>
              <a:gd name="T0" fmla="*/ 0 w 4962"/>
              <a:gd name="T1" fmla="*/ 265 h 530"/>
              <a:gd name="T2" fmla="*/ 454 w 4962"/>
              <a:gd name="T3" fmla="*/ 38 h 530"/>
              <a:gd name="T4" fmla="*/ 908 w 4962"/>
              <a:gd name="T5" fmla="*/ 492 h 530"/>
              <a:gd name="T6" fmla="*/ 1361 w 4962"/>
              <a:gd name="T7" fmla="*/ 38 h 530"/>
              <a:gd name="T8" fmla="*/ 1815 w 4962"/>
              <a:gd name="T9" fmla="*/ 492 h 530"/>
              <a:gd name="T10" fmla="*/ 2268 w 4962"/>
              <a:gd name="T11" fmla="*/ 38 h 530"/>
              <a:gd name="T12" fmla="*/ 2722 w 4962"/>
              <a:gd name="T13" fmla="*/ 464 h 530"/>
              <a:gd name="T14" fmla="*/ 3176 w 4962"/>
              <a:gd name="T15" fmla="*/ 38 h 530"/>
              <a:gd name="T16" fmla="*/ 3629 w 4962"/>
              <a:gd name="T17" fmla="*/ 492 h 530"/>
              <a:gd name="T18" fmla="*/ 4083 w 4962"/>
              <a:gd name="T19" fmla="*/ 38 h 530"/>
              <a:gd name="T20" fmla="*/ 4536 w 4962"/>
              <a:gd name="T21" fmla="*/ 492 h 530"/>
              <a:gd name="T22" fmla="*/ 4962 w 4962"/>
              <a:gd name="T23" fmla="*/ 265 h 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962" h="530">
                <a:moveTo>
                  <a:pt x="0" y="265"/>
                </a:moveTo>
                <a:cubicBezTo>
                  <a:pt x="151" y="132"/>
                  <a:pt x="303" y="0"/>
                  <a:pt x="454" y="38"/>
                </a:cubicBezTo>
                <a:cubicBezTo>
                  <a:pt x="605" y="76"/>
                  <a:pt x="757" y="492"/>
                  <a:pt x="908" y="492"/>
                </a:cubicBezTo>
                <a:cubicBezTo>
                  <a:pt x="1059" y="492"/>
                  <a:pt x="1210" y="38"/>
                  <a:pt x="1361" y="38"/>
                </a:cubicBezTo>
                <a:cubicBezTo>
                  <a:pt x="1512" y="38"/>
                  <a:pt x="1664" y="492"/>
                  <a:pt x="1815" y="492"/>
                </a:cubicBezTo>
                <a:cubicBezTo>
                  <a:pt x="1966" y="492"/>
                  <a:pt x="2117" y="43"/>
                  <a:pt x="2268" y="38"/>
                </a:cubicBezTo>
                <a:cubicBezTo>
                  <a:pt x="2419" y="33"/>
                  <a:pt x="2571" y="464"/>
                  <a:pt x="2722" y="464"/>
                </a:cubicBezTo>
                <a:cubicBezTo>
                  <a:pt x="2873" y="464"/>
                  <a:pt x="3025" y="33"/>
                  <a:pt x="3176" y="38"/>
                </a:cubicBezTo>
                <a:cubicBezTo>
                  <a:pt x="3327" y="43"/>
                  <a:pt x="3478" y="492"/>
                  <a:pt x="3629" y="492"/>
                </a:cubicBezTo>
                <a:cubicBezTo>
                  <a:pt x="3780" y="492"/>
                  <a:pt x="3932" y="38"/>
                  <a:pt x="4083" y="38"/>
                </a:cubicBezTo>
                <a:cubicBezTo>
                  <a:pt x="4234" y="38"/>
                  <a:pt x="4390" y="454"/>
                  <a:pt x="4536" y="492"/>
                </a:cubicBezTo>
                <a:cubicBezTo>
                  <a:pt x="4682" y="530"/>
                  <a:pt x="4887" y="303"/>
                  <a:pt x="4962" y="265"/>
                </a:cubicBezTo>
              </a:path>
            </a:pathLst>
          </a:custGeom>
          <a:noFill/>
          <a:ln w="25400" cmpd="sng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5" name="Freeform 8"/>
          <p:cNvSpPr>
            <a:spLocks/>
          </p:cNvSpPr>
          <p:nvPr/>
        </p:nvSpPr>
        <p:spPr bwMode="auto">
          <a:xfrm rot="5980206">
            <a:off x="6388359" y="2709191"/>
            <a:ext cx="1589601" cy="287337"/>
          </a:xfrm>
          <a:custGeom>
            <a:avLst/>
            <a:gdLst>
              <a:gd name="T0" fmla="*/ 0 w 4962"/>
              <a:gd name="T1" fmla="*/ 265 h 530"/>
              <a:gd name="T2" fmla="*/ 454 w 4962"/>
              <a:gd name="T3" fmla="*/ 38 h 530"/>
              <a:gd name="T4" fmla="*/ 908 w 4962"/>
              <a:gd name="T5" fmla="*/ 492 h 530"/>
              <a:gd name="T6" fmla="*/ 1361 w 4962"/>
              <a:gd name="T7" fmla="*/ 38 h 530"/>
              <a:gd name="T8" fmla="*/ 1815 w 4962"/>
              <a:gd name="T9" fmla="*/ 492 h 530"/>
              <a:gd name="T10" fmla="*/ 2268 w 4962"/>
              <a:gd name="T11" fmla="*/ 38 h 530"/>
              <a:gd name="T12" fmla="*/ 2722 w 4962"/>
              <a:gd name="T13" fmla="*/ 464 h 530"/>
              <a:gd name="T14" fmla="*/ 3176 w 4962"/>
              <a:gd name="T15" fmla="*/ 38 h 530"/>
              <a:gd name="T16" fmla="*/ 3629 w 4962"/>
              <a:gd name="T17" fmla="*/ 492 h 530"/>
              <a:gd name="T18" fmla="*/ 4083 w 4962"/>
              <a:gd name="T19" fmla="*/ 38 h 530"/>
              <a:gd name="T20" fmla="*/ 4536 w 4962"/>
              <a:gd name="T21" fmla="*/ 492 h 530"/>
              <a:gd name="T22" fmla="*/ 4962 w 4962"/>
              <a:gd name="T23" fmla="*/ 265 h 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962" h="530">
                <a:moveTo>
                  <a:pt x="0" y="265"/>
                </a:moveTo>
                <a:cubicBezTo>
                  <a:pt x="151" y="132"/>
                  <a:pt x="303" y="0"/>
                  <a:pt x="454" y="38"/>
                </a:cubicBezTo>
                <a:cubicBezTo>
                  <a:pt x="605" y="76"/>
                  <a:pt x="757" y="492"/>
                  <a:pt x="908" y="492"/>
                </a:cubicBezTo>
                <a:cubicBezTo>
                  <a:pt x="1059" y="492"/>
                  <a:pt x="1210" y="38"/>
                  <a:pt x="1361" y="38"/>
                </a:cubicBezTo>
                <a:cubicBezTo>
                  <a:pt x="1512" y="38"/>
                  <a:pt x="1664" y="492"/>
                  <a:pt x="1815" y="492"/>
                </a:cubicBezTo>
                <a:cubicBezTo>
                  <a:pt x="1966" y="492"/>
                  <a:pt x="2117" y="43"/>
                  <a:pt x="2268" y="38"/>
                </a:cubicBezTo>
                <a:cubicBezTo>
                  <a:pt x="2419" y="33"/>
                  <a:pt x="2571" y="464"/>
                  <a:pt x="2722" y="464"/>
                </a:cubicBezTo>
                <a:cubicBezTo>
                  <a:pt x="2873" y="464"/>
                  <a:pt x="3025" y="33"/>
                  <a:pt x="3176" y="38"/>
                </a:cubicBezTo>
                <a:cubicBezTo>
                  <a:pt x="3327" y="43"/>
                  <a:pt x="3478" y="492"/>
                  <a:pt x="3629" y="492"/>
                </a:cubicBezTo>
                <a:cubicBezTo>
                  <a:pt x="3780" y="492"/>
                  <a:pt x="3932" y="38"/>
                  <a:pt x="4083" y="38"/>
                </a:cubicBezTo>
                <a:cubicBezTo>
                  <a:pt x="4234" y="38"/>
                  <a:pt x="4390" y="454"/>
                  <a:pt x="4536" y="492"/>
                </a:cubicBezTo>
                <a:cubicBezTo>
                  <a:pt x="4682" y="530"/>
                  <a:pt x="4887" y="303"/>
                  <a:pt x="4962" y="265"/>
                </a:cubicBezTo>
              </a:path>
            </a:pathLst>
          </a:custGeom>
          <a:noFill/>
          <a:ln w="25400" cmpd="sng">
            <a:solidFill>
              <a:srgbClr val="FFC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cxnSp>
        <p:nvCxnSpPr>
          <p:cNvPr id="17" name="Connecteur droit 16"/>
          <p:cNvCxnSpPr/>
          <p:nvPr/>
        </p:nvCxnSpPr>
        <p:spPr>
          <a:xfrm>
            <a:off x="782180" y="6318612"/>
            <a:ext cx="122413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782180" y="5310500"/>
            <a:ext cx="122413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lèche vers le bas 18"/>
          <p:cNvSpPr/>
          <p:nvPr/>
        </p:nvSpPr>
        <p:spPr>
          <a:xfrm>
            <a:off x="1178224" y="5382508"/>
            <a:ext cx="432048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395536" y="6133946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0</a:t>
            </a:r>
            <a:r>
              <a:rPr lang="fr-FR" baseline="30000" dirty="0" smtClean="0"/>
              <a:t>+</a:t>
            </a:r>
            <a:endParaRPr lang="fr-FR" baseline="30000" dirty="0"/>
          </a:p>
        </p:txBody>
      </p:sp>
      <p:sp>
        <p:nvSpPr>
          <p:cNvPr id="21" name="ZoneTexte 20"/>
          <p:cNvSpPr txBox="1"/>
          <p:nvPr/>
        </p:nvSpPr>
        <p:spPr>
          <a:xfrm>
            <a:off x="395536" y="5125834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</a:t>
            </a:r>
            <a:r>
              <a:rPr lang="fr-FR" baseline="30000" dirty="0" smtClean="0"/>
              <a:t>+</a:t>
            </a:r>
            <a:endParaRPr lang="fr-FR" baseline="30000" dirty="0"/>
          </a:p>
        </p:txBody>
      </p:sp>
      <p:sp>
        <p:nvSpPr>
          <p:cNvPr id="22" name="ZoneTexte 21"/>
          <p:cNvSpPr txBox="1"/>
          <p:nvPr/>
        </p:nvSpPr>
        <p:spPr>
          <a:xfrm>
            <a:off x="2006316" y="5013176"/>
            <a:ext cx="52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</a:t>
            </a:r>
            <a:r>
              <a:rPr lang="fr-FR" baseline="-25000" dirty="0" smtClean="0"/>
              <a:t>1/2</a:t>
            </a:r>
            <a:endParaRPr lang="fr-FR" baseline="-25000" dirty="0"/>
          </a:p>
        </p:txBody>
      </p:sp>
      <p:sp>
        <p:nvSpPr>
          <p:cNvPr id="23" name="ZoneTexte 22"/>
          <p:cNvSpPr txBox="1"/>
          <p:nvPr/>
        </p:nvSpPr>
        <p:spPr>
          <a:xfrm>
            <a:off x="8168632" y="1651774"/>
            <a:ext cx="1011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Velocity</a:t>
            </a:r>
            <a:r>
              <a:rPr lang="fr-FR" dirty="0" smtClean="0"/>
              <a:t> </a:t>
            </a:r>
          </a:p>
        </p:txBody>
      </p:sp>
      <p:cxnSp>
        <p:nvCxnSpPr>
          <p:cNvPr id="25" name="Connecteur droit avec flèche 24"/>
          <p:cNvCxnSpPr/>
          <p:nvPr/>
        </p:nvCxnSpPr>
        <p:spPr>
          <a:xfrm>
            <a:off x="8317509" y="1628800"/>
            <a:ext cx="71412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>
            <a:endCxn id="3" idx="0"/>
          </p:cNvCxnSpPr>
          <p:nvPr/>
        </p:nvCxnSpPr>
        <p:spPr>
          <a:xfrm>
            <a:off x="6655371" y="1412776"/>
            <a:ext cx="47357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6739665" y="109100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</a:t>
            </a:r>
            <a:endParaRPr lang="fr-FR" dirty="0"/>
          </a:p>
        </p:txBody>
      </p:sp>
      <p:sp>
        <p:nvSpPr>
          <p:cNvPr id="31" name="ZoneTexte 30"/>
          <p:cNvSpPr txBox="1"/>
          <p:nvPr/>
        </p:nvSpPr>
        <p:spPr>
          <a:xfrm>
            <a:off x="957270" y="453816"/>
            <a:ext cx="4190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Improved Doppler Correction </a:t>
            </a:r>
            <a:r>
              <a:rPr lang="en-US" i="1" dirty="0" smtClean="0">
                <a:sym typeface="Wingdings" panose="05000000000000000000" pitchFamily="2" charset="2"/>
              </a:rPr>
              <a:t>capabilities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-46220" y="935823"/>
            <a:ext cx="52643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ym typeface="Wingdings" panose="05000000000000000000" pitchFamily="2" charset="2"/>
              </a:rPr>
              <a:t>Lifetime measurements are revisited</a:t>
            </a:r>
          </a:p>
          <a:p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Separation of both peaks for a larger solid angle even for small </a:t>
            </a:r>
            <a:r>
              <a:rPr lang="en-US" dirty="0" err="1" smtClean="0">
                <a:latin typeface="Symbol" panose="05050102010706020507" pitchFamily="18" charset="2"/>
              </a:rPr>
              <a:t>D</a:t>
            </a:r>
            <a:r>
              <a:rPr lang="en-US" dirty="0" err="1" smtClean="0"/>
              <a:t>v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/>
              <a:t>Combined with spectrometer </a:t>
            </a:r>
            <a:r>
              <a:rPr lang="en-US" dirty="0" smtClean="0"/>
              <a:t>and </a:t>
            </a:r>
            <a:r>
              <a:rPr lang="en-US" dirty="0"/>
              <a:t>low recoil </a:t>
            </a:r>
            <a:r>
              <a:rPr lang="en-US" dirty="0" smtClean="0"/>
              <a:t>energy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Use of thinner degrader for shorter lifetime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7" descr="logoAgata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764"/>
            <a:ext cx="683568" cy="904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891051" y="72192"/>
            <a:ext cx="25150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smtClean="0"/>
              <a:t>Tracking Arrays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99147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1" descr="A9R8566268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77602"/>
            <a:ext cx="4918323" cy="183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3851275" y="3141663"/>
            <a:ext cx="649288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6980" name="TextBox 6"/>
          <p:cNvSpPr txBox="1">
            <a:spLocks noChangeArrowheads="1"/>
          </p:cNvSpPr>
          <p:nvPr/>
        </p:nvSpPr>
        <p:spPr bwMode="auto">
          <a:xfrm>
            <a:off x="3851275" y="3346127"/>
            <a:ext cx="74135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0000"/>
                </a:solidFill>
                <a:latin typeface="+mn-lt"/>
              </a:rPr>
              <a:t>v × T</a:t>
            </a:r>
            <a:r>
              <a:rPr lang="en-US" sz="1200" baseline="-25000">
                <a:solidFill>
                  <a:srgbClr val="FF0000"/>
                </a:solidFill>
                <a:latin typeface="+mn-lt"/>
              </a:rPr>
              <a:t>1/2 </a:t>
            </a:r>
          </a:p>
        </p:txBody>
      </p:sp>
      <p:pic>
        <p:nvPicPr>
          <p:cNvPr id="126981" name="Picture 8" descr="Pages from Ralet_PhysRevC.95.03432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163" y="1091349"/>
            <a:ext cx="2919815" cy="354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2" name="TextBox 9"/>
          <p:cNvSpPr txBox="1">
            <a:spLocks noChangeArrowheads="1"/>
          </p:cNvSpPr>
          <p:nvPr/>
        </p:nvSpPr>
        <p:spPr bwMode="auto">
          <a:xfrm>
            <a:off x="6128752" y="4623990"/>
            <a:ext cx="29743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 err="1">
                <a:latin typeface="+mn-lt"/>
              </a:rPr>
              <a:t>D.Ralet</a:t>
            </a:r>
            <a:r>
              <a:rPr lang="en-US" sz="1400" dirty="0">
                <a:latin typeface="+mn-lt"/>
              </a:rPr>
              <a:t> et </a:t>
            </a:r>
            <a:r>
              <a:rPr lang="en-US" sz="1400" dirty="0" smtClean="0">
                <a:latin typeface="+mn-lt"/>
              </a:rPr>
              <a:t>al. PR</a:t>
            </a:r>
            <a:r>
              <a:rPr lang="is-IS" sz="1400" dirty="0">
                <a:latin typeface="+mn-lt"/>
              </a:rPr>
              <a:t>C 95 (</a:t>
            </a:r>
            <a:r>
              <a:rPr lang="is-IS" sz="1400" dirty="0" smtClean="0">
                <a:latin typeface="+mn-lt"/>
              </a:rPr>
              <a:t>2017) 034320</a:t>
            </a:r>
            <a:endParaRPr lang="en-US" sz="1400" dirty="0">
              <a:latin typeface="+mn-lt"/>
            </a:endParaRPr>
          </a:p>
        </p:txBody>
      </p:sp>
      <p:sp>
        <p:nvSpPr>
          <p:cNvPr id="126983" name="TextBox 10"/>
          <p:cNvSpPr txBox="1">
            <a:spLocks noChangeArrowheads="1"/>
          </p:cNvSpPr>
          <p:nvPr/>
        </p:nvSpPr>
        <p:spPr bwMode="auto">
          <a:xfrm rot="-5400000">
            <a:off x="4980013" y="2610445"/>
            <a:ext cx="2192716" cy="33855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latin typeface="+mn-lt"/>
              </a:rPr>
              <a:t> Energy centroid shift %</a:t>
            </a:r>
          </a:p>
        </p:txBody>
      </p:sp>
      <p:pic>
        <p:nvPicPr>
          <p:cNvPr id="126984" name="Picture 11" descr="Pages from Cesar_NIM-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53" y="4444760"/>
            <a:ext cx="3422551" cy="236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5" name="TextBox 12"/>
          <p:cNvSpPr txBox="1">
            <a:spLocks noChangeArrowheads="1"/>
          </p:cNvSpPr>
          <p:nvPr/>
        </p:nvSpPr>
        <p:spPr bwMode="auto">
          <a:xfrm>
            <a:off x="537197" y="4128672"/>
            <a:ext cx="1665841" cy="3693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+mn-lt"/>
              </a:rPr>
              <a:t>MC simulations</a:t>
            </a:r>
          </a:p>
        </p:txBody>
      </p:sp>
      <p:sp>
        <p:nvSpPr>
          <p:cNvPr id="126986" name="TextBox 13"/>
          <p:cNvSpPr txBox="1">
            <a:spLocks noChangeArrowheads="1"/>
          </p:cNvSpPr>
          <p:nvPr/>
        </p:nvSpPr>
        <p:spPr bwMode="auto">
          <a:xfrm>
            <a:off x="3995936" y="6431229"/>
            <a:ext cx="4283887" cy="33855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latin typeface="+mn-lt"/>
              </a:rPr>
              <a:t>C. Domingo-Pardo  et al, </a:t>
            </a:r>
            <a:r>
              <a:rPr lang="en-US" sz="1600" dirty="0" smtClean="0">
                <a:latin typeface="+mn-lt"/>
              </a:rPr>
              <a:t> NIMA </a:t>
            </a:r>
            <a:r>
              <a:rPr lang="is-IS" sz="1600" dirty="0">
                <a:latin typeface="+mn-lt"/>
              </a:rPr>
              <a:t>694 (2012) 297</a:t>
            </a:r>
            <a:r>
              <a:rPr lang="en-US" sz="1600" dirty="0">
                <a:latin typeface="+mn-lt"/>
              </a:rPr>
              <a:t> </a:t>
            </a:r>
          </a:p>
        </p:txBody>
      </p:sp>
      <p:sp>
        <p:nvSpPr>
          <p:cNvPr id="126987" name="TextBox 14"/>
          <p:cNvSpPr txBox="1">
            <a:spLocks noChangeArrowheads="1"/>
          </p:cNvSpPr>
          <p:nvPr/>
        </p:nvSpPr>
        <p:spPr bwMode="auto">
          <a:xfrm>
            <a:off x="3851051" y="5230900"/>
            <a:ext cx="514806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5738" indent="-1857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800" dirty="0">
                <a:latin typeface="+mn-lt"/>
              </a:rPr>
              <a:t>New </a:t>
            </a:r>
            <a:r>
              <a:rPr lang="en-US" sz="1800" dirty="0" smtClean="0">
                <a:latin typeface="+mn-lt"/>
              </a:rPr>
              <a:t>“DSAM-like” </a:t>
            </a:r>
            <a:r>
              <a:rPr lang="en-US" sz="1800" dirty="0">
                <a:latin typeface="+mn-lt"/>
              </a:rPr>
              <a:t>technique based on the position sensitivity and the Doppler correction. 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 dirty="0">
                <a:latin typeface="+mn-lt"/>
              </a:rPr>
              <a:t>Possible to measure down to 1 to </a:t>
            </a: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10 </a:t>
            </a:r>
            <a:r>
              <a:rPr lang="en-US" sz="1800" dirty="0" err="1">
                <a:latin typeface="+mn-lt"/>
              </a:rPr>
              <a:t>ps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smtClean="0">
                <a:latin typeface="+mn-lt"/>
              </a:rPr>
              <a:t>lifetimes with relativistic RIBs.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95736" y="4149080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anose="05050102010706020507" pitchFamily="18" charset="2"/>
                <a:cs typeface="Symbol" charset="2"/>
              </a:rPr>
              <a:t>b</a:t>
            </a:r>
            <a:r>
              <a:rPr lang="en-US" dirty="0" smtClean="0"/>
              <a:t>=0.5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113685" y="1083057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In-Flight Geometrical </a:t>
            </a:r>
            <a:r>
              <a:rPr lang="en-US" sz="1600" i="1" dirty="0" smtClean="0">
                <a:solidFill>
                  <a:srgbClr val="FF0000"/>
                </a:solidFill>
              </a:rPr>
              <a:t>Line-Shape</a:t>
            </a:r>
            <a:endParaRPr lang="fr-FR" sz="1600" i="1" dirty="0">
              <a:solidFill>
                <a:srgbClr val="FF000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957270" y="453816"/>
            <a:ext cx="4190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Improved Doppler Correction </a:t>
            </a:r>
            <a:r>
              <a:rPr lang="en-US" i="1" dirty="0" smtClean="0">
                <a:sym typeface="Wingdings" panose="05000000000000000000" pitchFamily="2" charset="2"/>
              </a:rPr>
              <a:t>capabilities</a:t>
            </a:r>
          </a:p>
        </p:txBody>
      </p:sp>
      <p:pic>
        <p:nvPicPr>
          <p:cNvPr id="18" name="Picture 7" descr="logoAgata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764"/>
            <a:ext cx="683568" cy="904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891051" y="72192"/>
            <a:ext cx="25150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smtClean="0"/>
              <a:t>Tracking Arrays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4817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2" grpId="0"/>
      <p:bldP spid="12698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2" descr="Pages from FCrespi_LNLSTATUSREPORT2.jp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088"/>
            <a:ext cx="4586288" cy="319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5" name="TextBox 9"/>
          <p:cNvSpPr txBox="1">
            <a:spLocks noChangeArrowheads="1"/>
          </p:cNvSpPr>
          <p:nvPr/>
        </p:nvSpPr>
        <p:spPr bwMode="auto">
          <a:xfrm>
            <a:off x="4589939" y="3047157"/>
            <a:ext cx="36202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0000"/>
                </a:solidFill>
                <a:latin typeface="+mn-lt"/>
              </a:rPr>
              <a:t>Ch. Stahl  et al, </a:t>
            </a: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 PR</a:t>
            </a:r>
            <a:r>
              <a:rPr lang="is-IS" sz="1600" dirty="0">
                <a:solidFill>
                  <a:srgbClr val="FF0000"/>
                </a:solidFill>
                <a:latin typeface="+mn-lt"/>
              </a:rPr>
              <a:t>C </a:t>
            </a:r>
            <a:r>
              <a:rPr lang="is-IS" sz="1600" dirty="0" smtClean="0">
                <a:solidFill>
                  <a:srgbClr val="FF0000"/>
                </a:solidFill>
                <a:latin typeface="+mn-lt"/>
              </a:rPr>
              <a:t>92</a:t>
            </a:r>
            <a:r>
              <a:rPr lang="is-IS" sz="1600" dirty="0">
                <a:solidFill>
                  <a:srgbClr val="FF0000"/>
                </a:solidFill>
                <a:latin typeface="+mn-lt"/>
              </a:rPr>
              <a:t> </a:t>
            </a:r>
            <a:r>
              <a:rPr lang="is-IS" sz="1600" dirty="0" smtClean="0">
                <a:solidFill>
                  <a:srgbClr val="FF0000"/>
                </a:solidFill>
                <a:latin typeface="+mn-lt"/>
              </a:rPr>
              <a:t>(</a:t>
            </a:r>
            <a:r>
              <a:rPr lang="is-IS" sz="1600" dirty="0">
                <a:solidFill>
                  <a:srgbClr val="FF0000"/>
                </a:solidFill>
                <a:latin typeface="+mn-lt"/>
              </a:rPr>
              <a:t>2015</a:t>
            </a:r>
            <a:r>
              <a:rPr lang="is-IS" sz="1600" dirty="0" smtClean="0">
                <a:solidFill>
                  <a:srgbClr val="FF0000"/>
                </a:solidFill>
                <a:latin typeface="+mn-lt"/>
              </a:rPr>
              <a:t>) </a:t>
            </a:r>
            <a:r>
              <a:rPr lang="is-IS" sz="1600" dirty="0">
                <a:solidFill>
                  <a:srgbClr val="FF0000"/>
                </a:solidFill>
                <a:latin typeface="+mn-lt"/>
              </a:rPr>
              <a:t>044324 </a:t>
            </a:r>
            <a:r>
              <a:rPr lang="is-IS" sz="1600" dirty="0" smtClean="0">
                <a:solidFill>
                  <a:srgbClr val="FF0000"/>
                </a:solidFill>
                <a:latin typeface="+mn-lt"/>
              </a:rPr>
              <a:t> </a:t>
            </a:r>
            <a:endParaRPr lang="is-IS" sz="1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5956" name="TextBox 14"/>
          <p:cNvSpPr txBox="1">
            <a:spLocks noChangeArrowheads="1"/>
          </p:cNvSpPr>
          <p:nvPr/>
        </p:nvSpPr>
        <p:spPr bwMode="auto">
          <a:xfrm>
            <a:off x="4586288" y="1122145"/>
            <a:ext cx="45720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/>
            <a:r>
              <a:rPr lang="en-US" sz="1800" dirty="0">
                <a:latin typeface="+mn-lt"/>
              </a:rPr>
              <a:t>The continuous-angle DSAM </a:t>
            </a:r>
            <a:r>
              <a:rPr lang="en-US" sz="1800" dirty="0" smtClean="0">
                <a:latin typeface="+mn-lt"/>
              </a:rPr>
              <a:t>represents an </a:t>
            </a:r>
            <a:r>
              <a:rPr lang="en-US" sz="1800" dirty="0">
                <a:latin typeface="+mn-lt"/>
              </a:rPr>
              <a:t>advancement of the ‘‘conventional’’ DSAM. </a:t>
            </a:r>
            <a:endParaRPr lang="en-US" sz="1800" dirty="0" smtClean="0">
              <a:latin typeface="+mn-lt"/>
            </a:endParaRPr>
          </a:p>
          <a:p>
            <a:pPr algn="just"/>
            <a:endParaRPr lang="en-US" sz="1800" dirty="0" smtClean="0">
              <a:latin typeface="+mn-lt"/>
            </a:endParaRPr>
          </a:p>
          <a:p>
            <a:pPr algn="just"/>
            <a:r>
              <a:rPr lang="en-US" sz="1800" dirty="0" smtClean="0">
                <a:latin typeface="+mn-lt"/>
              </a:rPr>
              <a:t>It </a:t>
            </a:r>
            <a:r>
              <a:rPr lang="en-US" sz="1800" dirty="0">
                <a:latin typeface="+mn-lt"/>
              </a:rPr>
              <a:t>extends the γ-ray </a:t>
            </a:r>
            <a:r>
              <a:rPr lang="en-US" sz="1800" dirty="0" err="1">
                <a:latin typeface="+mn-lt"/>
              </a:rPr>
              <a:t>lineshapes</a:t>
            </a:r>
            <a:r>
              <a:rPr lang="en-US" sz="1800" dirty="0">
                <a:latin typeface="+mn-lt"/>
              </a:rPr>
              <a:t> analysis as a function of γ -ray energy to a </a:t>
            </a:r>
            <a:r>
              <a:rPr lang="en-US" sz="1800" dirty="0" err="1">
                <a:latin typeface="+mn-lt"/>
              </a:rPr>
              <a:t>lineshape</a:t>
            </a:r>
            <a:r>
              <a:rPr lang="en-US" sz="1800" dirty="0">
                <a:latin typeface="+mn-lt"/>
              </a:rPr>
              <a:t> analysis as a function of both </a:t>
            </a:r>
            <a:r>
              <a:rPr lang="en-US" sz="1800" dirty="0" smtClean="0">
                <a:latin typeface="+mn-lt"/>
              </a:rPr>
              <a:t> γ-ray </a:t>
            </a:r>
            <a:r>
              <a:rPr lang="en-US" sz="1800" dirty="0">
                <a:latin typeface="+mn-lt"/>
              </a:rPr>
              <a:t>energy and polar angle of the γ-ray detection</a:t>
            </a:r>
            <a:r>
              <a:rPr lang="en-US" sz="1800" dirty="0" smtClean="0">
                <a:latin typeface="+mn-lt"/>
              </a:rPr>
              <a:t>.</a:t>
            </a:r>
            <a:endParaRPr lang="en-US" sz="1800" dirty="0">
              <a:latin typeface="+mn-lt"/>
            </a:endParaRPr>
          </a:p>
        </p:txBody>
      </p:sp>
      <p:pic>
        <p:nvPicPr>
          <p:cNvPr id="125957" name="Picture 3" descr="Pages from FCrespi_LNLSTATUSREPORT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84600"/>
            <a:ext cx="7688263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8" name="TextBox 13"/>
          <p:cNvSpPr txBox="1">
            <a:spLocks noChangeArrowheads="1"/>
          </p:cNvSpPr>
          <p:nvPr/>
        </p:nvSpPr>
        <p:spPr bwMode="auto">
          <a:xfrm>
            <a:off x="4586288" y="3266073"/>
            <a:ext cx="3636963" cy="33813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0000"/>
                </a:solidFill>
                <a:latin typeface="+mn-lt"/>
              </a:rPr>
              <a:t>Ch. Stahl  et al, CPC 214 (2017) 174</a:t>
            </a:r>
          </a:p>
        </p:txBody>
      </p:sp>
      <p:sp>
        <p:nvSpPr>
          <p:cNvPr id="125959" name="TextBox 14"/>
          <p:cNvSpPr txBox="1">
            <a:spLocks noChangeArrowheads="1"/>
          </p:cNvSpPr>
          <p:nvPr/>
        </p:nvSpPr>
        <p:spPr bwMode="auto">
          <a:xfrm>
            <a:off x="3512836" y="243573"/>
            <a:ext cx="35475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+mn-lt"/>
              </a:rPr>
              <a:t>Firstly used with the AGATA –Demonstrator at </a:t>
            </a:r>
            <a:r>
              <a:rPr lang="en-US" sz="1800" dirty="0" smtClean="0">
                <a:latin typeface="+mn-lt"/>
              </a:rPr>
              <a:t>LNL</a:t>
            </a:r>
            <a:endParaRPr lang="en-US" sz="1800" dirty="0">
              <a:latin typeface="+mn-lt"/>
            </a:endParaRPr>
          </a:p>
        </p:txBody>
      </p:sp>
      <p:sp>
        <p:nvSpPr>
          <p:cNvPr id="125960" name="TextBox 6"/>
          <p:cNvSpPr txBox="1">
            <a:spLocks noChangeArrowheads="1"/>
          </p:cNvSpPr>
          <p:nvPr/>
        </p:nvSpPr>
        <p:spPr bwMode="auto">
          <a:xfrm>
            <a:off x="3512836" y="3933825"/>
            <a:ext cx="19992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dirty="0">
                <a:latin typeface="+mn-lt"/>
              </a:rPr>
              <a:t>2D</a:t>
            </a:r>
            <a:r>
              <a:rPr lang="en-US" sz="1800" dirty="0">
                <a:latin typeface="+mn-lt"/>
              </a:rPr>
              <a:t>-data fitted with </a:t>
            </a:r>
          </a:p>
          <a:p>
            <a:pPr algn="ctr" eaLnBrk="1" hangingPunct="1"/>
            <a:r>
              <a:rPr lang="en-US" sz="1800" b="1" dirty="0">
                <a:latin typeface="+mn-lt"/>
              </a:rPr>
              <a:t>2D</a:t>
            </a:r>
            <a:r>
              <a:rPr lang="en-US" sz="1800" dirty="0">
                <a:latin typeface="+mn-lt"/>
              </a:rPr>
              <a:t> fit-function </a:t>
            </a:r>
          </a:p>
        </p:txBody>
      </p:sp>
      <p:sp>
        <p:nvSpPr>
          <p:cNvPr id="125961" name="TextBox 7"/>
          <p:cNvSpPr txBox="1">
            <a:spLocks noChangeArrowheads="1"/>
          </p:cNvSpPr>
          <p:nvPr/>
        </p:nvSpPr>
        <p:spPr bwMode="auto">
          <a:xfrm>
            <a:off x="224622" y="4797425"/>
            <a:ext cx="95410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baseline="30000">
                <a:solidFill>
                  <a:srgbClr val="FF0000"/>
                </a:solidFill>
                <a:latin typeface="+mn-lt"/>
              </a:rPr>
              <a:t>136</a:t>
            </a:r>
            <a:r>
              <a:rPr lang="en-US" sz="2000" b="1">
                <a:solidFill>
                  <a:srgbClr val="FF0000"/>
                </a:solidFill>
                <a:latin typeface="+mn-lt"/>
              </a:rPr>
              <a:t>Xe</a:t>
            </a:r>
          </a:p>
          <a:p>
            <a:pPr algn="ctr" eaLnBrk="1" hangingPunct="1"/>
            <a:r>
              <a:rPr lang="en-US" sz="2000" b="1">
                <a:solidFill>
                  <a:srgbClr val="FF0000"/>
                </a:solidFill>
                <a:latin typeface="+mn-lt"/>
              </a:rPr>
              <a:t>Coulex</a:t>
            </a:r>
          </a:p>
        </p:txBody>
      </p:sp>
      <p:pic>
        <p:nvPicPr>
          <p:cNvPr id="125962" name="Picture 7" descr="logoAgata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685800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02064" y="73581"/>
            <a:ext cx="2717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Continuous-Angle DSAM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0831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Immagine 72" descr="487697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6" name="Immagine 36" descr="NuclideMap_full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7164388" y="5949950"/>
            <a:ext cx="1655762" cy="431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anchor="ctr"/>
          <a:lstStyle/>
          <a:p>
            <a:pPr algn="ctr">
              <a:defRPr/>
            </a:pPr>
            <a:endParaRPr lang="en-US" sz="1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55650" y="765175"/>
            <a:ext cx="1584325" cy="863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0" y="0"/>
            <a:ext cx="7524750" cy="400091"/>
          </a:xfrm>
          <a:prstGeom prst="rect">
            <a:avLst/>
          </a:prstGeom>
          <a:solidFill>
            <a:srgbClr val="7030A0"/>
          </a:solidFill>
          <a:ln cmpd="tri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1421" tIns="45711" rIns="91421" bIns="45711">
            <a:spAutoFit/>
          </a:bodyPr>
          <a:lstStyle/>
          <a:p>
            <a:pPr>
              <a:defRPr/>
            </a:pPr>
            <a:r>
              <a:rPr lang="en-US" sz="2000" dirty="0" smtClean="0">
                <a:solidFill>
                  <a:prstClr val="white"/>
                </a:solidFill>
                <a:latin typeface="Calibri"/>
              </a:rPr>
              <a:t>Experiments performed in 2015-2019 at GANIL with AGATA</a:t>
            </a:r>
            <a:endParaRPr lang="en-US" sz="200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-32713" y="1032991"/>
            <a:ext cx="10184825" cy="5825009"/>
            <a:chOff x="-32713" y="1032991"/>
            <a:chExt cx="10184825" cy="5825009"/>
          </a:xfrm>
        </p:grpSpPr>
        <p:sp>
          <p:nvSpPr>
            <p:cNvPr id="63" name="Rectangle 62"/>
            <p:cNvSpPr/>
            <p:nvPr/>
          </p:nvSpPr>
          <p:spPr>
            <a:xfrm>
              <a:off x="5580112" y="2852936"/>
              <a:ext cx="4572000" cy="30777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400" dirty="0" smtClean="0"/>
                <a:t>Shape transition in the neutron-rich W isotopes</a:t>
              </a:r>
              <a:endParaRPr lang="en-US" sz="1400" dirty="0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303948" y="6184153"/>
              <a:ext cx="553659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Lifetime measurements of excited states in neutron-rich C and O isotopes</a:t>
              </a:r>
              <a:endParaRPr lang="en-US" sz="1400" dirty="0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6936775" y="1985215"/>
              <a:ext cx="27718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Octupole correlation in </a:t>
              </a:r>
              <a:r>
                <a:rPr lang="en-US" sz="1400" baseline="30000" dirty="0" smtClean="0"/>
                <a:t>207</a:t>
              </a:r>
              <a:r>
                <a:rPr lang="en-US" sz="1400" dirty="0" smtClean="0"/>
                <a:t>Pb  </a:t>
              </a:r>
              <a:endParaRPr lang="en-US" sz="1400" dirty="0"/>
            </a:p>
          </p:txBody>
        </p:sp>
        <p:sp>
          <p:nvSpPr>
            <p:cNvPr id="67587" name="CasellaDiTesto 38"/>
            <p:cNvSpPr txBox="1">
              <a:spLocks noChangeArrowheads="1"/>
            </p:cNvSpPr>
            <p:nvPr/>
          </p:nvSpPr>
          <p:spPr bwMode="auto">
            <a:xfrm>
              <a:off x="884972" y="5569269"/>
              <a:ext cx="489198" cy="30775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1" tIns="45711" rIns="91421" bIns="4571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baseline="30000" dirty="0" smtClean="0">
                  <a:solidFill>
                    <a:prstClr val="black"/>
                  </a:solidFill>
                  <a:cs typeface="Arial" charset="0"/>
                </a:rPr>
                <a:t>48</a:t>
              </a:r>
              <a:r>
                <a:rPr lang="en-US" sz="1400" dirty="0" smtClean="0">
                  <a:solidFill>
                    <a:prstClr val="black"/>
                  </a:solidFill>
                  <a:cs typeface="Arial" charset="0"/>
                </a:rPr>
                <a:t>Ca</a:t>
              </a:r>
            </a:p>
          </p:txBody>
        </p:sp>
        <p:sp>
          <p:nvSpPr>
            <p:cNvPr id="67588" name="CasellaDiTesto 42"/>
            <p:cNvSpPr txBox="1">
              <a:spLocks noChangeArrowheads="1"/>
            </p:cNvSpPr>
            <p:nvPr/>
          </p:nvSpPr>
          <p:spPr bwMode="auto">
            <a:xfrm>
              <a:off x="4110236" y="3979544"/>
              <a:ext cx="543700" cy="30775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1" tIns="45711" rIns="91421" bIns="4571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baseline="30000" dirty="0" smtClean="0">
                  <a:solidFill>
                    <a:prstClr val="black"/>
                  </a:solidFill>
                  <a:cs typeface="Arial" charset="0"/>
                </a:rPr>
                <a:t>132</a:t>
              </a:r>
              <a:r>
                <a:rPr lang="en-US" sz="1400" dirty="0" smtClean="0">
                  <a:solidFill>
                    <a:prstClr val="black"/>
                  </a:solidFill>
                  <a:cs typeface="Arial" charset="0"/>
                </a:rPr>
                <a:t>Sn</a:t>
              </a:r>
            </a:p>
          </p:txBody>
        </p:sp>
        <p:sp>
          <p:nvSpPr>
            <p:cNvPr id="67589" name="CasellaDiTesto 44"/>
            <p:cNvSpPr txBox="1">
              <a:spLocks noChangeArrowheads="1"/>
            </p:cNvSpPr>
            <p:nvPr/>
          </p:nvSpPr>
          <p:spPr bwMode="auto">
            <a:xfrm>
              <a:off x="1901660" y="4651744"/>
              <a:ext cx="463550" cy="30775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1" tIns="45711" rIns="91421" bIns="4571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baseline="30000" dirty="0" smtClean="0">
                  <a:solidFill>
                    <a:prstClr val="black"/>
                  </a:solidFill>
                  <a:cs typeface="Arial" charset="0"/>
                </a:rPr>
                <a:t>68</a:t>
              </a:r>
              <a:r>
                <a:rPr lang="en-US" sz="1400" dirty="0" smtClean="0">
                  <a:solidFill>
                    <a:prstClr val="black"/>
                  </a:solidFill>
                  <a:cs typeface="Arial" charset="0"/>
                </a:rPr>
                <a:t>Ni</a:t>
              </a:r>
            </a:p>
          </p:txBody>
        </p:sp>
        <p:sp>
          <p:nvSpPr>
            <p:cNvPr id="67590" name="CasellaDiTesto 48"/>
            <p:cNvSpPr txBox="1">
              <a:spLocks noChangeArrowheads="1"/>
            </p:cNvSpPr>
            <p:nvPr/>
          </p:nvSpPr>
          <p:spPr bwMode="auto">
            <a:xfrm>
              <a:off x="2771775" y="4581525"/>
              <a:ext cx="463550" cy="30775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1" tIns="45711" rIns="91421" bIns="4571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baseline="30000" dirty="0" smtClean="0">
                  <a:solidFill>
                    <a:prstClr val="black"/>
                  </a:solidFill>
                  <a:cs typeface="Arial" charset="0"/>
                </a:rPr>
                <a:t>78</a:t>
              </a:r>
              <a:r>
                <a:rPr lang="en-US" sz="1400" dirty="0" smtClean="0">
                  <a:solidFill>
                    <a:prstClr val="black"/>
                  </a:solidFill>
                  <a:cs typeface="Arial" charset="0"/>
                </a:rPr>
                <a:t>Ni</a:t>
              </a:r>
            </a:p>
          </p:txBody>
        </p:sp>
        <p:sp>
          <p:nvSpPr>
            <p:cNvPr id="67591" name="CasellaDiTesto 42"/>
            <p:cNvSpPr txBox="1">
              <a:spLocks noChangeArrowheads="1"/>
            </p:cNvSpPr>
            <p:nvPr/>
          </p:nvSpPr>
          <p:spPr bwMode="auto">
            <a:xfrm>
              <a:off x="2277104" y="3479322"/>
              <a:ext cx="543700" cy="30775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1" tIns="45711" rIns="91421" bIns="4571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baseline="30000" dirty="0" smtClean="0">
                  <a:solidFill>
                    <a:prstClr val="black"/>
                  </a:solidFill>
                  <a:cs typeface="Arial" charset="0"/>
                </a:rPr>
                <a:t>100</a:t>
              </a:r>
              <a:r>
                <a:rPr lang="en-US" sz="1400" dirty="0" smtClean="0">
                  <a:solidFill>
                    <a:prstClr val="black"/>
                  </a:solidFill>
                  <a:cs typeface="Arial" charset="0"/>
                </a:rPr>
                <a:t>Sn</a:t>
              </a:r>
            </a:p>
          </p:txBody>
        </p:sp>
        <p:sp>
          <p:nvSpPr>
            <p:cNvPr id="67592" name="CasellaDiTesto 42"/>
            <p:cNvSpPr txBox="1">
              <a:spLocks noChangeArrowheads="1"/>
            </p:cNvSpPr>
            <p:nvPr/>
          </p:nvSpPr>
          <p:spPr bwMode="auto">
            <a:xfrm>
              <a:off x="5878864" y="1572365"/>
              <a:ext cx="554922" cy="30775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1" tIns="45711" rIns="91421" bIns="4571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baseline="30000" dirty="0" smtClean="0">
                  <a:solidFill>
                    <a:prstClr val="black"/>
                  </a:solidFill>
                  <a:cs typeface="Arial" charset="0"/>
                </a:rPr>
                <a:t>208</a:t>
              </a:r>
              <a:r>
                <a:rPr lang="en-US" sz="1400" dirty="0" smtClean="0">
                  <a:solidFill>
                    <a:prstClr val="black"/>
                  </a:solidFill>
                  <a:cs typeface="Arial" charset="0"/>
                </a:rPr>
                <a:t>Pb</a:t>
              </a:r>
            </a:p>
          </p:txBody>
        </p:sp>
        <p:sp>
          <p:nvSpPr>
            <p:cNvPr id="44" name="Étoile à 5 branches 43"/>
            <p:cNvSpPr/>
            <p:nvPr/>
          </p:nvSpPr>
          <p:spPr>
            <a:xfrm>
              <a:off x="1979613" y="5013325"/>
              <a:ext cx="288925" cy="21590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8" name="Étoile à 5 branches 47"/>
            <p:cNvSpPr/>
            <p:nvPr/>
          </p:nvSpPr>
          <p:spPr>
            <a:xfrm>
              <a:off x="5867400" y="2349500"/>
              <a:ext cx="288925" cy="215900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3" name="Étoile à 5 branches 52"/>
            <p:cNvSpPr/>
            <p:nvPr/>
          </p:nvSpPr>
          <p:spPr>
            <a:xfrm>
              <a:off x="3779838" y="3860800"/>
              <a:ext cx="287337" cy="21590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6" name="Étoile à 5 branches 55"/>
            <p:cNvSpPr/>
            <p:nvPr/>
          </p:nvSpPr>
          <p:spPr>
            <a:xfrm>
              <a:off x="6372225" y="1916113"/>
              <a:ext cx="287338" cy="217487"/>
            </a:xfrm>
            <a:prstGeom prst="star5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8" name="Étoile à 5 branches 57"/>
            <p:cNvSpPr/>
            <p:nvPr/>
          </p:nvSpPr>
          <p:spPr>
            <a:xfrm>
              <a:off x="503238" y="6116638"/>
              <a:ext cx="287337" cy="215900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9" name="Étoile à 5 branches 58"/>
            <p:cNvSpPr/>
            <p:nvPr/>
          </p:nvSpPr>
          <p:spPr>
            <a:xfrm>
              <a:off x="4284663" y="3357563"/>
              <a:ext cx="287337" cy="215900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0" name="Étoile à 5 branches 59"/>
            <p:cNvSpPr/>
            <p:nvPr/>
          </p:nvSpPr>
          <p:spPr>
            <a:xfrm>
              <a:off x="3276600" y="4221163"/>
              <a:ext cx="287338" cy="215900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1" name="Étoile à 5 branches 60"/>
            <p:cNvSpPr/>
            <p:nvPr/>
          </p:nvSpPr>
          <p:spPr>
            <a:xfrm>
              <a:off x="1464364" y="5569269"/>
              <a:ext cx="287337" cy="21590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2" name="Étoile à 5 branches 61"/>
            <p:cNvSpPr/>
            <p:nvPr/>
          </p:nvSpPr>
          <p:spPr>
            <a:xfrm>
              <a:off x="468313" y="6381750"/>
              <a:ext cx="287337" cy="21590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852956" y="5805556"/>
              <a:ext cx="5616624" cy="3066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Evolution of the shell structure in the region of neutron-rich </a:t>
              </a:r>
              <a:r>
                <a:rPr lang="en-US" sz="1400" dirty="0" err="1" smtClean="0"/>
                <a:t>Ti</a:t>
              </a:r>
              <a:r>
                <a:rPr lang="en-US" sz="1400" dirty="0" smtClean="0"/>
                <a:t> isotopes</a:t>
              </a:r>
              <a:endParaRPr lang="en-US" sz="1400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486262" y="5219253"/>
              <a:ext cx="622818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Evolution of collectivity around N=40: lifetime measurements in </a:t>
              </a:r>
              <a:r>
                <a:rPr lang="en-US" sz="1400" baseline="30000" dirty="0" smtClean="0"/>
                <a:t>73,75</a:t>
              </a:r>
              <a:r>
                <a:rPr lang="en-US" sz="1400" dirty="0" smtClean="0"/>
                <a:t>Ga</a:t>
              </a:r>
              <a:endParaRPr lang="en-US" sz="1400" dirty="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902022" y="3569953"/>
              <a:ext cx="435597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i</a:t>
              </a:r>
              <a:r>
                <a:rPr lang="en-US" sz="1400" baseline="-25000" dirty="0" smtClean="0"/>
                <a:t>13/2</a:t>
              </a:r>
              <a:r>
                <a:rPr lang="en-US" sz="1400" dirty="0" smtClean="0"/>
                <a:t> single particle state in </a:t>
              </a:r>
              <a:r>
                <a:rPr lang="en-US" sz="1400" baseline="30000" dirty="0" smtClean="0"/>
                <a:t>133</a:t>
              </a:r>
              <a:r>
                <a:rPr lang="en-US" sz="1400" dirty="0" smtClean="0"/>
                <a:t>Sn and high spin in </a:t>
              </a:r>
              <a:r>
                <a:rPr lang="en-US" sz="1400" baseline="30000" dirty="0" smtClean="0"/>
                <a:t>108</a:t>
              </a:r>
              <a:r>
                <a:rPr lang="en-US" sz="1400" dirty="0" smtClean="0"/>
                <a:t>Zr </a:t>
              </a:r>
              <a:endParaRPr lang="en-US" sz="1400" dirty="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83568" y="6550223"/>
              <a:ext cx="694826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The lifetime of the 7.786 MeV state in </a:t>
              </a:r>
              <a:r>
                <a:rPr lang="en-US" sz="1400" baseline="30000" dirty="0" smtClean="0"/>
                <a:t>23</a:t>
              </a:r>
              <a:r>
                <a:rPr lang="en-US" sz="1400" dirty="0" smtClean="0"/>
                <a:t>Mg as a probe for classical novae models</a:t>
              </a:r>
              <a:endParaRPr lang="en-US" sz="1400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372200" y="2318042"/>
              <a:ext cx="27718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Exploration of alpha-cluster : the unique case of </a:t>
              </a:r>
              <a:r>
                <a:rPr lang="en-US" sz="1400" baseline="30000" dirty="0" smtClean="0"/>
                <a:t>212</a:t>
              </a:r>
              <a:r>
                <a:rPr lang="en-US" sz="1400" dirty="0" smtClean="0"/>
                <a:t>Po (</a:t>
              </a:r>
              <a:r>
                <a:rPr lang="en-US" sz="1400" baseline="30000" dirty="0" smtClean="0"/>
                <a:t>208</a:t>
              </a:r>
              <a:r>
                <a:rPr lang="en-US" sz="1400" dirty="0" smtClean="0"/>
                <a:t>Pb + α)</a:t>
              </a:r>
              <a:endParaRPr lang="en-US" sz="1400" dirty="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302116" y="3159972"/>
              <a:ext cx="413995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Transition Quadrupole Moments in </a:t>
              </a:r>
              <a:r>
                <a:rPr lang="en-US" sz="1400" baseline="30000" dirty="0" smtClean="0"/>
                <a:t>166,168</a:t>
              </a:r>
              <a:r>
                <a:rPr lang="en-US" sz="1400" dirty="0" smtClean="0"/>
                <a:t>Dy. 	</a:t>
              </a: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4715745" y="3966666"/>
              <a:ext cx="3168623" cy="523220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Shape evolution in neutron rich fission fragments in the mass A~100 </a:t>
              </a:r>
              <a:r>
                <a:rPr lang="en-US" sz="1400" dirty="0" smtClean="0"/>
                <a:t>region </a:t>
              </a:r>
              <a:r>
                <a:rPr lang="en-US" sz="1400" dirty="0" smtClean="0">
                  <a:solidFill>
                    <a:srgbClr val="FF0000"/>
                  </a:solidFill>
                </a:rPr>
                <a:t>*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177988" y="5512514"/>
              <a:ext cx="622818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Evolution of collectivity around N=40: lifetime measurements in </a:t>
              </a:r>
              <a:r>
                <a:rPr lang="en-US" sz="1400" baseline="30000" dirty="0" smtClean="0"/>
                <a:t>64</a:t>
              </a:r>
              <a:r>
                <a:rPr lang="en-US" sz="1400" dirty="0" smtClean="0"/>
                <a:t>Fe</a:t>
              </a:r>
              <a:endParaRPr lang="en-US" sz="1400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162421" y="4885843"/>
              <a:ext cx="622818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Evolution of collectivity around N=52: lifetime measurements in </a:t>
              </a:r>
              <a:r>
                <a:rPr lang="en-US" sz="1400" baseline="30000" dirty="0" smtClean="0"/>
                <a:t>83,84</a:t>
              </a:r>
              <a:r>
                <a:rPr lang="en-US" sz="1400" dirty="0" smtClean="0"/>
                <a:t>Ge</a:t>
              </a:r>
              <a:endParaRPr lang="en-US" sz="1400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542510" y="4533084"/>
              <a:ext cx="453498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Shell evolution around N=50: </a:t>
              </a:r>
              <a:r>
                <a:rPr lang="en-US" sz="1400" baseline="30000" dirty="0" smtClean="0"/>
                <a:t>81</a:t>
              </a:r>
              <a:r>
                <a:rPr lang="en-US" sz="1400" dirty="0" smtClean="0"/>
                <a:t>Ga spectroscopy</a:t>
              </a:r>
              <a:endParaRPr lang="en-US" sz="1400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816464" y="2180524"/>
              <a:ext cx="325071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Evolution of collectivity around N=50: lifetime measurements </a:t>
              </a:r>
              <a:r>
                <a:rPr lang="en-US" sz="1400" baseline="30000" dirty="0" smtClean="0"/>
                <a:t>104,106</a:t>
              </a:r>
              <a:r>
                <a:rPr lang="en-US" sz="1400" dirty="0" smtClean="0"/>
                <a:t>Sn </a:t>
              </a:r>
              <a:endParaRPr lang="en-US" sz="1400" dirty="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28295" y="2741213"/>
              <a:ext cx="2803620" cy="523220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Evolution of collectivity around N=50: lifetime measurements </a:t>
              </a:r>
              <a:r>
                <a:rPr lang="en-US" sz="1400" baseline="30000" dirty="0" smtClean="0"/>
                <a:t>94</a:t>
              </a:r>
              <a:r>
                <a:rPr lang="en-US" sz="1400" dirty="0" smtClean="0"/>
                <a:t>Ru</a:t>
              </a:r>
              <a:endParaRPr lang="en-US" sz="1400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537660" y="1824865"/>
              <a:ext cx="289067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Studies of excited states in </a:t>
              </a:r>
              <a:r>
                <a:rPr lang="en-US" sz="1400" baseline="30000" dirty="0" smtClean="0"/>
                <a:t>102,103</a:t>
              </a:r>
              <a:r>
                <a:rPr lang="en-US" sz="1400" dirty="0" smtClean="0"/>
                <a:t>Sn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87807" y="3277683"/>
              <a:ext cx="216357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Search for </a:t>
              </a:r>
              <a:r>
                <a:rPr lang="en-US" sz="1400" dirty="0" err="1" smtClean="0"/>
                <a:t>isoscalar</a:t>
              </a:r>
              <a:r>
                <a:rPr lang="en-US" sz="1400" dirty="0" smtClean="0"/>
                <a:t> pairing in the N=Z nucleus </a:t>
              </a:r>
              <a:r>
                <a:rPr lang="en-US" sz="1400" baseline="30000" dirty="0" smtClean="0"/>
                <a:t>88</a:t>
              </a:r>
              <a:r>
                <a:rPr lang="en-US" sz="1400" dirty="0" smtClean="0"/>
                <a:t>Ru</a:t>
              </a:r>
              <a:endParaRPr lang="en-US" sz="1400" dirty="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-32713" y="3862517"/>
              <a:ext cx="240797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Isospin Symmetry Breaking in the A=63,71 mirror nuclei 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2251383" y="1563243"/>
              <a:ext cx="330609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/>
                <a:t>Octupole – Quadrupole correlation in </a:t>
              </a:r>
              <a:r>
                <a:rPr lang="en-US" sz="1400" baseline="30000" dirty="0" smtClean="0"/>
                <a:t>112</a:t>
              </a:r>
              <a:r>
                <a:rPr lang="en-US" sz="1400" dirty="0" smtClean="0"/>
                <a:t>Xe</a:t>
              </a:r>
              <a:endParaRPr lang="en-US" sz="1400" dirty="0"/>
            </a:p>
          </p:txBody>
        </p:sp>
        <p:sp>
          <p:nvSpPr>
            <p:cNvPr id="46" name="Étoile à 5 branches 45"/>
            <p:cNvSpPr/>
            <p:nvPr/>
          </p:nvSpPr>
          <p:spPr>
            <a:xfrm>
              <a:off x="1635125" y="5353369"/>
              <a:ext cx="287337" cy="21590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Étoile à 5 branches 46"/>
            <p:cNvSpPr/>
            <p:nvPr/>
          </p:nvSpPr>
          <p:spPr>
            <a:xfrm>
              <a:off x="2399079" y="4618338"/>
              <a:ext cx="287337" cy="21590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4" name="Étoile à 5 branches 53"/>
            <p:cNvSpPr/>
            <p:nvPr/>
          </p:nvSpPr>
          <p:spPr>
            <a:xfrm>
              <a:off x="2922974" y="4352809"/>
              <a:ext cx="287337" cy="21590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7" name="Étoile à 5 branches 56"/>
            <p:cNvSpPr/>
            <p:nvPr/>
          </p:nvSpPr>
          <p:spPr>
            <a:xfrm>
              <a:off x="2949585" y="3601949"/>
              <a:ext cx="287337" cy="21590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5" name="Étoile à 5 branches 64"/>
            <p:cNvSpPr/>
            <p:nvPr/>
          </p:nvSpPr>
          <p:spPr>
            <a:xfrm>
              <a:off x="2628106" y="3833485"/>
              <a:ext cx="287337" cy="21590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7" name="Étoile à 5 branches 66"/>
            <p:cNvSpPr/>
            <p:nvPr/>
          </p:nvSpPr>
          <p:spPr>
            <a:xfrm>
              <a:off x="2557065" y="4056121"/>
              <a:ext cx="287337" cy="21590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8" name="Étoile à 5 branches 67"/>
            <p:cNvSpPr/>
            <p:nvPr/>
          </p:nvSpPr>
          <p:spPr>
            <a:xfrm>
              <a:off x="1989767" y="4369110"/>
              <a:ext cx="287337" cy="21590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9" name="Étoile à 5 branches 68"/>
            <p:cNvSpPr/>
            <p:nvPr/>
          </p:nvSpPr>
          <p:spPr>
            <a:xfrm>
              <a:off x="1354353" y="4989737"/>
              <a:ext cx="287337" cy="21590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0" name="Étoile à 5 branches 69"/>
            <p:cNvSpPr/>
            <p:nvPr/>
          </p:nvSpPr>
          <p:spPr>
            <a:xfrm>
              <a:off x="4047960" y="3716928"/>
              <a:ext cx="287337" cy="21590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" name="ZoneTexte 1"/>
            <p:cNvSpPr txBox="1"/>
            <p:nvPr/>
          </p:nvSpPr>
          <p:spPr>
            <a:xfrm>
              <a:off x="2665469" y="1267710"/>
              <a:ext cx="32383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Reaction mechanism : Fission of Light Hg</a:t>
              </a:r>
              <a:endParaRPr lang="en-US" sz="1400" dirty="0"/>
            </a:p>
          </p:txBody>
        </p:sp>
        <p:sp>
          <p:nvSpPr>
            <p:cNvPr id="72" name="Étoile à 5 branches 71"/>
            <p:cNvSpPr/>
            <p:nvPr/>
          </p:nvSpPr>
          <p:spPr>
            <a:xfrm>
              <a:off x="5421135" y="1980302"/>
              <a:ext cx="287338" cy="217487"/>
            </a:xfrm>
            <a:prstGeom prst="star5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4" name="Étoile à 5 branches 73"/>
            <p:cNvSpPr/>
            <p:nvPr/>
          </p:nvSpPr>
          <p:spPr>
            <a:xfrm>
              <a:off x="5989175" y="1921497"/>
              <a:ext cx="287338" cy="217487"/>
            </a:xfrm>
            <a:prstGeom prst="star5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452888" y="1032991"/>
              <a:ext cx="378340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/>
                <a:t>Search for Double Gamma decay in </a:t>
              </a:r>
              <a:r>
                <a:rPr lang="en-US" sz="1400" baseline="30000" dirty="0" smtClean="0"/>
                <a:t>137</a:t>
              </a:r>
              <a:r>
                <a:rPr lang="en-US" sz="1400" dirty="0" smtClean="0"/>
                <a:t>Cs source</a:t>
              </a:r>
              <a:endParaRPr lang="en-US" sz="1400" dirty="0"/>
            </a:p>
          </p:txBody>
        </p:sp>
      </p:grpSp>
      <p:sp>
        <p:nvSpPr>
          <p:cNvPr id="4" name="ZoneTexte 3"/>
          <p:cNvSpPr txBox="1"/>
          <p:nvPr/>
        </p:nvSpPr>
        <p:spPr>
          <a:xfrm>
            <a:off x="-4585" y="4437112"/>
            <a:ext cx="1768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Resonant states in </a:t>
            </a:r>
            <a:r>
              <a:rPr lang="en-US" sz="1400" baseline="30000" dirty="0" smtClean="0"/>
              <a:t>15</a:t>
            </a:r>
            <a:r>
              <a:rPr lang="en-US" sz="1400" dirty="0" smtClean="0"/>
              <a:t>F</a:t>
            </a:r>
            <a:endParaRPr lang="en-US" sz="1400" dirty="0"/>
          </a:p>
        </p:txBody>
      </p:sp>
      <p:sp>
        <p:nvSpPr>
          <p:cNvPr id="75" name="Étoile à 5 branches 74"/>
          <p:cNvSpPr/>
          <p:nvPr/>
        </p:nvSpPr>
        <p:spPr>
          <a:xfrm>
            <a:off x="256633" y="6138863"/>
            <a:ext cx="287337" cy="2159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anchor="ctr"/>
          <a:lstStyle/>
          <a:p>
            <a:pPr algn="ctr">
              <a:defRPr/>
            </a:pPr>
            <a:endParaRPr lang="en-US" sz="1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01660" y="5790474"/>
            <a:ext cx="5262728" cy="3638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Rectangle 76"/>
          <p:cNvSpPr/>
          <p:nvPr/>
        </p:nvSpPr>
        <p:spPr>
          <a:xfrm>
            <a:off x="1331639" y="6188260"/>
            <a:ext cx="5327923" cy="3036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82147" y="487179"/>
            <a:ext cx="2563522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</a:rPr>
              <a:t>23 </a:t>
            </a:r>
            <a:r>
              <a:rPr lang="fr-FR" sz="1600" b="1" dirty="0" err="1" smtClean="0">
                <a:solidFill>
                  <a:srgbClr val="FF0000"/>
                </a:solidFill>
              </a:rPr>
              <a:t>experiments</a:t>
            </a:r>
            <a:endParaRPr lang="fr-FR" sz="1600" b="1" dirty="0" smtClean="0">
              <a:solidFill>
                <a:srgbClr val="FF0000"/>
              </a:solidFill>
            </a:endParaRPr>
          </a:p>
          <a:p>
            <a:r>
              <a:rPr lang="fr-FR" sz="1600" b="1" dirty="0" smtClean="0">
                <a:solidFill>
                  <a:srgbClr val="FF0000"/>
                </a:solidFill>
              </a:rPr>
              <a:t>31 </a:t>
            </a:r>
            <a:r>
              <a:rPr lang="fr-FR" sz="1600" b="1" dirty="0" err="1" smtClean="0">
                <a:solidFill>
                  <a:srgbClr val="FF0000"/>
                </a:solidFill>
              </a:rPr>
              <a:t>weeks</a:t>
            </a:r>
            <a:r>
              <a:rPr lang="fr-FR" sz="1600" b="1" dirty="0" smtClean="0">
                <a:solidFill>
                  <a:srgbClr val="FF0000"/>
                </a:solidFill>
              </a:rPr>
              <a:t> of </a:t>
            </a:r>
            <a:r>
              <a:rPr lang="fr-FR" sz="1600" b="1" dirty="0" err="1" smtClean="0">
                <a:solidFill>
                  <a:srgbClr val="FF0000"/>
                </a:solidFill>
              </a:rPr>
              <a:t>beam</a:t>
            </a:r>
            <a:r>
              <a:rPr lang="fr-FR" sz="1600" b="1" dirty="0" smtClean="0">
                <a:solidFill>
                  <a:srgbClr val="FF0000"/>
                </a:solidFill>
              </a:rPr>
              <a:t> on </a:t>
            </a:r>
            <a:r>
              <a:rPr lang="fr-FR" sz="1600" b="1" dirty="0" err="1" smtClean="0">
                <a:solidFill>
                  <a:srgbClr val="FF0000"/>
                </a:solidFill>
              </a:rPr>
              <a:t>target</a:t>
            </a:r>
            <a:endParaRPr lang="fr-FR" sz="1600" b="1" dirty="0" smtClean="0">
              <a:solidFill>
                <a:srgbClr val="FF0000"/>
              </a:solidFill>
            </a:endParaRPr>
          </a:p>
          <a:p>
            <a:r>
              <a:rPr lang="fr-FR" sz="1600" b="1" dirty="0" smtClean="0">
                <a:solidFill>
                  <a:srgbClr val="FF0000"/>
                </a:solidFill>
              </a:rPr>
              <a:t>0.44 Po of data</a:t>
            </a:r>
            <a:endParaRPr lang="fr-FR" sz="1600" b="1" dirty="0">
              <a:solidFill>
                <a:srgbClr val="FF0000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2124793" y="3354209"/>
            <a:ext cx="1037628" cy="8669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2844402" y="444320"/>
            <a:ext cx="4625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solidFill>
                  <a:srgbClr val="FF0000"/>
                </a:solidFill>
              </a:rPr>
              <a:t>Exotic</a:t>
            </a:r>
            <a:r>
              <a:rPr lang="fr-FR" sz="1400" dirty="0" smtClean="0">
                <a:solidFill>
                  <a:srgbClr val="FF0000"/>
                </a:solidFill>
              </a:rPr>
              <a:t> </a:t>
            </a:r>
            <a:r>
              <a:rPr lang="fr-FR" sz="1400" dirty="0" err="1" smtClean="0">
                <a:solidFill>
                  <a:srgbClr val="FF0000"/>
                </a:solidFill>
              </a:rPr>
              <a:t>nuclei</a:t>
            </a:r>
            <a:r>
              <a:rPr lang="fr-FR" sz="1400" dirty="0" smtClean="0">
                <a:solidFill>
                  <a:srgbClr val="FF0000"/>
                </a:solidFill>
              </a:rPr>
              <a:t> </a:t>
            </a:r>
            <a:r>
              <a:rPr lang="fr-FR" sz="1400" dirty="0" err="1" smtClean="0">
                <a:solidFill>
                  <a:srgbClr val="FF0000"/>
                </a:solidFill>
              </a:rPr>
              <a:t>populated</a:t>
            </a:r>
            <a:r>
              <a:rPr lang="fr-FR" sz="1400" dirty="0" smtClean="0">
                <a:solidFill>
                  <a:srgbClr val="FF0000"/>
                </a:solidFill>
              </a:rPr>
              <a:t> by </a:t>
            </a:r>
            <a:r>
              <a:rPr lang="fr-FR" sz="1400" dirty="0" err="1" smtClean="0">
                <a:solidFill>
                  <a:srgbClr val="FF0000"/>
                </a:solidFill>
              </a:rPr>
              <a:t>heavy</a:t>
            </a:r>
            <a:r>
              <a:rPr lang="fr-FR" sz="1400" dirty="0" smtClean="0">
                <a:solidFill>
                  <a:srgbClr val="FF0000"/>
                </a:solidFill>
              </a:rPr>
              <a:t>-ions collisions at the Coulomb </a:t>
            </a:r>
            <a:r>
              <a:rPr lang="fr-FR" sz="1400" dirty="0" err="1" smtClean="0">
                <a:solidFill>
                  <a:srgbClr val="FF0000"/>
                </a:solidFill>
              </a:rPr>
              <a:t>barrier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455974" y="4254558"/>
            <a:ext cx="168802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rgbClr val="FF0000"/>
                </a:solidFill>
              </a:rPr>
              <a:t>S. </a:t>
            </a:r>
            <a:r>
              <a:rPr lang="fr-FR" sz="1600" dirty="0" err="1" smtClean="0">
                <a:solidFill>
                  <a:srgbClr val="FF0000"/>
                </a:solidFill>
              </a:rPr>
              <a:t>Ansari’s</a:t>
            </a:r>
            <a:r>
              <a:rPr lang="fr-FR" sz="1600" dirty="0" smtClean="0">
                <a:solidFill>
                  <a:srgbClr val="FF0000"/>
                </a:solidFill>
              </a:rPr>
              <a:t> poster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ANSARI </a:t>
            </a: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1" name="ZoneTexte 80"/>
          <p:cNvSpPr txBox="1"/>
          <p:nvPr/>
        </p:nvSpPr>
        <p:spPr>
          <a:xfrm rot="19572428">
            <a:off x="2913799" y="2098881"/>
            <a:ext cx="2781915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1600" dirty="0" err="1" smtClean="0">
                <a:solidFill>
                  <a:srgbClr val="FF0000"/>
                </a:solidFill>
              </a:rPr>
              <a:t>See</a:t>
            </a:r>
            <a:r>
              <a:rPr lang="fr-FR" sz="1600" dirty="0" smtClean="0">
                <a:solidFill>
                  <a:srgbClr val="FF0000"/>
                </a:solidFill>
              </a:rPr>
              <a:t> R. M. Pérez-</a:t>
            </a:r>
            <a:r>
              <a:rPr lang="fr-FR" sz="1600" dirty="0" err="1" smtClean="0">
                <a:solidFill>
                  <a:srgbClr val="FF0000"/>
                </a:solidFill>
              </a:rPr>
              <a:t>Vidal’s</a:t>
            </a:r>
            <a:r>
              <a:rPr lang="fr-FR" sz="1600" dirty="0" smtClean="0">
                <a:solidFill>
                  <a:srgbClr val="FF0000"/>
                </a:solidFill>
              </a:rPr>
              <a:t> Poster </a:t>
            </a:r>
            <a:endParaRPr lang="fr-FR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726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7" grpId="0" animBg="1"/>
      <p:bldP spid="8" grpId="0" animBg="1"/>
      <p:bldP spid="10" grpId="0" animBg="1"/>
      <p:bldP spid="8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88DE7618-A9C0-45C0-AB70-4D27792368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40098" y="764704"/>
            <a:ext cx="4856977" cy="5665080"/>
          </a:xfrm>
          <a:prstGeom prst="rect">
            <a:avLst/>
          </a:prstGeom>
        </p:spPr>
      </p:pic>
      <p:grpSp>
        <p:nvGrpSpPr>
          <p:cNvPr id="2" name="Groupe 1"/>
          <p:cNvGrpSpPr/>
          <p:nvPr/>
        </p:nvGrpSpPr>
        <p:grpSpPr>
          <a:xfrm>
            <a:off x="5148064" y="1135951"/>
            <a:ext cx="3563888" cy="1788991"/>
            <a:chOff x="1425474" y="1597239"/>
            <a:chExt cx="6041034" cy="1111681"/>
          </a:xfrm>
        </p:grpSpPr>
        <p:sp>
          <p:nvSpPr>
            <p:cNvPr id="5" name="Rechteck: abgerundete Ecken 4">
              <a:extLst>
                <a:ext uri="{FF2B5EF4-FFF2-40B4-BE49-F238E27FC236}">
                  <a16:creationId xmlns:a16="http://schemas.microsoft.com/office/drawing/2014/main" id="{A2A9B6B3-BD36-4323-B590-CB1F92EF9873}"/>
                </a:ext>
              </a:extLst>
            </p:cNvPr>
            <p:cNvSpPr/>
            <p:nvPr/>
          </p:nvSpPr>
          <p:spPr>
            <a:xfrm>
              <a:off x="1425475" y="1809836"/>
              <a:ext cx="5954837" cy="899084"/>
            </a:xfrm>
            <a:prstGeom prst="roundRect">
              <a:avLst/>
            </a:prstGeom>
            <a:solidFill>
              <a:srgbClr val="EFDFD5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" name="Inhaltsplatzhalter 2">
              <a:extLst>
                <a:ext uri="{FF2B5EF4-FFF2-40B4-BE49-F238E27FC236}">
                  <a16:creationId xmlns:a16="http://schemas.microsoft.com/office/drawing/2014/main" id="{00EA8046-49DC-4133-9337-278E0B4E050E}"/>
                </a:ext>
              </a:extLst>
            </p:cNvPr>
            <p:cNvSpPr txBox="1">
              <a:spLocks/>
            </p:cNvSpPr>
            <p:nvPr/>
          </p:nvSpPr>
          <p:spPr>
            <a:xfrm>
              <a:off x="1425474" y="1912806"/>
              <a:ext cx="6041034" cy="634790"/>
            </a:xfrm>
            <a:prstGeom prst="rect">
              <a:avLst/>
            </a:prstGeom>
          </p:spPr>
          <p:txBody>
            <a:bodyPr/>
            <a:lstStyle>
              <a:lvl1pPr marL="268288" indent="-268288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457A93"/>
                </a:buClr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Clr>
                  <a:srgbClr val="457A93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Clr>
                  <a:srgbClr val="457A93"/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Clr>
                  <a:srgbClr val="457A93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457A93"/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rgbClr val="C00000"/>
                </a:buClr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Phase transition from predominant collective structures in </a:t>
              </a:r>
              <a:r>
                <a:rPr lang="en-US" sz="1400" baseline="30000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58</a:t>
              </a:r>
              <a:r>
                <a:rPr lang="en-US" sz="1400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Fe to a neutron subshell closure towards </a:t>
              </a:r>
              <a:r>
                <a:rPr lang="en-US" sz="1400" baseline="30000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52</a:t>
              </a:r>
              <a:r>
                <a:rPr lang="en-US" sz="1400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Ca</a:t>
              </a:r>
            </a:p>
            <a:p>
              <a:pPr>
                <a:buClr>
                  <a:srgbClr val="C00000"/>
                </a:buClr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Staggering of the B(E2) values in the </a:t>
              </a:r>
              <a:r>
                <a:rPr lang="en-US" sz="1400" dirty="0" err="1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Ti</a:t>
              </a:r>
              <a:r>
                <a:rPr lang="en-US" sz="1400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 isotopes</a:t>
              </a:r>
            </a:p>
            <a:p>
              <a:pPr>
                <a:buClr>
                  <a:srgbClr val="C00000"/>
                </a:buClr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chemeClr val="accent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11" name="Rechteck: abgerundete Ecken 10">
              <a:extLst>
                <a:ext uri="{FF2B5EF4-FFF2-40B4-BE49-F238E27FC236}">
                  <a16:creationId xmlns:a16="http://schemas.microsoft.com/office/drawing/2014/main" id="{2CECF733-1A58-4F14-BFAC-28452FDE1EBC}"/>
                </a:ext>
              </a:extLst>
            </p:cNvPr>
            <p:cNvSpPr/>
            <p:nvPr/>
          </p:nvSpPr>
          <p:spPr>
            <a:xfrm>
              <a:off x="2992348" y="1627169"/>
              <a:ext cx="3135507" cy="233531"/>
            </a:xfrm>
            <a:prstGeom prst="roundRect">
              <a:avLst/>
            </a:prstGeom>
            <a:solidFill>
              <a:srgbClr val="C00000"/>
            </a:solidFill>
            <a:ln w="635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048FB3EB-ACE7-4B8C-8F0B-667D17214418}"/>
                </a:ext>
              </a:extLst>
            </p:cNvPr>
            <p:cNvSpPr txBox="1"/>
            <p:nvPr/>
          </p:nvSpPr>
          <p:spPr>
            <a:xfrm>
              <a:off x="3110567" y="1597239"/>
              <a:ext cx="2899069" cy="315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smtClean="0">
                  <a:solidFill>
                    <a:schemeClr val="bg1"/>
                  </a:solidFill>
                </a:rPr>
                <a:t>Subshell closure at N=32?</a:t>
              </a:r>
              <a:endParaRPr lang="en-US" sz="135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Ellipse 7">
            <a:extLst>
              <a:ext uri="{FF2B5EF4-FFF2-40B4-BE49-F238E27FC236}">
                <a16:creationId xmlns:a16="http://schemas.microsoft.com/office/drawing/2014/main" id="{BE61CE93-783E-4E8A-B5AA-74A9476D804B}"/>
              </a:ext>
            </a:extLst>
          </p:cNvPr>
          <p:cNvSpPr/>
          <p:nvPr/>
        </p:nvSpPr>
        <p:spPr>
          <a:xfrm flipV="1">
            <a:off x="2374799" y="5013176"/>
            <a:ext cx="279401" cy="26724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D8E86F4-9167-4495-95AA-5442EAAE7E5B}"/>
              </a:ext>
            </a:extLst>
          </p:cNvPr>
          <p:cNvSpPr txBox="1"/>
          <p:nvPr/>
        </p:nvSpPr>
        <p:spPr>
          <a:xfrm>
            <a:off x="3419872" y="6146313"/>
            <a:ext cx="1587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latin typeface="+mj-lt"/>
              </a:rPr>
              <a:t>K.-H. </a:t>
            </a:r>
            <a:r>
              <a:rPr lang="en-US" sz="900" dirty="0" err="1" smtClean="0">
                <a:latin typeface="+mj-lt"/>
              </a:rPr>
              <a:t>Speidel</a:t>
            </a:r>
            <a:r>
              <a:rPr lang="en-US" sz="900" dirty="0" smtClean="0">
                <a:latin typeface="+mj-lt"/>
              </a:rPr>
              <a:t> </a:t>
            </a:r>
            <a:r>
              <a:rPr lang="en-US" sz="900" i="1" dirty="0" smtClean="0">
                <a:latin typeface="+mj-lt"/>
              </a:rPr>
              <a:t>et al. </a:t>
            </a:r>
            <a:r>
              <a:rPr lang="en-US" sz="900" dirty="0" smtClean="0">
                <a:latin typeface="+mj-lt"/>
              </a:rPr>
              <a:t>Phys. Lett. B </a:t>
            </a:r>
            <a:r>
              <a:rPr lang="en-US" sz="900" b="1" dirty="0" smtClean="0">
                <a:latin typeface="+mj-lt"/>
              </a:rPr>
              <a:t>633</a:t>
            </a:r>
            <a:r>
              <a:rPr lang="en-US" sz="900" dirty="0" smtClean="0">
                <a:latin typeface="+mj-lt"/>
              </a:rPr>
              <a:t>, 219 (2006). </a:t>
            </a:r>
            <a:endParaRPr lang="en-US" sz="900" dirty="0">
              <a:latin typeface="+mj-lt"/>
            </a:endParaRPr>
          </a:p>
        </p:txBody>
      </p:sp>
      <p:sp>
        <p:nvSpPr>
          <p:cNvPr id="14" name="Rechteck: abgerundete Ecken 12">
            <a:extLst>
              <a:ext uri="{FF2B5EF4-FFF2-40B4-BE49-F238E27FC236}">
                <a16:creationId xmlns:a16="http://schemas.microsoft.com/office/drawing/2014/main" id="{66C3E862-DF67-4B0A-8CE8-809AB299AC51}"/>
              </a:ext>
            </a:extLst>
          </p:cNvPr>
          <p:cNvSpPr/>
          <p:nvPr/>
        </p:nvSpPr>
        <p:spPr>
          <a:xfrm>
            <a:off x="5148064" y="3091235"/>
            <a:ext cx="3513037" cy="1754621"/>
          </a:xfrm>
          <a:prstGeom prst="roundRect">
            <a:avLst/>
          </a:prstGeom>
          <a:solidFill>
            <a:srgbClr val="EFDFD5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B90B90C4-529D-4925-9CFE-F90AB87D6F33}"/>
              </a:ext>
            </a:extLst>
          </p:cNvPr>
          <p:cNvSpPr txBox="1">
            <a:spLocks/>
          </p:cNvSpPr>
          <p:nvPr/>
        </p:nvSpPr>
        <p:spPr>
          <a:xfrm>
            <a:off x="5148064" y="3189129"/>
            <a:ext cx="3477337" cy="2376264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57A93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457A93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457A93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457A9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7A93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Subshell closure at N=32 for higher spins in </a:t>
            </a: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Ti</a:t>
            </a:r>
            <a:endParaRPr lang="en-US" sz="1600" dirty="0" smtClean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What are the consequences for the evolution in neighboring nuclei ?</a:t>
            </a: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How Shell Model calculations reproduce these systematics ? </a:t>
            </a:r>
            <a:endParaRPr lang="en-US" sz="1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Connecteur droit 5"/>
          <p:cNvCxnSpPr/>
          <p:nvPr/>
        </p:nvCxnSpPr>
        <p:spPr>
          <a:xfrm flipV="1">
            <a:off x="2955572" y="980728"/>
            <a:ext cx="0" cy="4896544"/>
          </a:xfrm>
          <a:prstGeom prst="line">
            <a:avLst/>
          </a:prstGeom>
          <a:ln w="28575">
            <a:solidFill>
              <a:srgbClr val="FF339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lèche vers le bas 6"/>
          <p:cNvSpPr/>
          <p:nvPr/>
        </p:nvSpPr>
        <p:spPr>
          <a:xfrm>
            <a:off x="6730154" y="4954805"/>
            <a:ext cx="504056" cy="7713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ZoneTexte 17"/>
          <p:cNvSpPr txBox="1"/>
          <p:nvPr/>
        </p:nvSpPr>
        <p:spPr>
          <a:xfrm>
            <a:off x="5486106" y="5770196"/>
            <a:ext cx="3174994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B(E2) measurement in 2</a:t>
            </a:r>
            <a:r>
              <a:rPr lang="en-US" baseline="30000" dirty="0" smtClean="0"/>
              <a:t>+</a:t>
            </a:r>
            <a:r>
              <a:rPr lang="en-US" dirty="0" smtClean="0"/>
              <a:t>, 4</a:t>
            </a:r>
            <a:r>
              <a:rPr lang="en-US" baseline="30000" dirty="0" smtClean="0"/>
              <a:t>+</a:t>
            </a:r>
            <a:r>
              <a:rPr lang="en-US" dirty="0" smtClean="0"/>
              <a:t>, 6</a:t>
            </a:r>
            <a:r>
              <a:rPr lang="en-US" baseline="30000" dirty="0" smtClean="0"/>
              <a:t>+</a:t>
            </a:r>
            <a:r>
              <a:rPr lang="en-US" dirty="0" smtClean="0"/>
              <a:t> states from their lifetime</a:t>
            </a:r>
            <a:endParaRPr lang="en-US" dirty="0"/>
          </a:p>
        </p:txBody>
      </p:sp>
      <p:pic>
        <p:nvPicPr>
          <p:cNvPr id="19" name="Picture 6" descr="logoAgat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ZoneTexte 19"/>
          <p:cNvSpPr txBox="1"/>
          <p:nvPr/>
        </p:nvSpPr>
        <p:spPr>
          <a:xfrm>
            <a:off x="5297303" y="6475055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</a:t>
            </a:r>
            <a:r>
              <a:rPr lang="en-US" dirty="0" err="1" smtClean="0"/>
              <a:t>Goldkuhle</a:t>
            </a:r>
            <a:r>
              <a:rPr lang="en-US" dirty="0" smtClean="0"/>
              <a:t> (IKP) et al, in preparation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35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8B749DA-2D5D-4262-98C0-B6AD25C60F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23" y="2699385"/>
            <a:ext cx="5209180" cy="3753951"/>
          </a:xfrm>
          <a:prstGeom prst="rect">
            <a:avLst/>
          </a:prstGeom>
        </p:spPr>
      </p:pic>
      <p:pic>
        <p:nvPicPr>
          <p:cNvPr id="5" name="Inhaltsplatzhalter 3">
            <a:extLst>
              <a:ext uri="{FF2B5EF4-FFF2-40B4-BE49-F238E27FC236}">
                <a16:creationId xmlns:a16="http://schemas.microsoft.com/office/drawing/2014/main" id="{A3BBC8BD-4D28-41DD-8948-01DE41A9AB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0073" y="1268760"/>
            <a:ext cx="3023487" cy="525658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0" y="1281742"/>
                <a:ext cx="6156176" cy="12328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Clr>
                    <a:srgbClr val="C00000"/>
                  </a:buClr>
                  <a:buFont typeface="Arial" panose="020B0604020202020204" pitchFamily="34" charset="0"/>
                  <a:buChar char="•"/>
                </a:pPr>
                <a:r>
                  <a:rPr lang="de-DE" dirty="0"/>
                  <a:t>Reaction</a:t>
                </a:r>
                <a:r>
                  <a:rPr lang="de-DE" dirty="0"/>
                  <a:t>: Multi-</a:t>
                </a:r>
                <a:r>
                  <a:rPr lang="de-DE" dirty="0" err="1"/>
                  <a:t>nucleon</a:t>
                </a:r>
                <a:r>
                  <a:rPr lang="de-DE" dirty="0"/>
                  <a:t> </a:t>
                </a:r>
                <a:r>
                  <a:rPr lang="de-DE" dirty="0" err="1"/>
                  <a:t>transfer</a:t>
                </a:r>
                <a:r>
                  <a:rPr lang="de-DE" dirty="0"/>
                  <a:t> </a:t>
                </a:r>
                <a:r>
                  <a:rPr lang="de-DE" dirty="0" err="1" smtClean="0"/>
                  <a:t>reaction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de-DE" i="1"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</m:ctrlPr>
                      </m:sPrePr>
                      <m:sub/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50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Ti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(</m:t>
                        </m:r>
                        <m:sPre>
                          <m:sPre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238</m:t>
                            </m:r>
                          </m:sup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</a:rPr>
                              <m:t>U</m:t>
                            </m:r>
                            <m:r>
                              <a:rPr lang="de-DE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</a:rPr>
                              <m:t>xx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)</m:t>
                            </m:r>
                            <m:sPre>
                              <m:sPre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PrePr>
                              <m:sub/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46−56</m:t>
                                </m:r>
                              </m:sup>
                              <m:e>
                                <m:r>
                                  <m:rPr>
                                    <m:sty m:val="p"/>
                                  </m:rPr>
                                  <a:rPr lang="de-DE">
                                    <a:latin typeface="Cambria Math" panose="02040503050406030204" pitchFamily="18" charset="0"/>
                                  </a:rPr>
                                  <m:t>Ti</m:t>
                                </m:r>
                              </m:e>
                            </m:sPre>
                          </m:e>
                        </m:sPre>
                      </m:e>
                    </m:sPre>
                  </m:oMath>
                </a14:m>
                <a:endParaRPr lang="de-DE" dirty="0"/>
              </a:p>
              <a:p>
                <a:pPr lvl="1">
                  <a:buClr>
                    <a:srgbClr val="C00000"/>
                  </a:buClr>
                </a:pPr>
                <a:r>
                  <a:rPr lang="de-DE" sz="1400" dirty="0"/>
                  <a:t>	</a:t>
                </a:r>
                <a:endParaRPr lang="fr-FR" dirty="0" smtClean="0"/>
              </a:p>
              <a:p>
                <a:pPr lvl="1">
                  <a:buClr>
                    <a:srgbClr val="C00000"/>
                  </a:buClr>
                </a:pPr>
                <a:r>
                  <a:rPr lang="de-DE" dirty="0" smtClean="0"/>
                  <a:t>Target</a:t>
                </a:r>
                <a:r>
                  <a:rPr lang="de-DE" dirty="0"/>
                  <a:t>: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de-DE" i="1"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</m:ctrlPr>
                      </m:sPrePr>
                      <m:sub/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50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Ti</m:t>
                        </m:r>
                      </m:e>
                    </m:sPre>
                  </m:oMath>
                </a14:m>
                <a:r>
                  <a:rPr lang="de-DE" dirty="0">
                    <a:ea typeface="CMU Sans Serif" panose="02000603000000000000" pitchFamily="2" charset="0"/>
                    <a:cs typeface="CMU Sans Serif" panose="02000603000000000000" pitchFamily="2" charset="0"/>
                  </a:rPr>
                  <a:t> @ 1,2mg/cm² </a:t>
                </a:r>
                <a:r>
                  <a:rPr lang="de-DE" dirty="0" err="1">
                    <a:ea typeface="CMU Sans Serif" panose="02000603000000000000" pitchFamily="2" charset="0"/>
                    <a:cs typeface="CMU Sans Serif" panose="02000603000000000000" pitchFamily="2" charset="0"/>
                  </a:rPr>
                  <a:t>with</a:t>
                </a:r>
                <a:r>
                  <a:rPr lang="de-DE" dirty="0">
                    <a:ea typeface="CMU Sans Serif" panose="02000603000000000000" pitchFamily="2" charset="0"/>
                    <a:cs typeface="CMU Sans Serif" panose="02000603000000000000" pitchFamily="2" charset="0"/>
                  </a:rPr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de-DE" i="1"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</m:ctrlPr>
                      </m:sPrePr>
                      <m:sub/>
                      <m:sup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nat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Cu</m:t>
                        </m:r>
                      </m:e>
                    </m:sPre>
                  </m:oMath>
                </a14:m>
                <a:r>
                  <a:rPr lang="de-DE" dirty="0">
                    <a:ea typeface="CMU Sans Serif" panose="02000603000000000000" pitchFamily="2" charset="0"/>
                    <a:cs typeface="CMU Sans Serif" panose="02000603000000000000" pitchFamily="2" charset="0"/>
                  </a:rPr>
                  <a:t> </a:t>
                </a:r>
                <a:r>
                  <a:rPr lang="de-DE" dirty="0" smtClean="0">
                    <a:ea typeface="CMU Sans Serif" panose="02000603000000000000" pitchFamily="2" charset="0"/>
                    <a:cs typeface="CMU Sans Serif" panose="02000603000000000000" pitchFamily="2" charset="0"/>
                  </a:rPr>
                  <a:t> backing</a:t>
                </a:r>
                <a:endParaRPr lang="de-DE" dirty="0"/>
              </a:p>
              <a:p>
                <a:pPr lvl="1" algn="just">
                  <a:buClr>
                    <a:srgbClr val="C00000"/>
                  </a:buClr>
                </a:pPr>
                <a:r>
                  <a:rPr lang="de-DE" dirty="0" err="1"/>
                  <a:t>Degrader</a:t>
                </a:r>
                <a:r>
                  <a:rPr lang="de-DE" dirty="0"/>
                  <a:t>: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de-DE" i="1"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</m:ctrlPr>
                      </m:sPrePr>
                      <m:sub/>
                      <m:sup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nat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Mg</m:t>
                        </m:r>
                      </m:e>
                    </m:sPre>
                    <m:r>
                      <a:rPr lang="de-DE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>
                    <a:ea typeface="CMU Sans Serif" panose="02000603000000000000" pitchFamily="2" charset="0"/>
                    <a:cs typeface="CMU Sans Serif" panose="02000603000000000000" pitchFamily="2" charset="0"/>
                  </a:rPr>
                  <a:t>@ 3,1 </a:t>
                </a:r>
                <a:r>
                  <a:rPr lang="de-DE" dirty="0">
                    <a:ea typeface="CMU Sans Serif" panose="02000603000000000000" pitchFamily="2" charset="0"/>
                    <a:cs typeface="CMU Sans Serif" panose="02000603000000000000" pitchFamily="2" charset="0"/>
                  </a:rPr>
                  <a:t>mg/cm²</a:t>
                </a:r>
                <a:endParaRPr lang="de-DE" dirty="0"/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281742"/>
                <a:ext cx="6156176" cy="1232838"/>
              </a:xfrm>
              <a:prstGeom prst="rect">
                <a:avLst/>
              </a:prstGeom>
              <a:blipFill>
                <a:blip r:embed="rId4"/>
                <a:stretch>
                  <a:fillRect l="-594" t="-495" b="-643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6" descr="logoAgat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5297303" y="6475055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A. </a:t>
            </a:r>
            <a:r>
              <a:rPr lang="fr-FR" dirty="0" err="1" smtClean="0"/>
              <a:t>Goldkuhle</a:t>
            </a:r>
            <a:r>
              <a:rPr lang="fr-FR" dirty="0" smtClean="0"/>
              <a:t> (IKP) et al, in </a:t>
            </a:r>
            <a:r>
              <a:rPr lang="fr-FR" dirty="0" err="1" smtClean="0"/>
              <a:t>preparation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601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NIL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GANIL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nalisé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GANIL</Template>
  <TotalTime>97919</TotalTime>
  <Words>4332</Words>
  <Application>Microsoft Office PowerPoint</Application>
  <PresentationFormat>Affichage à l'écran (4:3)</PresentationFormat>
  <Paragraphs>674</Paragraphs>
  <Slides>48</Slides>
  <Notes>10</Notes>
  <HiddenSlides>1</HiddenSlides>
  <MMClips>0</MMClips>
  <ScaleCrop>false</ScaleCrop>
  <HeadingPairs>
    <vt:vector size="8" baseType="variant">
      <vt:variant>
        <vt:lpstr>Polices utilisées</vt:lpstr>
      </vt:variant>
      <vt:variant>
        <vt:i4>17</vt:i4>
      </vt:variant>
      <vt:variant>
        <vt:lpstr>Thème</vt:lpstr>
      </vt:variant>
      <vt:variant>
        <vt:i4>2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48</vt:i4>
      </vt:variant>
    </vt:vector>
  </HeadingPairs>
  <TitlesOfParts>
    <vt:vector size="69" baseType="lpstr">
      <vt:lpstr>MS PGothic</vt:lpstr>
      <vt:lpstr>Arial</vt:lpstr>
      <vt:lpstr>Arial Unicode MS</vt:lpstr>
      <vt:lpstr>Calibri</vt:lpstr>
      <vt:lpstr>Cambria Math</vt:lpstr>
      <vt:lpstr>Candara</vt:lpstr>
      <vt:lpstr>CMR12</vt:lpstr>
      <vt:lpstr>CMU Sans Serif</vt:lpstr>
      <vt:lpstr>Courier New</vt:lpstr>
      <vt:lpstr>Garamond</vt:lpstr>
      <vt:lpstr>Helvetica</vt:lpstr>
      <vt:lpstr>Open Sans</vt:lpstr>
      <vt:lpstr>PT Sans Narrow</vt:lpstr>
      <vt:lpstr>Script MT Bold</vt:lpstr>
      <vt:lpstr>Symbol</vt:lpstr>
      <vt:lpstr>Times New Roman</vt:lpstr>
      <vt:lpstr>Wingdings</vt:lpstr>
      <vt:lpstr>GANIL</vt:lpstr>
      <vt:lpstr>1_GANIL</vt:lpstr>
      <vt:lpstr>Worksheet</vt:lpstr>
      <vt:lpstr>Graphique</vt:lpstr>
      <vt:lpstr>Présentation PowerPoint</vt:lpstr>
      <vt:lpstr>Présentation PowerPoint</vt:lpstr>
      <vt:lpstr>The AGATA project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81Ga – Three valence protons coupled to  N = 50 neutron-core excitations</vt:lpstr>
      <vt:lpstr>81Ga – Three valence protons coupled to  N = 50 neutron-core excitations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Clement Emmanuel</dc:creator>
  <cp:lastModifiedBy>Clement Emmanuel</cp:lastModifiedBy>
  <cp:revision>513</cp:revision>
  <dcterms:created xsi:type="dcterms:W3CDTF">2015-09-14T13:22:05Z</dcterms:created>
  <dcterms:modified xsi:type="dcterms:W3CDTF">2019-06-17T12:57:58Z</dcterms:modified>
</cp:coreProperties>
</file>