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1"/>
  </p:notesMasterIdLst>
  <p:sldIdLst>
    <p:sldId id="810" r:id="rId3"/>
    <p:sldId id="927" r:id="rId4"/>
    <p:sldId id="900" r:id="rId5"/>
    <p:sldId id="811" r:id="rId6"/>
    <p:sldId id="926" r:id="rId7"/>
    <p:sldId id="945" r:id="rId8"/>
    <p:sldId id="934" r:id="rId9"/>
    <p:sldId id="931" r:id="rId10"/>
    <p:sldId id="913" r:id="rId11"/>
    <p:sldId id="921" r:id="rId12"/>
    <p:sldId id="933" r:id="rId13"/>
    <p:sldId id="935" r:id="rId14"/>
    <p:sldId id="936" r:id="rId15"/>
    <p:sldId id="600" r:id="rId16"/>
    <p:sldId id="937" r:id="rId17"/>
    <p:sldId id="887" r:id="rId18"/>
    <p:sldId id="938" r:id="rId19"/>
    <p:sldId id="90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F5C"/>
    <a:srgbClr val="FF9933"/>
    <a:srgbClr val="E4F50B"/>
    <a:srgbClr val="0DFF7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3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ement\Desktop\DATA_AGATA-GANI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ement\Desktop\AGATA%20publi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xVal>
            <c:numRef>
              <c:f>Feuil1!$L$2:$L$48</c:f>
              <c:numCache>
                <c:formatCode>General</c:formatCode>
                <c:ptCount val="47"/>
                <c:pt idx="0">
                  <c:v>0</c:v>
                </c:pt>
                <c:pt idx="1">
                  <c:v>30</c:v>
                </c:pt>
                <c:pt idx="2" formatCode="0">
                  <c:v>38</c:v>
                </c:pt>
                <c:pt idx="3" formatCode="0">
                  <c:v>68</c:v>
                </c:pt>
                <c:pt idx="4" formatCode="0">
                  <c:v>76</c:v>
                </c:pt>
                <c:pt idx="5" formatCode="0">
                  <c:v>94</c:v>
                </c:pt>
                <c:pt idx="6" formatCode="0">
                  <c:v>113</c:v>
                </c:pt>
                <c:pt idx="7" formatCode="0">
                  <c:v>119</c:v>
                </c:pt>
                <c:pt idx="8" formatCode="0">
                  <c:v>130</c:v>
                </c:pt>
                <c:pt idx="9" formatCode="0">
                  <c:v>310</c:v>
                </c:pt>
                <c:pt idx="10" formatCode="0">
                  <c:v>335</c:v>
                </c:pt>
                <c:pt idx="11" formatCode="0">
                  <c:v>425</c:v>
                </c:pt>
                <c:pt idx="12" formatCode="0">
                  <c:v>456</c:v>
                </c:pt>
                <c:pt idx="13" formatCode="0">
                  <c:v>486</c:v>
                </c:pt>
                <c:pt idx="14" formatCode="0">
                  <c:v>532</c:v>
                </c:pt>
                <c:pt idx="15" formatCode="0">
                  <c:v>541</c:v>
                </c:pt>
                <c:pt idx="16" formatCode="0">
                  <c:v>566</c:v>
                </c:pt>
                <c:pt idx="17" formatCode="0">
                  <c:v>578</c:v>
                </c:pt>
                <c:pt idx="18" formatCode="0">
                  <c:v>603</c:v>
                </c:pt>
                <c:pt idx="19" formatCode="0">
                  <c:v>627</c:v>
                </c:pt>
                <c:pt idx="20" formatCode="0">
                  <c:v>661</c:v>
                </c:pt>
                <c:pt idx="21" formatCode="0">
                  <c:v>961</c:v>
                </c:pt>
                <c:pt idx="22" formatCode="0">
                  <c:v>996</c:v>
                </c:pt>
                <c:pt idx="23" formatCode="0">
                  <c:v>1015</c:v>
                </c:pt>
                <c:pt idx="24" formatCode="0">
                  <c:v>1061</c:v>
                </c:pt>
                <c:pt idx="25" formatCode="0">
                  <c:v>1095</c:v>
                </c:pt>
                <c:pt idx="26" formatCode="0">
                  <c:v>1395</c:v>
                </c:pt>
                <c:pt idx="27" formatCode="0">
                  <c:v>1415</c:v>
                </c:pt>
                <c:pt idx="28" formatCode="0">
                  <c:v>1431</c:v>
                </c:pt>
                <c:pt idx="29" formatCode="0">
                  <c:v>1456</c:v>
                </c:pt>
                <c:pt idx="30" formatCode="0">
                  <c:v>1487</c:v>
                </c:pt>
                <c:pt idx="31" formatCode="0">
                  <c:v>1530</c:v>
                </c:pt>
                <c:pt idx="32" formatCode="0">
                  <c:v>1550</c:v>
                </c:pt>
                <c:pt idx="33" formatCode="0">
                  <c:v>1564</c:v>
                </c:pt>
                <c:pt idx="34" formatCode="0">
                  <c:v>1594</c:v>
                </c:pt>
                <c:pt idx="35" formatCode="0">
                  <c:v>1594</c:v>
                </c:pt>
                <c:pt idx="36" formatCode="0">
                  <c:v>1852</c:v>
                </c:pt>
                <c:pt idx="37" formatCode="0">
                  <c:v>1869</c:v>
                </c:pt>
                <c:pt idx="38" formatCode="0">
                  <c:v>1901</c:v>
                </c:pt>
                <c:pt idx="39" formatCode="0">
                  <c:v>1931</c:v>
                </c:pt>
                <c:pt idx="40" formatCode="0">
                  <c:v>1949</c:v>
                </c:pt>
                <c:pt idx="41" formatCode="0">
                  <c:v>1979</c:v>
                </c:pt>
                <c:pt idx="42" formatCode="0">
                  <c:v>2279</c:v>
                </c:pt>
                <c:pt idx="43" formatCode="0">
                  <c:v>2297</c:v>
                </c:pt>
                <c:pt idx="44" formatCode="0">
                  <c:v>2321</c:v>
                </c:pt>
                <c:pt idx="45" formatCode="0">
                  <c:v>2360</c:v>
                </c:pt>
              </c:numCache>
            </c:numRef>
          </c:xVal>
          <c:yVal>
            <c:numRef>
              <c:f>Feuil1!$O$2:$O$48</c:f>
              <c:numCache>
                <c:formatCode>General</c:formatCode>
                <c:ptCount val="47"/>
                <c:pt idx="0" formatCode="0.0">
                  <c:v>4.0999999999999996</c:v>
                </c:pt>
                <c:pt idx="2" formatCode="0.0">
                  <c:v>8.6</c:v>
                </c:pt>
                <c:pt idx="3" formatCode="0.0">
                  <c:v>8.6</c:v>
                </c:pt>
                <c:pt idx="4" formatCode="0.0">
                  <c:v>11.6</c:v>
                </c:pt>
                <c:pt idx="5" formatCode="0.0">
                  <c:v>16</c:v>
                </c:pt>
                <c:pt idx="6" formatCode="0.0">
                  <c:v>25</c:v>
                </c:pt>
                <c:pt idx="7" formatCode="0.0">
                  <c:v>25</c:v>
                </c:pt>
                <c:pt idx="8" formatCode="0.0">
                  <c:v>30</c:v>
                </c:pt>
                <c:pt idx="9" formatCode="0.0">
                  <c:v>30</c:v>
                </c:pt>
                <c:pt idx="10" formatCode="0.0">
                  <c:v>44</c:v>
                </c:pt>
                <c:pt idx="11" formatCode="0.0">
                  <c:v>44</c:v>
                </c:pt>
                <c:pt idx="12" formatCode="0.0">
                  <c:v>59</c:v>
                </c:pt>
                <c:pt idx="13" formatCode="0.0">
                  <c:v>59</c:v>
                </c:pt>
                <c:pt idx="14" formatCode="0.0">
                  <c:v>80</c:v>
                </c:pt>
                <c:pt idx="15" formatCode="0.0">
                  <c:v>80</c:v>
                </c:pt>
                <c:pt idx="16" formatCode="0.0">
                  <c:v>93</c:v>
                </c:pt>
                <c:pt idx="17" formatCode="0.0">
                  <c:v>93</c:v>
                </c:pt>
                <c:pt idx="18" formatCode="0.0">
                  <c:v>103</c:v>
                </c:pt>
                <c:pt idx="19" formatCode="0.0">
                  <c:v>103</c:v>
                </c:pt>
                <c:pt idx="20" formatCode="0.0">
                  <c:v>128</c:v>
                </c:pt>
                <c:pt idx="21" formatCode="0.0">
                  <c:v>128</c:v>
                </c:pt>
                <c:pt idx="22" formatCode="0.0">
                  <c:v>145</c:v>
                </c:pt>
                <c:pt idx="23" formatCode="0.0">
                  <c:v>160</c:v>
                </c:pt>
                <c:pt idx="24" formatCode="0.0">
                  <c:v>195</c:v>
                </c:pt>
                <c:pt idx="25" formatCode="0.0">
                  <c:v>224</c:v>
                </c:pt>
                <c:pt idx="26" formatCode="0.0">
                  <c:v>224</c:v>
                </c:pt>
                <c:pt idx="27" formatCode="0.0">
                  <c:v>236</c:v>
                </c:pt>
                <c:pt idx="28" formatCode="0.0">
                  <c:v>257</c:v>
                </c:pt>
                <c:pt idx="29" formatCode="0.0">
                  <c:v>263.7</c:v>
                </c:pt>
                <c:pt idx="30" formatCode="0.0">
                  <c:v>287.7</c:v>
                </c:pt>
                <c:pt idx="31" formatCode="0.0">
                  <c:v>302.7</c:v>
                </c:pt>
                <c:pt idx="32" formatCode="0.0">
                  <c:v>302.7</c:v>
                </c:pt>
                <c:pt idx="33" formatCode="0.0">
                  <c:v>308.3</c:v>
                </c:pt>
                <c:pt idx="34" formatCode="0.0">
                  <c:v>312.2</c:v>
                </c:pt>
                <c:pt idx="35" formatCode="0.0">
                  <c:v>312.2</c:v>
                </c:pt>
                <c:pt idx="36" formatCode="0.0">
                  <c:v>312.2</c:v>
                </c:pt>
                <c:pt idx="37" formatCode="0.0">
                  <c:v>346.2</c:v>
                </c:pt>
                <c:pt idx="38" formatCode="0.0">
                  <c:v>367.2</c:v>
                </c:pt>
                <c:pt idx="39" formatCode="0.0">
                  <c:v>392.2</c:v>
                </c:pt>
                <c:pt idx="40" formatCode="0.0">
                  <c:v>404.2</c:v>
                </c:pt>
                <c:pt idx="41" formatCode="0.0">
                  <c:v>430.2</c:v>
                </c:pt>
                <c:pt idx="42" formatCode="0.0">
                  <c:v>430.2</c:v>
                </c:pt>
                <c:pt idx="43" formatCode="0.0">
                  <c:v>434.3</c:v>
                </c:pt>
                <c:pt idx="44" formatCode="0.0">
                  <c:v>455.3</c:v>
                </c:pt>
                <c:pt idx="45" formatCode="0.0">
                  <c:v>478.3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579-4466-BBB8-6786FC73B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31424"/>
        <c:axId val="129432960"/>
      </c:scatterChart>
      <c:valAx>
        <c:axId val="12943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432960"/>
        <c:crosses val="autoZero"/>
        <c:crossBetween val="midCat"/>
      </c:valAx>
      <c:valAx>
        <c:axId val="1294329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9431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LNL</c:v>
          </c:tx>
          <c:marker>
            <c:spPr>
              <a:ln w="76200"/>
            </c:spPr>
          </c:marker>
          <c:xVal>
            <c:numRef>
              <c:f>Feuil1!$B$2:$B$13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Feuil1!$J$2:$J$13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  <c:pt idx="5">
                  <c:v>16</c:v>
                </c:pt>
                <c:pt idx="6">
                  <c:v>20</c:v>
                </c:pt>
                <c:pt idx="7">
                  <c:v>25</c:v>
                </c:pt>
                <c:pt idx="8">
                  <c:v>29</c:v>
                </c:pt>
                <c:pt idx="9">
                  <c:v>29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6D-4162-9C56-A8520CA17B03}"/>
            </c:ext>
          </c:extLst>
        </c:ser>
        <c:ser>
          <c:idx val="1"/>
          <c:order val="1"/>
          <c:tx>
            <c:v>GSI</c:v>
          </c:tx>
          <c:marker>
            <c:spPr>
              <a:ln w="76200"/>
            </c:spPr>
          </c:marker>
          <c:xVal>
            <c:numRef>
              <c:f>Feuil1!$C$2:$C$13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</c:numCache>
            </c:numRef>
          </c:xVal>
          <c:yVal>
            <c:numRef>
              <c:f>Feuil1!$K$2:$K$13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6D-4162-9C56-A8520CA17B03}"/>
            </c:ext>
          </c:extLst>
        </c:ser>
        <c:ser>
          <c:idx val="2"/>
          <c:order val="2"/>
          <c:tx>
            <c:v>GANIL</c:v>
          </c:tx>
          <c:marker>
            <c:spPr>
              <a:ln w="76200"/>
            </c:spPr>
          </c:marker>
          <c:xVal>
            <c:numRef>
              <c:f>Feuil1!$D$2:$D$13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xVal>
          <c:yVal>
            <c:numRef>
              <c:f>Feuil1!$L$2:$L$13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36D-4162-9C56-A8520CA17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864000"/>
        <c:axId val="82865536"/>
      </c:scatterChart>
      <c:valAx>
        <c:axId val="828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865536"/>
        <c:crosses val="autoZero"/>
        <c:crossBetween val="midCat"/>
      </c:valAx>
      <c:valAx>
        <c:axId val="8286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6400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 w="28575"/>
  </c:spPr>
  <c:txPr>
    <a:bodyPr/>
    <a:lstStyle/>
    <a:p>
      <a:pPr>
        <a:defRPr sz="2000" baseline="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4430C-FF96-4DB3-A273-16683A3DD8F5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B5E5D-F609-4B8A-A4DB-FC533DAA6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5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70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75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19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7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7759"/>
            <a:ext cx="7772400" cy="2252691"/>
          </a:xfrm>
          <a:prstGeom prst="rect">
            <a:avLst/>
          </a:prstGeom>
        </p:spPr>
        <p:txBody>
          <a:bodyPr/>
          <a:lstStyle>
            <a:lvl1pPr>
              <a:defRPr lang="it-IT" dirty="0" smtClean="0"/>
            </a:lvl1pPr>
          </a:lstStyle>
          <a:p>
            <a:r>
              <a:rPr lang="fr-FR" smtClean="0"/>
              <a:t>Cliquez pour modifier le style du titre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0875" y="6561348"/>
            <a:ext cx="8731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DC8E-50DB-4F2E-A357-58D8BB0D9DC6}" type="slidenum">
              <a:rPr lang="it-IT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26/09/2019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7759"/>
            <a:ext cx="7772400" cy="2252691"/>
          </a:xfrm>
          <a:prstGeom prst="rect">
            <a:avLst/>
          </a:prstGeom>
        </p:spPr>
        <p:txBody>
          <a:bodyPr/>
          <a:lstStyle>
            <a:lvl1pPr>
              <a:defRPr lang="it-IT" dirty="0" smtClean="0"/>
            </a:lvl1pPr>
          </a:lstStyle>
          <a:p>
            <a:r>
              <a:rPr lang="fr-FR" smtClean="0"/>
              <a:t>Cliquez pour modifier le style du titre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0875" y="6561348"/>
            <a:ext cx="8731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DC8E-50DB-4F2E-A357-58D8BB0D9DC6}" type="slidenum">
              <a:rPr lang="it-IT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/>
          <p:nvPr/>
        </p:nvGrpSpPr>
        <p:grpSpPr>
          <a:xfrm>
            <a:off x="3923928" y="39688"/>
            <a:ext cx="5220072" cy="1013048"/>
            <a:chOff x="4826000" y="39688"/>
            <a:chExt cx="4318000" cy="574675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4826000" y="53340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4826000" y="57785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10" name="Image 12" descr="logo 30cm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086600" y="39688"/>
              <a:ext cx="205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0"/>
          <p:cNvGrpSpPr/>
          <p:nvPr/>
        </p:nvGrpSpPr>
        <p:grpSpPr>
          <a:xfrm>
            <a:off x="0" y="6509556"/>
            <a:ext cx="9144000" cy="696888"/>
            <a:chOff x="0" y="6592888"/>
            <a:chExt cx="8839200" cy="341312"/>
          </a:xfrm>
        </p:grpSpPr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492125" y="6616700"/>
              <a:ext cx="834707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 smtClean="0">
                  <a:solidFill>
                    <a:srgbClr val="5E5E5E"/>
                  </a:solidFill>
                </a:rPr>
                <a:t>E.Clément</a:t>
              </a:r>
              <a:r>
                <a:rPr lang="en-US" sz="1400" dirty="0" smtClean="0">
                  <a:solidFill>
                    <a:srgbClr val="5E5E5E"/>
                  </a:solidFill>
                </a:rPr>
                <a:t>  </a:t>
              </a:r>
              <a:r>
                <a:rPr lang="en-US" sz="1400" dirty="0" err="1" smtClean="0">
                  <a:solidFill>
                    <a:srgbClr val="5E5E5E"/>
                  </a:solidFill>
                </a:rPr>
                <a:t>Novembre</a:t>
              </a:r>
              <a:r>
                <a:rPr lang="en-US" sz="1400" dirty="0" smtClean="0">
                  <a:solidFill>
                    <a:srgbClr val="5E5E5E"/>
                  </a:solidFill>
                </a:rPr>
                <a:t> 2011                                          </a:t>
              </a:r>
              <a:endParaRPr lang="fr-FR" sz="1400" noProof="1">
                <a:solidFill>
                  <a:prstClr val="black"/>
                </a:solidFill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0" y="6592888"/>
              <a:ext cx="4318000" cy="36512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424797" y="260648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547664" y="213285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AGATA@GANIL</a:t>
            </a:r>
          </a:p>
          <a:p>
            <a:pPr algn="ctr"/>
            <a:r>
              <a:rPr lang="en-US" sz="4000" dirty="0" smtClean="0"/>
              <a:t>Status report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63888" y="5949280"/>
            <a:ext cx="200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AGATA week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" y="1196752"/>
            <a:ext cx="2520279" cy="37801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25" y="116632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MUGAST campaign 2019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30" y="3513842"/>
            <a:ext cx="7365117" cy="329932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63423A-01B3-D64C-BA90-5908F3200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1196752"/>
            <a:ext cx="5507464" cy="15696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fr-FR" sz="1600" dirty="0">
                <a:solidFill>
                  <a:srgbClr val="0070C0"/>
                </a:solidFill>
                <a:latin typeface="+mn-lt"/>
              </a:rPr>
              <a:t>UNBOUND STATES</a:t>
            </a:r>
            <a:endParaRPr lang="en-US" altLang="fr-FR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Above barrier narrow resonances in </a:t>
            </a:r>
            <a:r>
              <a:rPr lang="en-US" altLang="fr-FR" sz="1600" b="1" baseline="30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15</a:t>
            </a:r>
            <a:r>
              <a:rPr lang="en-US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F</a:t>
            </a:r>
            <a:endParaRPr lang="en-US" altLang="fr-FR" sz="1600" baseline="30000" dirty="0">
              <a:solidFill>
                <a:srgbClr val="0070C0"/>
              </a:solidFill>
              <a:latin typeface="+mn-lt"/>
            </a:endParaRPr>
          </a:p>
          <a:p>
            <a:r>
              <a:rPr lang="en-US" altLang="fr-FR" sz="1600" baseline="30000" dirty="0">
                <a:solidFill>
                  <a:srgbClr val="0070C0"/>
                </a:solidFill>
                <a:latin typeface="+mn-lt"/>
              </a:rPr>
              <a:t>14</a:t>
            </a:r>
            <a:r>
              <a:rPr lang="en-US" altLang="fr-FR" sz="1600" dirty="0">
                <a:solidFill>
                  <a:srgbClr val="0070C0"/>
                </a:solidFill>
                <a:latin typeface="+mn-lt"/>
              </a:rPr>
              <a:t>O(</a:t>
            </a:r>
            <a:r>
              <a:rPr lang="en-US" altLang="fr-FR" sz="1600" dirty="0" err="1">
                <a:solidFill>
                  <a:srgbClr val="0070C0"/>
                </a:solidFill>
                <a:latin typeface="+mn-lt"/>
              </a:rPr>
              <a:t>p,p</a:t>
            </a:r>
            <a:r>
              <a:rPr lang="en-US" altLang="fr-FR" sz="1600" dirty="0">
                <a:solidFill>
                  <a:srgbClr val="0070C0"/>
                </a:solidFill>
                <a:latin typeface="+mn-lt"/>
              </a:rPr>
              <a:t>’) inelastic scattering</a:t>
            </a:r>
          </a:p>
          <a:p>
            <a:r>
              <a:rPr lang="en-US" altLang="fr-FR" sz="1600" dirty="0">
                <a:solidFill>
                  <a:srgbClr val="0070C0"/>
                </a:solidFill>
                <a:latin typeface="+mn-lt"/>
              </a:rPr>
              <a:t>-    Search for new negative parity states</a:t>
            </a:r>
          </a:p>
          <a:p>
            <a:pPr marL="285750" indent="-285750">
              <a:buFontTx/>
              <a:buChar char="-"/>
            </a:pPr>
            <a:r>
              <a:rPr lang="en-US" altLang="fr-FR" sz="1600" dirty="0">
                <a:solidFill>
                  <a:srgbClr val="0070C0"/>
                </a:solidFill>
                <a:latin typeface="+mn-lt"/>
              </a:rPr>
              <a:t>Type of two-proton decay </a:t>
            </a:r>
          </a:p>
          <a:p>
            <a:pPr marL="285750" indent="-285750">
              <a:buFontTx/>
              <a:buChar char="-"/>
            </a:pPr>
            <a:r>
              <a:rPr lang="en-US" altLang="fr-FR" sz="1600" dirty="0">
                <a:solidFill>
                  <a:srgbClr val="0070C0"/>
                </a:solidFill>
                <a:latin typeface="+mn-lt"/>
              </a:rPr>
              <a:t>Gamma transition within unbound </a:t>
            </a:r>
            <a:r>
              <a:rPr lang="en-US" altLang="fr-FR" sz="1600" dirty="0" smtClean="0">
                <a:solidFill>
                  <a:srgbClr val="0070C0"/>
                </a:solidFill>
                <a:latin typeface="+mn-lt"/>
              </a:rPr>
              <a:t>nucleus (extremely rare)</a:t>
            </a:r>
            <a:endParaRPr lang="en-US" altLang="fr-FR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ADB761-A500-AE45-9BFB-826C57A3ECED}"/>
              </a:ext>
            </a:extLst>
          </p:cNvPr>
          <p:cNvSpPr/>
          <p:nvPr/>
        </p:nvSpPr>
        <p:spPr>
          <a:xfrm>
            <a:off x="3467431" y="2813448"/>
            <a:ext cx="5412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1200" i="1" dirty="0">
                <a:solidFill>
                  <a:schemeClr val="tx2">
                    <a:lumMod val="75000"/>
                  </a:schemeClr>
                </a:solidFill>
              </a:rPr>
              <a:t>I. Stefan (IPN), F. de Oliveira (GANIL)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15414" y="3321992"/>
            <a:ext cx="60580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Expected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-rays not seen (would have been a real discovery)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-23079" y="5301098"/>
            <a:ext cx="265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fs scale sensitivity</a:t>
            </a:r>
          </a:p>
          <a:p>
            <a:r>
              <a:rPr lang="en-US" dirty="0" err="1" smtClean="0"/>
              <a:t>Eu</a:t>
            </a:r>
            <a:r>
              <a:rPr lang="en-US" dirty="0" smtClean="0"/>
              <a:t> energies calibration calibrate well the 6.1 MeV line of </a:t>
            </a:r>
            <a:r>
              <a:rPr lang="en-US" baseline="30000" dirty="0" smtClean="0"/>
              <a:t>16</a:t>
            </a:r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" y="1196752"/>
            <a:ext cx="2520279" cy="37801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25" y="116632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MUGAST campaign 2019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843808" y="3019544"/>
            <a:ext cx="2681866" cy="1438028"/>
            <a:chOff x="3059021" y="1597118"/>
            <a:chExt cx="3240360" cy="204091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9021" y="1597118"/>
              <a:ext cx="3240360" cy="172436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347864" y="3231764"/>
              <a:ext cx="415498" cy="4062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46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414717" y="3228820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47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88226" y="3225997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48</a:t>
              </a:r>
              <a:endParaRPr lang="fr-FR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5080561" y="2785470"/>
            <a:ext cx="373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 masses isotopes in </a:t>
            </a:r>
            <a:r>
              <a:rPr lang="fr-FR" dirty="0" err="1" smtClean="0"/>
              <a:t>coincidence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particle</a:t>
            </a:r>
            <a:r>
              <a:rPr lang="fr-FR" dirty="0" smtClean="0"/>
              <a:t> at </a:t>
            </a:r>
            <a:r>
              <a:rPr lang="fr-FR" dirty="0" err="1" smtClean="0"/>
              <a:t>backward</a:t>
            </a:r>
            <a:r>
              <a:rPr lang="fr-FR" dirty="0" smtClean="0"/>
              <a:t> angle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496954" y="4583000"/>
            <a:ext cx="4030512" cy="2275000"/>
            <a:chOff x="2701728" y="4130534"/>
            <a:chExt cx="4030512" cy="227500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1728" y="4130534"/>
              <a:ext cx="4030512" cy="2275000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3462212" y="4242489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</a:t>
              </a:r>
              <a:r>
                <a:rPr lang="fr-FR" baseline="-25000" dirty="0" smtClean="0"/>
                <a:t>1/2</a:t>
              </a:r>
              <a:r>
                <a:rPr lang="fr-FR" dirty="0" smtClean="0"/>
                <a:t> state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830215" y="4290444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</a:t>
              </a:r>
              <a:r>
                <a:rPr lang="fr-FR" baseline="-25000" dirty="0"/>
                <a:t>5</a:t>
              </a:r>
              <a:r>
                <a:rPr lang="fr-FR" baseline="-25000" dirty="0" smtClean="0"/>
                <a:t>/2</a:t>
              </a:r>
              <a:r>
                <a:rPr lang="fr-FR" dirty="0" smtClean="0"/>
                <a:t> state</a:t>
              </a:r>
              <a:endParaRPr lang="fr-FR" dirty="0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5004049" y="4659776"/>
              <a:ext cx="328261" cy="290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5332310" y="4659776"/>
              <a:ext cx="155916" cy="425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7">
            <a:extLst>
              <a:ext uri="{FF2B5EF4-FFF2-40B4-BE49-F238E27FC236}">
                <a16:creationId xmlns:a16="http://schemas.microsoft.com/office/drawing/2014/main" id="{467A3418-1C8C-1B40-8396-D56D5F74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627" y="1218021"/>
            <a:ext cx="5221809" cy="1487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fr-FR" sz="1600" dirty="0">
                <a:solidFill>
                  <a:srgbClr val="002060"/>
                </a:solidFill>
                <a:latin typeface="+mn-lt"/>
              </a:rPr>
              <a:t>SHELL MODEL</a:t>
            </a:r>
            <a:endParaRPr lang="en-US" altLang="fr-FR" sz="12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US" altLang="fr-FR" sz="1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Is there a problem with protons in N=28 nucleus </a:t>
            </a:r>
            <a:r>
              <a:rPr lang="en-US" altLang="fr-FR" sz="1600" b="1" baseline="30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46</a:t>
            </a:r>
            <a:r>
              <a:rPr lang="en-US" altLang="fr-FR" sz="1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Ar ?</a:t>
            </a:r>
            <a:r>
              <a:rPr lang="en-US" altLang="fr-FR" sz="12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endParaRPr lang="en-US" altLang="fr-FR" sz="1600" baseline="30000" dirty="0">
              <a:solidFill>
                <a:srgbClr val="002060"/>
              </a:solidFill>
              <a:latin typeface="+mn-lt"/>
            </a:endParaRPr>
          </a:p>
          <a:p>
            <a:r>
              <a:rPr lang="en-US" altLang="fr-FR" sz="1600" baseline="30000" dirty="0" smtClean="0">
                <a:solidFill>
                  <a:srgbClr val="002060"/>
                </a:solidFill>
                <a:latin typeface="+mn-lt"/>
              </a:rPr>
              <a:t>46</a:t>
            </a:r>
            <a:r>
              <a:rPr lang="en-US" altLang="fr-FR" sz="1600" dirty="0" smtClean="0">
                <a:solidFill>
                  <a:srgbClr val="002060"/>
                </a:solidFill>
                <a:latin typeface="+mn-lt"/>
              </a:rPr>
              <a:t>Ar(</a:t>
            </a:r>
            <a:r>
              <a:rPr lang="en-US" altLang="fr-FR" sz="1600" baseline="30000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en-US" altLang="fr-FR" sz="1600" dirty="0" smtClean="0">
                <a:solidFill>
                  <a:srgbClr val="002060"/>
                </a:solidFill>
                <a:latin typeface="+mn-lt"/>
              </a:rPr>
              <a:t>He,d)</a:t>
            </a:r>
            <a:r>
              <a:rPr lang="en-US" altLang="fr-FR" sz="1600" baseline="30000" dirty="0" smtClean="0">
                <a:solidFill>
                  <a:srgbClr val="002060"/>
                </a:solidFill>
                <a:latin typeface="+mn-lt"/>
              </a:rPr>
              <a:t>47</a:t>
            </a:r>
            <a:r>
              <a:rPr lang="en-US" altLang="fr-FR" sz="1600" dirty="0" smtClean="0">
                <a:solidFill>
                  <a:srgbClr val="002060"/>
                </a:solidFill>
                <a:latin typeface="+mn-lt"/>
              </a:rPr>
              <a:t>K </a:t>
            </a:r>
            <a:r>
              <a:rPr lang="en-US" altLang="fr-FR" sz="1600" dirty="0">
                <a:solidFill>
                  <a:srgbClr val="002060"/>
                </a:solidFill>
                <a:latin typeface="+mn-lt"/>
              </a:rPr>
              <a:t>to probe proton WF and study vacancies in s</a:t>
            </a:r>
            <a:r>
              <a:rPr lang="en-US" altLang="fr-FR" sz="1600" baseline="-25000" dirty="0">
                <a:solidFill>
                  <a:srgbClr val="002060"/>
                </a:solidFill>
                <a:latin typeface="+mn-lt"/>
              </a:rPr>
              <a:t>1/2</a:t>
            </a:r>
            <a:r>
              <a:rPr lang="en-US" altLang="fr-FR" sz="1600" dirty="0">
                <a:solidFill>
                  <a:srgbClr val="002060"/>
                </a:solidFill>
                <a:latin typeface="+mn-lt"/>
              </a:rPr>
              <a:t> and d</a:t>
            </a:r>
            <a:r>
              <a:rPr lang="en-US" altLang="fr-FR" sz="1600" baseline="-25000" dirty="0">
                <a:solidFill>
                  <a:srgbClr val="002060"/>
                </a:solidFill>
                <a:latin typeface="+mn-lt"/>
              </a:rPr>
              <a:t>3/2</a:t>
            </a:r>
            <a:r>
              <a:rPr lang="en-US" altLang="fr-FR" sz="1600" dirty="0">
                <a:solidFill>
                  <a:srgbClr val="002060"/>
                </a:solidFill>
                <a:latin typeface="+mn-lt"/>
              </a:rPr>
              <a:t> shells</a:t>
            </a:r>
            <a:r>
              <a:rPr lang="en-US" altLang="fr-FR" sz="1600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altLang="fr-FR" sz="1600" dirty="0">
              <a:solidFill>
                <a:srgbClr val="002060"/>
              </a:solidFill>
              <a:latin typeface="+mn-lt"/>
            </a:endParaRPr>
          </a:p>
          <a:p>
            <a:r>
              <a:rPr lang="en-US" altLang="fr-FR" sz="1600" baseline="30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altLang="fr-FR" sz="1600" dirty="0">
                <a:solidFill>
                  <a:srgbClr val="002060"/>
                </a:solidFill>
                <a:latin typeface="+mn-lt"/>
              </a:rPr>
              <a:t>He cryogenic target </a:t>
            </a:r>
            <a:r>
              <a:rPr lang="en-US" altLang="fr-FR" sz="1600" dirty="0" smtClean="0">
                <a:solidFill>
                  <a:srgbClr val="002060"/>
                </a:solidFill>
                <a:latin typeface="+mn-lt"/>
              </a:rPr>
              <a:t>!</a:t>
            </a:r>
            <a:endParaRPr lang="en-US" altLang="fr-F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93C66C-515F-2F44-8DAF-E23724BB1933}"/>
              </a:ext>
            </a:extLst>
          </p:cNvPr>
          <p:cNvSpPr/>
          <p:nvPr/>
        </p:nvSpPr>
        <p:spPr>
          <a:xfrm>
            <a:off x="2742627" y="2740496"/>
            <a:ext cx="2247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200" i="1" dirty="0">
                <a:solidFill>
                  <a:schemeClr val="tx2">
                    <a:lumMod val="75000"/>
                  </a:schemeClr>
                </a:solidFill>
              </a:rPr>
              <a:t>A. Gottardo INFN, M. </a:t>
            </a:r>
            <a:r>
              <a:rPr lang="en-US" altLang="fr-FR" sz="1200" i="1" dirty="0" err="1">
                <a:solidFill>
                  <a:schemeClr val="tx2">
                    <a:lumMod val="75000"/>
                  </a:schemeClr>
                </a:solidFill>
              </a:rPr>
              <a:t>Assié</a:t>
            </a:r>
            <a:r>
              <a:rPr lang="en-US" altLang="fr-FR" sz="12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fr-FR" sz="1200" i="1" dirty="0" smtClean="0">
                <a:solidFill>
                  <a:schemeClr val="tx2">
                    <a:lumMod val="75000"/>
                  </a:schemeClr>
                </a:solidFill>
              </a:rPr>
              <a:t>IPN</a:t>
            </a:r>
            <a:endParaRPr lang="en-US" altLang="fr-FR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965000" y="4167255"/>
            <a:ext cx="390976" cy="413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courbée vers la droite 7"/>
          <p:cNvSpPr/>
          <p:nvPr/>
        </p:nvSpPr>
        <p:spPr>
          <a:xfrm>
            <a:off x="3388936" y="4548466"/>
            <a:ext cx="576064" cy="1047733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964436" y="4662285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Cubix</a:t>
            </a:r>
            <a:r>
              <a:rPr lang="fr-FR" sz="1100" dirty="0" smtClean="0"/>
              <a:t>®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923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" y="1196752"/>
            <a:ext cx="2520279" cy="37801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25" y="116632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MUGAST campaign 2019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507476"/>
          </a:xfrm>
          <a:prstGeom prst="rect">
            <a:avLst/>
          </a:prstGeom>
        </p:spPr>
      </p:pic>
      <p:sp>
        <p:nvSpPr>
          <p:cNvPr id="26" name="ZoneTexte 7">
            <a:extLst>
              <a:ext uri="{FF2B5EF4-FFF2-40B4-BE49-F238E27FC236}">
                <a16:creationId xmlns:a16="http://schemas.microsoft.com/office/drawing/2014/main" id="{19B6A6FD-6D7F-F242-93E1-D6C4157BD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725" y="1211624"/>
            <a:ext cx="6093918" cy="1323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fr-FR" sz="1600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</a:rPr>
              <a:t>NUCLEAR ASTROPHY.</a:t>
            </a:r>
            <a:endParaRPr lang="en-US" altLang="fr-FR" sz="1200" dirty="0">
              <a:solidFill>
                <a:schemeClr val="accent1">
                  <a:lumMod val="75000"/>
                </a:schemeClr>
              </a:solidFill>
              <a:latin typeface="Avenir Heavy" panose="02000503020000020003" pitchFamily="2" charset="0"/>
            </a:endParaRPr>
          </a:p>
          <a:p>
            <a:pPr algn="ctr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Determining the α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ucida Grande" panose="020B0600040502020204" pitchFamily="34" charset="0"/>
              </a:rPr>
              <a:t>+</a:t>
            </a:r>
            <a:r>
              <a:rPr lang="en-US" altLang="fr-FR" sz="16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ea typeface="Lucida Grande" panose="020B0600040502020204" pitchFamily="34" charset="0"/>
              </a:rPr>
              <a:t>15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ucida Grande" panose="020B0600040502020204" pitchFamily="34" charset="0"/>
              </a:rPr>
              <a:t>O radiative capture rate</a:t>
            </a:r>
            <a:endParaRPr lang="en-US" altLang="fr-FR" sz="1600" b="1" baseline="30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altLang="fr-FR" sz="1600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15</a:t>
            </a:r>
            <a:r>
              <a:rPr lang="en-US" altLang="fr-FR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O(</a:t>
            </a:r>
            <a:r>
              <a:rPr lang="en-US" altLang="fr-FR" sz="1600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7</a:t>
            </a:r>
            <a:r>
              <a:rPr lang="en-US" altLang="fr-FR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Li,t)</a:t>
            </a:r>
            <a:r>
              <a:rPr lang="en-US" altLang="fr-FR" sz="1600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19</a:t>
            </a:r>
            <a:r>
              <a:rPr lang="en-US" altLang="fr-FR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Ne  </a:t>
            </a:r>
            <a:r>
              <a:rPr lang="en-US" altLang="fr-FR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indirect </a:t>
            </a:r>
            <a:r>
              <a:rPr lang="en-US" altLang="fr-FR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measure</a:t>
            </a:r>
            <a:endParaRPr lang="en-US" altLang="fr-FR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altLang="fr-FR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Important reaction for breakout from Hot-CNO cycle to </a:t>
            </a:r>
            <a:r>
              <a:rPr lang="en-US" altLang="fr-FR" sz="1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rp</a:t>
            </a:r>
            <a:r>
              <a:rPr lang="en-US" altLang="fr-FR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-process in Type I X-ray </a:t>
            </a:r>
            <a:r>
              <a:rPr lang="en-US" altLang="fr-FR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bursts</a:t>
            </a:r>
            <a:endParaRPr lang="en-US" altLang="fr-FR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C3D5A7-68D7-4447-8B1F-27A3A7B244C9}"/>
              </a:ext>
            </a:extLst>
          </p:cNvPr>
          <p:cNvSpPr/>
          <p:nvPr/>
        </p:nvSpPr>
        <p:spPr>
          <a:xfrm>
            <a:off x="2821110" y="2535063"/>
            <a:ext cx="5923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1200" i="1" dirty="0">
                <a:solidFill>
                  <a:schemeClr val="tx2">
                    <a:lumMod val="75000"/>
                  </a:schemeClr>
                </a:solidFill>
              </a:rPr>
              <a:t>C. </a:t>
            </a:r>
            <a:r>
              <a:rPr lang="en-US" altLang="fr-FR" sz="1200" i="1" dirty="0" err="1">
                <a:solidFill>
                  <a:schemeClr val="tx2">
                    <a:lumMod val="75000"/>
                  </a:schemeClr>
                </a:solidFill>
              </a:rPr>
              <a:t>Diget</a:t>
            </a:r>
            <a:r>
              <a:rPr lang="en-US" altLang="fr-FR" sz="1200" i="1" dirty="0">
                <a:solidFill>
                  <a:schemeClr val="tx2">
                    <a:lumMod val="75000"/>
                  </a:schemeClr>
                </a:solidFill>
              </a:rPr>
              <a:t> (York), N De </a:t>
            </a:r>
            <a:r>
              <a:rPr lang="en-US" altLang="fr-FR" sz="1200" i="1" dirty="0" err="1">
                <a:solidFill>
                  <a:schemeClr val="tx2">
                    <a:lumMod val="75000"/>
                  </a:schemeClr>
                </a:solidFill>
              </a:rPr>
              <a:t>Séréville</a:t>
            </a:r>
            <a:r>
              <a:rPr lang="en-US" altLang="fr-FR" sz="1200" i="1" dirty="0">
                <a:solidFill>
                  <a:schemeClr val="tx2">
                    <a:lumMod val="75000"/>
                  </a:schemeClr>
                </a:solidFill>
              </a:rPr>
              <a:t> (IPN)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23728" y="6507006"/>
            <a:ext cx="622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AGATA spectrum in triple coincidence with MUGAST and </a:t>
            </a:r>
            <a:r>
              <a:rPr lang="en-US" baseline="30000" dirty="0" smtClean="0"/>
              <a:t>19</a:t>
            </a:r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7596336" y="4437112"/>
            <a:ext cx="144016" cy="1512168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2850725" y="2989937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Expected transition not seen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 is a result, </a:t>
            </a:r>
            <a:r>
              <a:rPr lang="en-US" dirty="0" err="1" smtClean="0">
                <a:sym typeface="Wingdings" panose="05000000000000000000" pitchFamily="2" charset="2"/>
              </a:rPr>
              <a:t>ie</a:t>
            </a:r>
            <a:r>
              <a:rPr lang="en-US" dirty="0" smtClean="0">
                <a:sym typeface="Wingdings" panose="05000000000000000000" pitchFamily="2" charset="2"/>
              </a:rPr>
              <a:t> that the </a:t>
            </a:r>
            <a:r>
              <a:rPr lang="en-US" dirty="0" err="1" smtClean="0">
                <a:sym typeface="Wingdings" panose="05000000000000000000" pitchFamily="2" charset="2"/>
              </a:rPr>
              <a:t>C</a:t>
            </a:r>
            <a:r>
              <a:rPr lang="en-US" baseline="-25000" dirty="0" err="1" smtClean="0">
                <a:sym typeface="Wingdings" panose="05000000000000000000" pitchFamily="2" charset="2"/>
              </a:rPr>
              <a:t>s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 is small</a:t>
            </a:r>
            <a:endParaRPr lang="en-US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331165" y="3573016"/>
            <a:ext cx="1337179" cy="7957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498862" y="4004696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Cubix</a:t>
            </a:r>
            <a:r>
              <a:rPr lang="fr-FR" sz="1100" dirty="0" smtClean="0"/>
              <a:t>®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406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2924944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/>
              <a:t>Recent</a:t>
            </a:r>
            <a:r>
              <a:rPr lang="fr-FR" sz="3600" dirty="0" smtClean="0"/>
              <a:t> Publication </a:t>
            </a:r>
            <a:r>
              <a:rPr lang="fr-FR" sz="3600" dirty="0" err="1" smtClean="0"/>
              <a:t>from</a:t>
            </a:r>
            <a:r>
              <a:rPr lang="fr-FR" sz="3600" dirty="0" smtClean="0"/>
              <a:t> </a:t>
            </a:r>
            <a:r>
              <a:rPr lang="fr-FR" sz="3600" dirty="0" err="1" smtClean="0"/>
              <a:t>past</a:t>
            </a:r>
            <a:r>
              <a:rPr lang="fr-FR" sz="3600" dirty="0" smtClean="0"/>
              <a:t> </a:t>
            </a:r>
            <a:r>
              <a:rPr lang="fr-FR" sz="3600" dirty="0" err="1" smtClean="0"/>
              <a:t>campaigns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SysBE2.png" descr="SysBE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60032" y="1072614"/>
            <a:ext cx="3866158" cy="29874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udden rise of collectivity after the N=50 shell closure"/>
          <p:cNvSpPr txBox="1"/>
          <p:nvPr/>
        </p:nvSpPr>
        <p:spPr>
          <a:xfrm>
            <a:off x="4896814" y="5027224"/>
            <a:ext cx="3419872" cy="5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2400"/>
            </a:lvl1pPr>
          </a:lstStyle>
          <a:p>
            <a:r>
              <a:rPr sz="1600" dirty="0"/>
              <a:t>Sudden rise of collectivity after the N=50 shell closure</a:t>
            </a:r>
          </a:p>
        </p:txBody>
      </p:sp>
      <p:sp>
        <p:nvSpPr>
          <p:cNvPr id="11" name="… in contradiction with shell model calculation (Z=34 supposed to be the maximum of collectivity : proton mid-shell)"/>
          <p:cNvSpPr txBox="1"/>
          <p:nvPr/>
        </p:nvSpPr>
        <p:spPr>
          <a:xfrm>
            <a:off x="4928395" y="5538649"/>
            <a:ext cx="3600400" cy="5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2400"/>
            </a:lvl1pPr>
          </a:lstStyle>
          <a:p>
            <a:r>
              <a:rPr sz="1600" dirty="0"/>
              <a:t>… in contradiction with shell model </a:t>
            </a:r>
            <a:r>
              <a:rPr sz="1600" dirty="0" smtClean="0"/>
              <a:t>calculation</a:t>
            </a:r>
            <a:endParaRPr sz="1600" dirty="0"/>
          </a:p>
        </p:txBody>
      </p:sp>
      <p:sp>
        <p:nvSpPr>
          <p:cNvPr id="14" name="Rectangle 13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36"/>
          <p:cNvSpPr txBox="1"/>
          <p:nvPr/>
        </p:nvSpPr>
        <p:spPr>
          <a:xfrm>
            <a:off x="4536322" y="6081690"/>
            <a:ext cx="4678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Delafosse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fr-FR" sz="1600" dirty="0" err="1"/>
              <a:t>Phys.Rev.Lett</a:t>
            </a:r>
            <a:r>
              <a:rPr lang="fr-FR" sz="1600" dirty="0"/>
              <a:t>. 121, 192502 (2018)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6632"/>
            <a:ext cx="4536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5140"/>
            <a:r>
              <a:rPr lang="en-US" sz="1600" b="1" dirty="0" smtClean="0"/>
              <a:t>The </a:t>
            </a:r>
            <a:r>
              <a:rPr lang="en-US" sz="1600" b="1" dirty="0"/>
              <a:t>quenching of the N=50 gap towards </a:t>
            </a:r>
          </a:p>
          <a:p>
            <a:pPr marR="78790"/>
            <a:r>
              <a:rPr lang="en-US" sz="1600" b="1" baseline="30000" dirty="0"/>
              <a:t>78</a:t>
            </a:r>
            <a:r>
              <a:rPr lang="en-US" sz="1600" b="1" dirty="0"/>
              <a:t>Ni can be investigated looking at the </a:t>
            </a:r>
          </a:p>
          <a:p>
            <a:pPr marR="67840"/>
            <a:r>
              <a:rPr lang="en-US" sz="1600" b="1" dirty="0" smtClean="0"/>
              <a:t>Spectroscopy of excited states </a:t>
            </a:r>
            <a:r>
              <a:rPr lang="en-US" sz="1600" b="1" dirty="0"/>
              <a:t>involving </a:t>
            </a:r>
            <a:r>
              <a:rPr lang="en-US" sz="1600" b="1" dirty="0" smtClean="0"/>
              <a:t>particle-hole </a:t>
            </a:r>
            <a:r>
              <a:rPr lang="en-US" sz="1600" b="1" dirty="0"/>
              <a:t>excitations across the N=50 gap </a:t>
            </a:r>
            <a:endParaRPr lang="fr-FR" sz="1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70" y="3375054"/>
            <a:ext cx="3326881" cy="23156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6" y="1340768"/>
            <a:ext cx="3752725" cy="20882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9170" y="6081690"/>
            <a:ext cx="4275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J. </a:t>
            </a:r>
            <a:r>
              <a:rPr lang="fr-FR" sz="1600" i="1" dirty="0" err="1" smtClean="0"/>
              <a:t>Dudouet</a:t>
            </a:r>
            <a:r>
              <a:rPr lang="fr-FR" sz="1600" i="1" dirty="0" smtClean="0"/>
              <a:t> et al, </a:t>
            </a:r>
            <a:r>
              <a:rPr lang="en-US" sz="1600" dirty="0" err="1"/>
              <a:t>Phys.Rev</a:t>
            </a:r>
            <a:r>
              <a:rPr lang="en-US" sz="1600" dirty="0"/>
              <a:t>. C 100, 011301 (2019)</a:t>
            </a:r>
            <a:endParaRPr lang="fr-FR" sz="1600" i="1" dirty="0"/>
          </a:p>
        </p:txBody>
      </p:sp>
      <p:sp>
        <p:nvSpPr>
          <p:cNvPr id="16" name="First lifetime of excited states measured in 88Kr…"/>
          <p:cNvSpPr txBox="1"/>
          <p:nvPr/>
        </p:nvSpPr>
        <p:spPr>
          <a:xfrm>
            <a:off x="4860032" y="3889025"/>
            <a:ext cx="4859582" cy="105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  <a:defRPr sz="3000"/>
            </a:pPr>
            <a:r>
              <a:rPr sz="1600" dirty="0"/>
              <a:t>First lifetime of excited states measured in </a:t>
            </a:r>
            <a:r>
              <a:rPr sz="1600" baseline="31999" dirty="0"/>
              <a:t>88</a:t>
            </a:r>
            <a:r>
              <a:rPr sz="1600" dirty="0"/>
              <a:t>Kr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 sz="3000"/>
            </a:pPr>
            <a:r>
              <a:rPr sz="1600" dirty="0" smtClean="0"/>
              <a:t>Lifetime </a:t>
            </a:r>
            <a:r>
              <a:rPr sz="1600" dirty="0"/>
              <a:t>measured with better accuracy in </a:t>
            </a:r>
            <a:r>
              <a:rPr sz="1600" baseline="31999" dirty="0"/>
              <a:t>86</a:t>
            </a:r>
            <a:r>
              <a:rPr sz="1600" dirty="0"/>
              <a:t>Se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 sz="3000"/>
            </a:pPr>
            <a:r>
              <a:rPr sz="1600" dirty="0" smtClean="0"/>
              <a:t>First </a:t>
            </a:r>
            <a:r>
              <a:rPr sz="1600" dirty="0"/>
              <a:t>lifetime measured in the very exotic </a:t>
            </a:r>
            <a:r>
              <a:rPr sz="1600" baseline="31999" dirty="0"/>
              <a:t>84</a:t>
            </a:r>
            <a:r>
              <a:rPr sz="1600" dirty="0"/>
              <a:t>Ge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 sz="3000"/>
            </a:pPr>
            <a:r>
              <a:rPr sz="1600" dirty="0" smtClean="0"/>
              <a:t>Unexpected </a:t>
            </a:r>
            <a:r>
              <a:rPr sz="1600" dirty="0"/>
              <a:t>enhancement of collectivity in </a:t>
            </a:r>
            <a:r>
              <a:rPr sz="1600" baseline="31999" dirty="0" smtClean="0"/>
              <a:t>84</a:t>
            </a:r>
            <a:r>
              <a:rPr sz="1600" dirty="0" smtClean="0"/>
              <a:t>Ge</a:t>
            </a:r>
            <a:endParaRPr sz="1600" dirty="0"/>
          </a:p>
        </p:txBody>
      </p:sp>
      <p:sp>
        <p:nvSpPr>
          <p:cNvPr id="8" name="Rectangle 7"/>
          <p:cNvSpPr/>
          <p:nvPr/>
        </p:nvSpPr>
        <p:spPr>
          <a:xfrm>
            <a:off x="25916" y="5735305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  <a:defRPr sz="3000"/>
            </a:pPr>
            <a:r>
              <a:rPr lang="en-US" sz="1600" baseline="30000" dirty="0" smtClean="0">
                <a:solidFill>
                  <a:prstClr val="black"/>
                </a:solidFill>
              </a:rPr>
              <a:t>81</a:t>
            </a:r>
            <a:r>
              <a:rPr lang="en-US" sz="1600" dirty="0" smtClean="0">
                <a:solidFill>
                  <a:prstClr val="black"/>
                </a:solidFill>
              </a:rPr>
              <a:t>Ga spectroscopy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6012160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Effects of one valence proton on seniority and angular momentum of neutrons in neutron-rich </a:t>
            </a:r>
            <a:r>
              <a:rPr lang="en-US" b="1" baseline="30000" dirty="0" smtClean="0"/>
              <a:t>122–131</a:t>
            </a:r>
            <a:r>
              <a:rPr lang="en-US" b="1" dirty="0" smtClean="0"/>
              <a:t>Sb isotopes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2433224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LSSM calculations in the </a:t>
            </a:r>
            <a:r>
              <a:rPr lang="en-US" baseline="30000" dirty="0" smtClean="0"/>
              <a:t>132</a:t>
            </a:r>
            <a:r>
              <a:rPr lang="en-US" dirty="0" smtClean="0"/>
              <a:t>Sn vicinity constrained by combined prompt-spectroscopy, isomer spectroscopy and related B(E2) in Sb isotopes</a:t>
            </a:r>
          </a:p>
          <a:p>
            <a:endParaRPr lang="en-US" dirty="0" smtClean="0"/>
          </a:p>
          <a:p>
            <a:r>
              <a:rPr lang="en-US" dirty="0" smtClean="0"/>
              <a:t>Modifications of several components</a:t>
            </a:r>
          </a:p>
          <a:p>
            <a:r>
              <a:rPr lang="en-US" dirty="0" smtClean="0"/>
              <a:t>of the shell-model interaction were introduced to obtain a consistent agreement in neutron-rich Sn and Sb isotopes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855" y="1124744"/>
            <a:ext cx="3801145" cy="5274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7427" y="645591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S. Biswas et al. Phys. Rev. C 99, 064302 (2019)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8424" y="49411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131</a:t>
            </a:r>
            <a:r>
              <a:rPr lang="en-US" dirty="0" smtClean="0"/>
              <a:t>Sb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13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3" y="2029238"/>
            <a:ext cx="4403209" cy="38381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99992" y="6063113"/>
            <a:ext cx="4437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D. </a:t>
            </a:r>
            <a:r>
              <a:rPr lang="fr-FR" sz="1600" i="1" dirty="0" err="1" smtClean="0"/>
              <a:t>Ralet</a:t>
            </a:r>
            <a:r>
              <a:rPr lang="fr-FR" sz="1600" i="1" dirty="0" smtClean="0"/>
              <a:t> et al </a:t>
            </a:r>
            <a:r>
              <a:rPr lang="fr-FR" sz="1600" i="1" dirty="0" err="1" smtClean="0"/>
              <a:t>Physics</a:t>
            </a:r>
            <a:r>
              <a:rPr lang="fr-FR" sz="1600" i="1" dirty="0" smtClean="0"/>
              <a:t> </a:t>
            </a:r>
            <a:r>
              <a:rPr lang="fr-FR" sz="1600" i="1" dirty="0" err="1"/>
              <a:t>Letters</a:t>
            </a:r>
            <a:r>
              <a:rPr lang="fr-FR" sz="1600" i="1" dirty="0"/>
              <a:t> B 797 (2019) 134797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4624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Shell </a:t>
            </a:r>
            <a:r>
              <a:rPr lang="fr-FR" sz="2800" dirty="0" err="1" smtClean="0"/>
              <a:t>evolution</a:t>
            </a:r>
            <a:r>
              <a:rPr lang="fr-FR" sz="2800" dirty="0" smtClean="0"/>
              <a:t> </a:t>
            </a:r>
            <a:r>
              <a:rPr lang="fr-FR" sz="2800" dirty="0" err="1" smtClean="0"/>
              <a:t>around</a:t>
            </a:r>
            <a:r>
              <a:rPr lang="fr-FR" sz="2800" dirty="0" smtClean="0"/>
              <a:t>  </a:t>
            </a:r>
            <a:r>
              <a:rPr lang="fr-FR" sz="2800" baseline="30000" dirty="0" smtClean="0"/>
              <a:t>208</a:t>
            </a:r>
            <a:r>
              <a:rPr lang="fr-FR" sz="2800" dirty="0" smtClean="0"/>
              <a:t>Pb</a:t>
            </a:r>
            <a:endParaRPr lang="fr-FR" sz="2800" dirty="0"/>
          </a:p>
        </p:txBody>
      </p:sp>
      <p:pic>
        <p:nvPicPr>
          <p:cNvPr id="8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1874" y="1005919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Study of the two-phonon vibrational states in the </a:t>
            </a:r>
            <a:r>
              <a:rPr lang="en-US" baseline="30000" dirty="0" smtClean="0"/>
              <a:t>208</a:t>
            </a:r>
            <a:r>
              <a:rPr lang="en-US" dirty="0" smtClean="0"/>
              <a:t>Pb region</a:t>
            </a:r>
          </a:p>
          <a:p>
            <a:r>
              <a:rPr lang="en-US" dirty="0" smtClean="0"/>
              <a:t>Case of the </a:t>
            </a:r>
            <a:r>
              <a:rPr lang="en-US" baseline="30000" dirty="0" smtClean="0"/>
              <a:t>207</a:t>
            </a:r>
            <a:r>
              <a:rPr lang="en-US" dirty="0" smtClean="0"/>
              <a:t>Pb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(i</a:t>
            </a:r>
            <a:r>
              <a:rPr lang="en-US" baseline="-25000" dirty="0" smtClean="0"/>
              <a:t>13/2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state band structure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19 Grupo"/>
          <p:cNvGrpSpPr>
            <a:grpSpLocks/>
          </p:cNvGrpSpPr>
          <p:nvPr/>
        </p:nvGrpSpPr>
        <p:grpSpPr bwMode="auto">
          <a:xfrm>
            <a:off x="1763688" y="2428873"/>
            <a:ext cx="792088" cy="790995"/>
            <a:chOff x="330201" y="1411135"/>
            <a:chExt cx="990599" cy="1027265"/>
          </a:xfrm>
        </p:grpSpPr>
        <p:pic>
          <p:nvPicPr>
            <p:cNvPr id="15" name="Picture 13" descr="C:\Andres\Strasbourg\gifts\nucle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1" y="1411135"/>
              <a:ext cx="961364" cy="102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2750" y="2209800"/>
              <a:ext cx="90805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12750" y="2133600"/>
              <a:ext cx="8255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238250" y="2133600"/>
              <a:ext cx="8255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149" y="1844824"/>
            <a:ext cx="4054811" cy="1610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9992" y="3455356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Evidence of </a:t>
            </a:r>
            <a:r>
              <a:rPr lang="en-US" sz="1600" dirty="0" err="1">
                <a:solidFill>
                  <a:srgbClr val="000000"/>
                </a:solidFill>
              </a:rPr>
              <a:t>octupole</a:t>
            </a:r>
            <a:r>
              <a:rPr lang="en-US" sz="1600" dirty="0">
                <a:solidFill>
                  <a:srgbClr val="000000"/>
                </a:solidFill>
              </a:rPr>
              <a:t>-phonons at high spin in </a:t>
            </a:r>
            <a:r>
              <a:rPr lang="en-US" sz="1600" baseline="30000" dirty="0" smtClean="0">
                <a:solidFill>
                  <a:srgbClr val="000000"/>
                </a:solidFill>
              </a:rPr>
              <a:t>207</a:t>
            </a:r>
            <a:r>
              <a:rPr lang="en-US" sz="1600" dirty="0" smtClean="0">
                <a:solidFill>
                  <a:srgbClr val="000000"/>
                </a:solidFill>
              </a:rPr>
              <a:t>Pb</a:t>
            </a:r>
          </a:p>
          <a:p>
            <a:endParaRPr lang="en-US" sz="1600" dirty="0">
              <a:solidFill>
                <a:srgbClr val="000000"/>
              </a:solidFill>
              <a:latin typeface="KIEOG B+ Gulliver"/>
            </a:endParaRPr>
          </a:p>
          <a:p>
            <a:r>
              <a:rPr lang="en-US" sz="1600" dirty="0"/>
              <a:t>The measured reduced </a:t>
            </a:r>
            <a:r>
              <a:rPr lang="en-US" sz="1600" dirty="0" smtClean="0"/>
              <a:t>transition </a:t>
            </a:r>
            <a:r>
              <a:rPr lang="en-US" sz="1600" dirty="0"/>
              <a:t>probability is compatible with a contribution from the two-to-one-</a:t>
            </a:r>
            <a:r>
              <a:rPr lang="en-US" sz="1600" dirty="0" err="1"/>
              <a:t>octupole</a:t>
            </a:r>
            <a:r>
              <a:rPr lang="en-US" sz="1600" dirty="0"/>
              <a:t>-phonon </a:t>
            </a:r>
            <a:r>
              <a:rPr lang="en-US" sz="1600" i="1" dirty="0" smtClean="0"/>
              <a:t>E</a:t>
            </a:r>
            <a:r>
              <a:rPr lang="en-US" sz="1600" dirty="0" smtClean="0"/>
              <a:t>3 transition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Further </a:t>
            </a:r>
            <a:r>
              <a:rPr lang="en-US" sz="1600" dirty="0"/>
              <a:t>information on the double-</a:t>
            </a:r>
            <a:r>
              <a:rPr lang="en-US" sz="1600" dirty="0" err="1"/>
              <a:t>octupole</a:t>
            </a:r>
            <a:r>
              <a:rPr lang="en-US" sz="1600" dirty="0"/>
              <a:t>-phonon state can be obtained by a more precise lifetime measurement of the 19/2</a:t>
            </a:r>
            <a:r>
              <a:rPr lang="en-US" sz="1600" baseline="30000" dirty="0"/>
              <a:t>−</a:t>
            </a:r>
            <a:r>
              <a:rPr lang="en-US" sz="1600" dirty="0"/>
              <a:t>state in </a:t>
            </a:r>
            <a:r>
              <a:rPr lang="en-US" sz="1600" baseline="30000" dirty="0"/>
              <a:t>207</a:t>
            </a:r>
            <a:r>
              <a:rPr lang="en-US" sz="1600" dirty="0"/>
              <a:t>Pb 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300192" y="2013518"/>
            <a:ext cx="191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B(E3) = 40(8) </a:t>
            </a:r>
            <a:r>
              <a:rPr lang="fr-FR" dirty="0" err="1" smtClean="0"/>
              <a:t>W.u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0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270285"/>
              </p:ext>
            </p:extLst>
          </p:nvPr>
        </p:nvGraphicFramePr>
        <p:xfrm>
          <a:off x="467544" y="1628800"/>
          <a:ext cx="76328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00267" y="184482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Up-to-date 1</a:t>
            </a:r>
            <a:r>
              <a:rPr lang="en-US" baseline="30000" dirty="0" smtClean="0"/>
              <a:t>st</a:t>
            </a:r>
            <a:r>
              <a:rPr lang="en-US" dirty="0" smtClean="0"/>
              <a:t> of September 2019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16024" y="1117547"/>
            <a:ext cx="8374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Cumulative number of publications (Technical excluded)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635896" y="5711997"/>
            <a:ext cx="322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#Years after the first experiment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66504" y="6103060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On good </a:t>
            </a:r>
            <a:r>
              <a:rPr lang="fr-FR" dirty="0" err="1" smtClean="0">
                <a:sym typeface="Wingdings" panose="05000000000000000000" pitchFamily="2" charset="2"/>
              </a:rPr>
              <a:t>track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0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Conclusion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83162" y="1412776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AGATA is operated since 2014 at GANIL and 25 experiments have been performed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The number of detectors is approaching the 1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In 2019, we observed a clear aging of the electronic and detectors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Successful start of the MUGAST-VAMOS-AGATA campaign in 2019 to be continued in 2020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Many results are coming all along the nuclear chart for many different physics topics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Publications are important for GANIL and AGATA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Many thanks to all AGATA collaborators !</a:t>
            </a:r>
          </a:p>
          <a:p>
            <a:endParaRPr lang="en-US" dirty="0" smtClean="0"/>
          </a:p>
        </p:txBody>
      </p:sp>
      <p:pic>
        <p:nvPicPr>
          <p:cNvPr id="6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8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60" y="2115209"/>
            <a:ext cx="2016389" cy="30243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2856"/>
            <a:ext cx="2149973" cy="30243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2016224" cy="30243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24328" y="2132856"/>
            <a:ext cx="1512168" cy="3024335"/>
          </a:xfrm>
          <a:prstGeom prst="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46651" y="5301208"/>
            <a:ext cx="1995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2015-2017</a:t>
            </a:r>
          </a:p>
          <a:p>
            <a:pPr algn="ctr"/>
            <a:r>
              <a:rPr lang="en-US" dirty="0" smtClean="0"/>
              <a:t>VAMOS Campaign</a:t>
            </a:r>
          </a:p>
          <a:p>
            <a:pPr algn="ctr"/>
            <a:r>
              <a:rPr lang="en-US" dirty="0" smtClean="0"/>
              <a:t>24-35 capsules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874437" y="5301208"/>
            <a:ext cx="2033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2018</a:t>
            </a:r>
          </a:p>
          <a:p>
            <a:pPr algn="ctr"/>
            <a:r>
              <a:rPr lang="en-US" dirty="0" smtClean="0"/>
              <a:t>NEDA/DIAMANT </a:t>
            </a:r>
          </a:p>
          <a:p>
            <a:pPr algn="ctr"/>
            <a:r>
              <a:rPr lang="en-US" dirty="0" smtClean="0"/>
              <a:t>Campaign</a:t>
            </a:r>
          </a:p>
          <a:p>
            <a:pPr algn="ctr"/>
            <a:r>
              <a:rPr lang="en-US" dirty="0" smtClean="0"/>
              <a:t>35 capsules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202391" y="5301208"/>
            <a:ext cx="2161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2019-2020</a:t>
            </a:r>
          </a:p>
          <a:p>
            <a:pPr algn="ctr"/>
            <a:r>
              <a:rPr lang="en-US" dirty="0" smtClean="0"/>
              <a:t>MUGAST Campaign</a:t>
            </a:r>
          </a:p>
          <a:p>
            <a:pPr algn="ctr"/>
            <a:r>
              <a:rPr lang="en-US" dirty="0" smtClean="0"/>
              <a:t>41-44 capsules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7561305" y="5334074"/>
            <a:ext cx="1438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2021</a:t>
            </a:r>
          </a:p>
          <a:p>
            <a:pPr algn="ctr"/>
            <a:r>
              <a:rPr lang="en-US" dirty="0" smtClean="0"/>
              <a:t>?? Campaign</a:t>
            </a:r>
          </a:p>
          <a:p>
            <a:pPr algn="ctr"/>
            <a:r>
              <a:rPr lang="en-US" dirty="0" smtClean="0"/>
              <a:t>~ 44 capsules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-540568" y="33265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AGATA </a:t>
            </a:r>
            <a:r>
              <a:rPr lang="en-US" sz="4000" dirty="0" err="1" smtClean="0"/>
              <a:t>campaigns@GANIL</a:t>
            </a:r>
            <a:endParaRPr lang="en-US" sz="4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4633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The GANIL Campaign organization</a:t>
            </a:r>
            <a:endParaRPr lang="en-US" sz="2400"/>
          </a:p>
        </p:txBody>
      </p:sp>
      <p:sp>
        <p:nvSpPr>
          <p:cNvPr id="12" name="ZoneTexte 11"/>
          <p:cNvSpPr txBox="1"/>
          <p:nvPr/>
        </p:nvSpPr>
        <p:spPr>
          <a:xfrm>
            <a:off x="0" y="1124744"/>
            <a:ext cx="656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AGATA campaign at GANIL has been extend to </a:t>
            </a:r>
            <a:r>
              <a:rPr lang="en-US" sz="1600" strike="sngStrike" dirty="0" smtClean="0"/>
              <a:t>2017</a:t>
            </a:r>
            <a:r>
              <a:rPr lang="en-US" sz="1600" dirty="0" smtClean="0"/>
              <a:t>, </a:t>
            </a:r>
            <a:r>
              <a:rPr lang="en-US" sz="1600" strike="sngStrike" dirty="0" smtClean="0"/>
              <a:t>2018</a:t>
            </a:r>
            <a:r>
              <a:rPr lang="en-US" sz="1600" dirty="0" smtClean="0"/>
              <a:t>, </a:t>
            </a:r>
            <a:r>
              <a:rPr lang="en-US" sz="1600" strike="sngStrike" dirty="0" smtClean="0"/>
              <a:t>2020</a:t>
            </a:r>
            <a:r>
              <a:rPr lang="en-US" sz="1600" dirty="0" smtClean="0"/>
              <a:t>, </a:t>
            </a:r>
            <a:r>
              <a:rPr lang="en-US" sz="1600" u="sng" dirty="0" smtClean="0"/>
              <a:t>2021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6" name="Picture 6" descr="logoAg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611467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sz="1600" dirty="0" smtClean="0"/>
              <a:t>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PAC in November 2018: call for MUGAST-AGATA-VAMOS experiments only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5 MUGAST-AGATA-VAMOS experiments proposed 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2 experiments approved (E. Clément/A. </a:t>
            </a:r>
            <a:r>
              <a:rPr lang="en-US" sz="1600" dirty="0" err="1" smtClean="0"/>
              <a:t>Goasduff</a:t>
            </a:r>
            <a:r>
              <a:rPr lang="en-US" sz="1600" dirty="0" smtClean="0"/>
              <a:t> &amp; A. Gottardo/M. </a:t>
            </a:r>
            <a:r>
              <a:rPr lang="en-US" sz="1600" dirty="0" err="1" smtClean="0"/>
              <a:t>Assié</a:t>
            </a:r>
            <a:r>
              <a:rPr lang="en-US" sz="1600" dirty="0" smtClean="0"/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48994" y="3573016"/>
            <a:ext cx="506722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899 UT have been already approved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spanned on 33 experiments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709 UT have been spanned on 25 experiments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52875" y="4252061"/>
            <a:ext cx="3785845" cy="95410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Backlog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is</a:t>
            </a:r>
            <a:r>
              <a:rPr lang="fr-FR" sz="1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3 NEDA (+ DIAMANT, PARIS, FATIMA) 66 UT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4 VAMOS  92 UT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1 MUGAST 32 UT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5429125"/>
            <a:ext cx="6178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/>
              <a:t>2020 </a:t>
            </a:r>
            <a:r>
              <a:rPr lang="fr-FR" sz="1600" dirty="0" err="1" smtClean="0"/>
              <a:t>beam</a:t>
            </a:r>
            <a:r>
              <a:rPr lang="fr-FR" sz="1600" dirty="0" smtClean="0"/>
              <a:t> time </a:t>
            </a:r>
            <a:r>
              <a:rPr lang="fr-FR" sz="1600" dirty="0" err="1" smtClean="0"/>
              <a:t>should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~3 </a:t>
            </a:r>
            <a:r>
              <a:rPr lang="fr-FR" sz="1600" dirty="0" err="1" smtClean="0"/>
              <a:t>months</a:t>
            </a:r>
            <a:r>
              <a:rPr lang="fr-FR" sz="1600" dirty="0" smtClean="0"/>
              <a:t>; </a:t>
            </a:r>
            <a:r>
              <a:rPr lang="fr-FR" sz="1600" dirty="0" err="1" smtClean="0"/>
              <a:t>starting</a:t>
            </a:r>
            <a:r>
              <a:rPr lang="fr-FR" sz="1600" dirty="0" smtClean="0"/>
              <a:t> first </a:t>
            </a:r>
            <a:r>
              <a:rPr lang="fr-FR" sz="1600" dirty="0" err="1" smtClean="0"/>
              <a:t>week</a:t>
            </a:r>
            <a:r>
              <a:rPr lang="fr-FR" sz="1600" dirty="0" smtClean="0"/>
              <a:t> of </a:t>
            </a:r>
            <a:r>
              <a:rPr lang="fr-FR" sz="1600" dirty="0" err="1" smtClean="0"/>
              <a:t>February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37057" y="2567192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sz="1600" dirty="0" smtClean="0"/>
              <a:t> 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PAC 17-18 October 2019: call for MUGAST-AGATA-VAMOS experiments only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3</a:t>
            </a:r>
            <a:r>
              <a:rPr lang="en-US" sz="1600" dirty="0"/>
              <a:t> MUGAST-AGATA-VAMOS </a:t>
            </a:r>
            <a:r>
              <a:rPr lang="en-US" sz="1600" dirty="0" smtClean="0"/>
              <a:t>experiments only proposed due </a:t>
            </a:r>
            <a:r>
              <a:rPr lang="en-US" sz="1600" dirty="0"/>
              <a:t>to Spiral1 beam test </a:t>
            </a:r>
            <a:r>
              <a:rPr lang="en-US" sz="1600" dirty="0" smtClean="0"/>
              <a:t>canceled: </a:t>
            </a:r>
            <a:r>
              <a:rPr lang="en-US" sz="1600" baseline="30000" dirty="0" smtClean="0"/>
              <a:t>24</a:t>
            </a:r>
            <a:r>
              <a:rPr lang="en-US" sz="1600" dirty="0" smtClean="0"/>
              <a:t>Ne(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Li,d</a:t>
            </a:r>
            <a:r>
              <a:rPr lang="en-US" sz="1600" dirty="0"/>
              <a:t>), </a:t>
            </a:r>
            <a:r>
              <a:rPr lang="en-US" sz="1600" baseline="30000" dirty="0"/>
              <a:t>26</a:t>
            </a:r>
            <a:r>
              <a:rPr lang="en-US" sz="1600" dirty="0"/>
              <a:t>Al(</a:t>
            </a:r>
            <a:r>
              <a:rPr lang="en-US" sz="1600" dirty="0" err="1"/>
              <a:t>d,p</a:t>
            </a:r>
            <a:r>
              <a:rPr lang="en-US" sz="1600" dirty="0"/>
              <a:t>) and </a:t>
            </a:r>
            <a:r>
              <a:rPr lang="en-US" sz="1600" baseline="30000" dirty="0"/>
              <a:t>47</a:t>
            </a:r>
            <a:r>
              <a:rPr lang="en-US" sz="1600" dirty="0"/>
              <a:t>K(</a:t>
            </a:r>
            <a:r>
              <a:rPr lang="en-US" sz="1600" dirty="0" err="1"/>
              <a:t>d,p</a:t>
            </a:r>
            <a:r>
              <a:rPr lang="en-US" sz="1600" dirty="0"/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7057" y="5818534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sz="1600" dirty="0" smtClean="0"/>
              <a:t> The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 and LAST PAC in 2020 for the 2021 beam time is to be defined</a:t>
            </a:r>
          </a:p>
        </p:txBody>
      </p:sp>
    </p:spTree>
    <p:extLst>
      <p:ext uri="{BB962C8B-B14F-4D97-AF65-F5344CB8AC3E}">
        <p14:creationId xmlns:p14="http://schemas.microsoft.com/office/powerpoint/2010/main" val="4765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" grpId="0" animBg="1"/>
      <p:bldP spid="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327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2019 Technical achievements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79512" y="945175"/>
            <a:ext cx="9468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Operation</a:t>
            </a:r>
          </a:p>
          <a:p>
            <a:r>
              <a:rPr lang="en-US" sz="1600" dirty="0" smtClean="0"/>
              <a:t>	*We ran 25 experiments since 2015</a:t>
            </a:r>
          </a:p>
          <a:p>
            <a:pPr lvl="2"/>
            <a:r>
              <a:rPr lang="en-US" sz="1600" dirty="0" smtClean="0"/>
              <a:t>*In-beam data since 2014, the campaign is approved until 2021 (8 years operation )</a:t>
            </a:r>
          </a:p>
          <a:p>
            <a:pPr lvl="2"/>
            <a:r>
              <a:rPr lang="en-US" sz="1600" dirty="0" smtClean="0"/>
              <a:t>*Detectors maintained cold since October 2014</a:t>
            </a:r>
          </a:p>
          <a:p>
            <a:pPr lvl="2"/>
            <a:r>
              <a:rPr lang="en-US" sz="1600" dirty="0" smtClean="0"/>
              <a:t>*</a:t>
            </a:r>
            <a:r>
              <a:rPr lang="en-US" sz="1600" dirty="0"/>
              <a:t>41 Detectors took data in 2019 in unstable </a:t>
            </a:r>
            <a:r>
              <a:rPr lang="en-US" sz="1600" dirty="0" smtClean="0"/>
              <a:t>conditions**</a:t>
            </a:r>
            <a:endParaRPr lang="en-US" sz="1600" dirty="0"/>
          </a:p>
          <a:p>
            <a:pPr lvl="2"/>
            <a:endParaRPr lang="en-US" sz="1600" dirty="0" smtClean="0"/>
          </a:p>
        </p:txBody>
      </p:sp>
      <p:pic>
        <p:nvPicPr>
          <p:cNvPr id="10" name="Picture 6" descr="logoAg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4217" y="2261677"/>
            <a:ext cx="5899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Upgrades</a:t>
            </a:r>
          </a:p>
          <a:p>
            <a:r>
              <a:rPr lang="en-US" sz="1600" dirty="0" smtClean="0"/>
              <a:t>	* DCOD upgrade with trigger soft, on-line event builder 	and AGASPY watchers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* 7 new GGP channels were installed and put in operation 	from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production batch, 5 more are installed in the 	last workstation delivery batch. 24 ATCA** channels + 23 	GGP channels are delivered at GANIL</a:t>
            </a:r>
          </a:p>
          <a:p>
            <a:r>
              <a:rPr lang="en-US" sz="1600" dirty="0" smtClean="0"/>
              <a:t>	* Delivery of the last batch of workstation for the next 	GGP production</a:t>
            </a:r>
          </a:p>
          <a:p>
            <a:r>
              <a:rPr lang="en-US" sz="1600" dirty="0" smtClean="0">
                <a:latin typeface="Symbol" panose="05050102010706020507" pitchFamily="18" charset="2"/>
              </a:rPr>
              <a:t>	*</a:t>
            </a:r>
            <a:r>
              <a:rPr lang="en-US" sz="1600" dirty="0" smtClean="0"/>
              <a:t>Several maintenance and re-ordering in the DAQ-box</a:t>
            </a:r>
          </a:p>
          <a:p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*</a:t>
            </a:r>
            <a:r>
              <a:rPr lang="fr-FR" sz="1600" dirty="0">
                <a:latin typeface="+mj-lt"/>
              </a:rPr>
              <a:t>Migration </a:t>
            </a:r>
            <a:r>
              <a:rPr lang="fr-FR" sz="1600" dirty="0" smtClean="0">
                <a:latin typeface="+mj-lt"/>
              </a:rPr>
              <a:t>of the Muscade client to </a:t>
            </a:r>
            <a:r>
              <a:rPr lang="fr-FR" sz="1600" dirty="0">
                <a:latin typeface="+mj-lt"/>
              </a:rPr>
              <a:t>Java </a:t>
            </a:r>
            <a:r>
              <a:rPr lang="fr-FR" sz="1600" dirty="0" err="1" smtClean="0">
                <a:latin typeface="+mj-lt"/>
              </a:rPr>
              <a:t>OpenJDK</a:t>
            </a:r>
            <a:r>
              <a:rPr lang="fr-FR" sz="1600" dirty="0" smtClean="0">
                <a:latin typeface="+mj-lt"/>
              </a:rPr>
              <a:t> for the 	</a:t>
            </a:r>
            <a:r>
              <a:rPr lang="fr-FR" sz="1600" dirty="0" err="1" smtClean="0">
                <a:latin typeface="+mj-lt"/>
              </a:rPr>
              <a:t>Autofill</a:t>
            </a:r>
            <a:endParaRPr lang="fr-FR" sz="1600" dirty="0">
              <a:latin typeface="+mj-lt"/>
            </a:endParaRPr>
          </a:p>
          <a:p>
            <a:r>
              <a:rPr lang="fr-FR" sz="1600" dirty="0" smtClean="0">
                <a:latin typeface="+mj-lt"/>
              </a:rPr>
              <a:t>	*Continus upgrades of the data-</a:t>
            </a:r>
            <a:r>
              <a:rPr lang="fr-FR" sz="1600" dirty="0" err="1" smtClean="0">
                <a:latin typeface="+mj-lt"/>
              </a:rPr>
              <a:t>analysis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tool</a:t>
            </a:r>
            <a:r>
              <a:rPr lang="fr-FR" sz="1600" dirty="0" smtClean="0">
                <a:latin typeface="+mj-lt"/>
              </a:rPr>
              <a:t> (</a:t>
            </a:r>
            <a:r>
              <a:rPr lang="fr-FR" sz="1600" dirty="0" err="1" smtClean="0">
                <a:latin typeface="+mj-lt"/>
              </a:rPr>
              <a:t>femul</a:t>
            </a:r>
            <a:r>
              <a:rPr lang="fr-FR" sz="1600" dirty="0" smtClean="0">
                <a:latin typeface="+mj-lt"/>
              </a:rPr>
              <a:t> 	upgrade, </a:t>
            </a:r>
            <a:r>
              <a:rPr lang="fr-FR" sz="1600" dirty="0" err="1" smtClean="0">
                <a:latin typeface="+mj-lt"/>
              </a:rPr>
              <a:t>Cubix</a:t>
            </a:r>
            <a:r>
              <a:rPr lang="fr-FR" sz="1600" dirty="0" smtClean="0">
                <a:latin typeface="+mj-lt"/>
              </a:rPr>
              <a:t>, AGATASPY, GRID …)</a:t>
            </a:r>
            <a:endParaRPr lang="en-US" sz="1600" dirty="0" smtClean="0">
              <a:latin typeface="+mj-lt"/>
            </a:endParaRPr>
          </a:p>
          <a:p>
            <a:r>
              <a:rPr lang="en-US" sz="1600" dirty="0"/>
              <a:t>		</a:t>
            </a:r>
          </a:p>
          <a:p>
            <a:r>
              <a:rPr lang="en-US" sz="1600" dirty="0" smtClean="0"/>
              <a:t>	*All the </a:t>
            </a:r>
            <a:r>
              <a:rPr lang="en-US" sz="1600" dirty="0"/>
              <a:t>hardware is delivered at GANIL for the 1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</a:p>
          <a:p>
            <a:endParaRPr lang="en-US" sz="1600" dirty="0" smtClean="0"/>
          </a:p>
          <a:p>
            <a:pPr lvl="2"/>
            <a:endParaRPr lang="en-US" sz="1600" dirty="0" smtClean="0"/>
          </a:p>
        </p:txBody>
      </p:sp>
      <p:pic>
        <p:nvPicPr>
          <p:cNvPr id="12" name="Image 11" descr="_STR7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5627" y="2520280"/>
            <a:ext cx="2665708" cy="400506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981691" y="6474822"/>
            <a:ext cx="1578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AGATA@GANIL</a:t>
            </a:r>
            <a:endParaRPr lang="fr-FR" sz="16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335527" y="2138107"/>
            <a:ext cx="284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41 detectors on-line in 2019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57" y="3573016"/>
            <a:ext cx="190372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783622"/>
              </p:ext>
            </p:extLst>
          </p:nvPr>
        </p:nvGraphicFramePr>
        <p:xfrm>
          <a:off x="395536" y="980728"/>
          <a:ext cx="7972946" cy="546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9"/>
          <p:cNvSpPr txBox="1"/>
          <p:nvPr/>
        </p:nvSpPr>
        <p:spPr>
          <a:xfrm>
            <a:off x="251520" y="618504"/>
            <a:ext cx="1941557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Cumulative</a:t>
            </a:r>
            <a:r>
              <a:rPr lang="fr-FR" sz="2000" baseline="0" dirty="0"/>
              <a:t> [TB]</a:t>
            </a:r>
            <a:endParaRPr lang="fr-FR" sz="2000" dirty="0"/>
          </a:p>
        </p:txBody>
      </p:sp>
      <p:sp>
        <p:nvSpPr>
          <p:cNvPr id="10" name="ZoneTexte 14"/>
          <p:cNvSpPr txBox="1"/>
          <p:nvPr/>
        </p:nvSpPr>
        <p:spPr>
          <a:xfrm>
            <a:off x="4139952" y="3645024"/>
            <a:ext cx="800219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2017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26035" y="5266074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</a:t>
            </a:r>
            <a:r>
              <a:rPr lang="fr-FR" dirty="0" err="1" smtClean="0"/>
              <a:t>Without</a:t>
            </a:r>
            <a:r>
              <a:rPr lang="fr-FR" dirty="0" smtClean="0"/>
              <a:t> Traces</a:t>
            </a:r>
          </a:p>
          <a:p>
            <a:r>
              <a:rPr lang="fr-FR" dirty="0" smtClean="0"/>
              <a:t>** </a:t>
            </a:r>
            <a:r>
              <a:rPr lang="fr-FR" dirty="0" err="1" smtClean="0"/>
              <a:t>Commissionning</a:t>
            </a:r>
            <a:endParaRPr lang="fr-FR" dirty="0"/>
          </a:p>
        </p:txBody>
      </p:sp>
      <p:sp>
        <p:nvSpPr>
          <p:cNvPr id="12" name="ZoneTexte 14"/>
          <p:cNvSpPr txBox="1"/>
          <p:nvPr/>
        </p:nvSpPr>
        <p:spPr>
          <a:xfrm>
            <a:off x="5394329" y="2825286"/>
            <a:ext cx="90281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2018</a:t>
            </a:r>
            <a:r>
              <a:rPr lang="fr-FR" sz="2400" b="1" baseline="30000" dirty="0" smtClean="0"/>
              <a:t>*</a:t>
            </a:r>
            <a:endParaRPr lang="fr-FR" sz="2400" b="1" baseline="30000" dirty="0"/>
          </a:p>
        </p:txBody>
      </p:sp>
      <p:sp>
        <p:nvSpPr>
          <p:cNvPr id="13" name="ZoneTexte 14"/>
          <p:cNvSpPr txBox="1"/>
          <p:nvPr/>
        </p:nvSpPr>
        <p:spPr>
          <a:xfrm>
            <a:off x="2915816" y="4349693"/>
            <a:ext cx="800219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2016</a:t>
            </a:r>
            <a:endParaRPr lang="fr-FR" sz="2400" b="1" dirty="0"/>
          </a:p>
        </p:txBody>
      </p:sp>
      <p:sp>
        <p:nvSpPr>
          <p:cNvPr id="14" name="ZoneTexte 14"/>
          <p:cNvSpPr txBox="1"/>
          <p:nvPr/>
        </p:nvSpPr>
        <p:spPr>
          <a:xfrm>
            <a:off x="1392858" y="5238497"/>
            <a:ext cx="800219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2015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3978" y="5589240"/>
            <a:ext cx="1005403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2014</a:t>
            </a:r>
            <a:r>
              <a:rPr lang="fr-FR" sz="2400" b="1" baseline="30000" dirty="0" smtClean="0"/>
              <a:t>**</a:t>
            </a:r>
            <a:endParaRPr lang="fr-FR" sz="2400" b="1" baseline="30000" dirty="0"/>
          </a:p>
        </p:txBody>
      </p:sp>
      <p:sp>
        <p:nvSpPr>
          <p:cNvPr id="16" name="ZoneTexte 14"/>
          <p:cNvSpPr txBox="1"/>
          <p:nvPr/>
        </p:nvSpPr>
        <p:spPr>
          <a:xfrm>
            <a:off x="6804248" y="2060848"/>
            <a:ext cx="800219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2019</a:t>
            </a:r>
            <a:endParaRPr lang="fr-FR" sz="2400" b="1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4788024" y="1916832"/>
            <a:ext cx="3304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163720" y="173216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0.5 PB !!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627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1484784"/>
            <a:ext cx="9108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Relatively easy GTS and DAQ coupling between AGATA-VAMOS-MUGAST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EXOGAM2 TP is not 100% reliable at &gt; 25kHz/core due to non-ordered request from GGP’s.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2019 run was performed in </a:t>
            </a:r>
            <a:r>
              <a:rPr lang="en-US" dirty="0" err="1" smtClean="0"/>
              <a:t>TriggerLess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Aging of the V0 electronic (several digitizers with sever problems and first ATCA carrier off)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2/3 of the experiments performed with the CEPH spear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GTS instabilities during the 2</a:t>
            </a:r>
            <a:r>
              <a:rPr lang="en-US" baseline="30000" dirty="0" smtClean="0"/>
              <a:t>nd</a:t>
            </a:r>
            <a:r>
              <a:rPr lang="en-US" dirty="0" smtClean="0"/>
              <a:t> experiment (12h lifetime) solved after a complete disassembly of the GTS Tree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More and more detectors are requesting a refill before the 6h period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383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2019 Technical Problems Summary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67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0BCF946-7A55-C349-96D2-ACC92013D2A8}"/>
              </a:ext>
            </a:extLst>
          </p:cNvPr>
          <p:cNvSpPr txBox="1">
            <a:spLocks/>
          </p:cNvSpPr>
          <p:nvPr/>
        </p:nvSpPr>
        <p:spPr>
          <a:xfrm>
            <a:off x="-826784" y="-9883"/>
            <a:ext cx="7293808" cy="838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B69A7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fr-FR" sz="2400" b="1" dirty="0" smtClean="0">
                <a:solidFill>
                  <a:srgbClr val="635484"/>
                </a:solidFill>
              </a:rPr>
              <a:t>The MUGAST–AGATA-VAMOS setup</a:t>
            </a:r>
            <a:endParaRPr lang="fr-FR" sz="2400" b="1" dirty="0">
              <a:solidFill>
                <a:srgbClr val="635484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D3D54C7-BE8F-114D-9C25-BF55479ECA00}"/>
              </a:ext>
            </a:extLst>
          </p:cNvPr>
          <p:cNvGrpSpPr/>
          <p:nvPr/>
        </p:nvGrpSpPr>
        <p:grpSpPr>
          <a:xfrm>
            <a:off x="179512" y="2003162"/>
            <a:ext cx="8964487" cy="3514070"/>
            <a:chOff x="-65380" y="798649"/>
            <a:chExt cx="7487369" cy="3078870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D684F9F-972B-F44F-AAF1-6B6BCADEEB7B}"/>
                </a:ext>
              </a:extLst>
            </p:cNvPr>
            <p:cNvGrpSpPr/>
            <p:nvPr/>
          </p:nvGrpSpPr>
          <p:grpSpPr>
            <a:xfrm>
              <a:off x="-65380" y="798649"/>
              <a:ext cx="7264833" cy="3078870"/>
              <a:chOff x="3558990" y="1412147"/>
              <a:chExt cx="8126504" cy="4162877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DD0AF946-C35A-2148-A8B0-38B6B8E62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68035" y="1412147"/>
                <a:ext cx="4652983" cy="358799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extrusionH="88900"/>
            </p:spPr>
          </p:pic>
          <p:sp>
            <p:nvSpPr>
              <p:cNvPr id="15" name="Arc plein 14">
                <a:extLst>
                  <a:ext uri="{FF2B5EF4-FFF2-40B4-BE49-F238E27FC236}">
                    <a16:creationId xmlns:a16="http://schemas.microsoft.com/office/drawing/2014/main" id="{F4272AD1-BAEC-F041-AFC4-36DD749A7385}"/>
                  </a:ext>
                </a:extLst>
              </p:cNvPr>
              <p:cNvSpPr/>
              <p:nvPr/>
            </p:nvSpPr>
            <p:spPr>
              <a:xfrm rot="9385543">
                <a:off x="5114998" y="2021390"/>
                <a:ext cx="3349436" cy="3553634"/>
              </a:xfrm>
              <a:prstGeom prst="blockArc">
                <a:avLst>
                  <a:gd name="adj1" fmla="val 2772785"/>
                  <a:gd name="adj2" fmla="val 5645017"/>
                  <a:gd name="adj3" fmla="val 33654"/>
                </a:avLst>
              </a:prstGeom>
              <a:solidFill>
                <a:srgbClr val="E47575"/>
              </a:solidFill>
              <a:ln>
                <a:solidFill>
                  <a:srgbClr val="E47575"/>
                </a:solidFill>
              </a:ln>
              <a:scene3d>
                <a:camera prst="isometricBottomDown">
                  <a:rot lat="3926831" lon="754101" rev="20845856"/>
                </a:camera>
                <a:lightRig rig="threePt" dir="t"/>
              </a:scene3d>
              <a:sp3d extrusionH="635000">
                <a:extrusionClr>
                  <a:srgbClr val="E47575"/>
                </a:extrusionClr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07CA9A5-26A0-6548-A18E-318B928B4A02}"/>
                  </a:ext>
                </a:extLst>
              </p:cNvPr>
              <p:cNvSpPr/>
              <p:nvPr/>
            </p:nvSpPr>
            <p:spPr>
              <a:xfrm>
                <a:off x="4858870" y="3191434"/>
                <a:ext cx="909918" cy="775449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5" rev="21550082"/>
                </a:camera>
                <a:lightRig rig="soft" dir="t"/>
              </a:scene3d>
              <a:sp3d extrusionH="127000" contourW="12700" prstMaterial="matte">
                <a:extrusionClr>
                  <a:srgbClr val="D5FC79"/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4DC85C0-E2D7-E64B-9756-104BC3F37962}"/>
                  </a:ext>
                </a:extLst>
              </p:cNvPr>
              <p:cNvSpPr/>
              <p:nvPr/>
            </p:nvSpPr>
            <p:spPr>
              <a:xfrm>
                <a:off x="4661646" y="3316940"/>
                <a:ext cx="909918" cy="775449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5" rev="21550082"/>
                </a:camera>
                <a:lightRig rig="soft" dir="t"/>
              </a:scene3d>
              <a:sp3d extrusionH="127000" contourW="12700" prstMaterial="matte">
                <a:extrusionClr>
                  <a:srgbClr val="D5FC79"/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318F574-151E-1747-A9D2-C192226AFB1F}"/>
                  </a:ext>
                </a:extLst>
              </p:cNvPr>
              <p:cNvSpPr/>
              <p:nvPr/>
            </p:nvSpPr>
            <p:spPr>
              <a:xfrm>
                <a:off x="4464422" y="3442446"/>
                <a:ext cx="909918" cy="775449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5" rev="21550082"/>
                </a:camera>
                <a:lightRig rig="soft" dir="t"/>
              </a:scene3d>
              <a:sp3d extrusionH="127000" contourW="12700" prstMaterial="matte">
                <a:extrusionClr>
                  <a:schemeClr val="accent4">
                    <a:lumMod val="60000"/>
                    <a:lumOff val="4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CEF965-24AF-4F41-9B89-8642B916FBC3}"/>
                  </a:ext>
                </a:extLst>
              </p:cNvPr>
              <p:cNvSpPr/>
              <p:nvPr/>
            </p:nvSpPr>
            <p:spPr>
              <a:xfrm>
                <a:off x="4235822" y="3563469"/>
                <a:ext cx="909918" cy="775449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5" rev="21550082"/>
                </a:camera>
                <a:lightRig rig="soft" dir="t"/>
              </a:scene3d>
              <a:sp3d extrusionH="127000" contourW="12700" prstMaterial="matte">
                <a:extrusionClr>
                  <a:schemeClr val="accent4">
                    <a:lumMod val="60000"/>
                    <a:lumOff val="4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CDDEB12-546A-0045-849C-D075DB7ECB8E}"/>
                  </a:ext>
                </a:extLst>
              </p:cNvPr>
              <p:cNvSpPr/>
              <p:nvPr/>
            </p:nvSpPr>
            <p:spPr>
              <a:xfrm>
                <a:off x="4034120" y="3693456"/>
                <a:ext cx="990000" cy="792000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7" rev="21550084"/>
                </a:camera>
                <a:lightRig rig="soft" dir="t"/>
              </a:scene3d>
              <a:sp3d extrusionH="63500" contourW="12700" prstMaterial="matte">
                <a:extrusionClr>
                  <a:schemeClr val="accent3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897BF4-9908-7B4A-98C0-4B6E78B8BDF0}"/>
                  </a:ext>
                </a:extLst>
              </p:cNvPr>
              <p:cNvSpPr/>
              <p:nvPr/>
            </p:nvSpPr>
            <p:spPr>
              <a:xfrm>
                <a:off x="3944472" y="3765175"/>
                <a:ext cx="990000" cy="792000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7" rev="21550084"/>
                </a:camera>
                <a:lightRig rig="soft" dir="t"/>
              </a:scene3d>
              <a:sp3d extrusionH="63500" contourW="12700" prstMaterial="matte">
                <a:extrusionClr>
                  <a:schemeClr val="accent3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6717DC-C311-424F-99E3-3626FF0389B1}"/>
                  </a:ext>
                </a:extLst>
              </p:cNvPr>
              <p:cNvSpPr/>
              <p:nvPr/>
            </p:nvSpPr>
            <p:spPr>
              <a:xfrm>
                <a:off x="3854824" y="3836892"/>
                <a:ext cx="990000" cy="792000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7" rev="21550084"/>
                </a:camera>
                <a:lightRig rig="soft" dir="t"/>
              </a:scene3d>
              <a:sp3d extrusionH="63500" contourW="12700" prstMaterial="matte">
                <a:extrusionClr>
                  <a:schemeClr val="accent3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96271C3-60E0-644F-88AF-99101F22A82B}"/>
                  </a:ext>
                </a:extLst>
              </p:cNvPr>
              <p:cNvSpPr/>
              <p:nvPr/>
            </p:nvSpPr>
            <p:spPr>
              <a:xfrm>
                <a:off x="3751730" y="3908609"/>
                <a:ext cx="990000" cy="792000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7" rev="21550084"/>
                </a:camera>
                <a:lightRig rig="soft" dir="t"/>
              </a:scene3d>
              <a:sp3d extrusionH="63500" contourW="12700" prstMaterial="matte">
                <a:extrusionClr>
                  <a:schemeClr val="accent3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AC575E-FA48-854D-A496-775C82DFE0C2}"/>
                  </a:ext>
                </a:extLst>
              </p:cNvPr>
              <p:cNvSpPr/>
              <p:nvPr/>
            </p:nvSpPr>
            <p:spPr>
              <a:xfrm>
                <a:off x="3648636" y="3993775"/>
                <a:ext cx="990000" cy="792000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7" rev="21550084"/>
                </a:camera>
                <a:lightRig rig="soft" dir="t"/>
              </a:scene3d>
              <a:sp3d extrusionH="63500" contourW="12700" prstMaterial="matte">
                <a:extrusionClr>
                  <a:schemeClr val="accent3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E78C347-711F-D345-A4F1-B02B22307031}"/>
                  </a:ext>
                </a:extLst>
              </p:cNvPr>
              <p:cNvSpPr/>
              <p:nvPr/>
            </p:nvSpPr>
            <p:spPr>
              <a:xfrm>
                <a:off x="3558990" y="4075835"/>
                <a:ext cx="990000" cy="792000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7" rev="21550084"/>
                </a:camera>
                <a:lightRig rig="soft" dir="t"/>
              </a:scene3d>
              <a:sp3d extrusionH="63500" contourW="12700" prstMaterial="matte">
                <a:extrusionClr>
                  <a:schemeClr val="accent3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905D6753-6F3E-9F46-B128-33B5821D5009}"/>
                  </a:ext>
                </a:extLst>
              </p:cNvPr>
              <p:cNvSpPr txBox="1"/>
              <p:nvPr/>
            </p:nvSpPr>
            <p:spPr>
              <a:xfrm>
                <a:off x="8016944" y="3032658"/>
                <a:ext cx="95571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Avenir Heavy"/>
                    <a:cs typeface="Avenir Heavy"/>
                  </a:rPr>
                  <a:t>MUGAST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07462F1F-A2E9-CE4B-8D77-DC170DE8122E}"/>
                  </a:ext>
                </a:extLst>
              </p:cNvPr>
              <p:cNvSpPr txBox="1"/>
              <p:nvPr/>
            </p:nvSpPr>
            <p:spPr>
              <a:xfrm>
                <a:off x="8917610" y="1739343"/>
                <a:ext cx="78316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Avenir Heavy"/>
                    <a:cs typeface="Avenir Heavy"/>
                  </a:rPr>
                  <a:t>AGATA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A04F575-CDD6-1E4D-9165-B7C29AC32CB5}"/>
                  </a:ext>
                </a:extLst>
              </p:cNvPr>
              <p:cNvSpPr/>
              <p:nvPr/>
            </p:nvSpPr>
            <p:spPr>
              <a:xfrm>
                <a:off x="11003481" y="2794368"/>
                <a:ext cx="425826" cy="573742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scene3d>
                <a:camera prst="isometricLeftDown">
                  <a:rot lat="1502306" lon="2705005" rev="21550082"/>
                </a:camera>
                <a:lightRig rig="soft" dir="t"/>
              </a:scene3d>
              <a:sp3d extrusionH="127000" contourW="12700" prstMaterial="matte">
                <a:extrusionClr>
                  <a:schemeClr val="accent4">
                    <a:lumMod val="60000"/>
                    <a:lumOff val="4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fr-FR" sz="1600" i="1" dirty="0" err="1">
                  <a:latin typeface="Avenir Book" charset="0"/>
                  <a:cs typeface="Avenir Book" charset="0"/>
                </a:endParaRPr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3F640853-2672-CE4C-BEB0-F231404B4BB1}"/>
                  </a:ext>
                </a:extLst>
              </p:cNvPr>
              <p:cNvCxnSpPr/>
              <p:nvPr/>
            </p:nvCxnSpPr>
            <p:spPr>
              <a:xfrm>
                <a:off x="10125636" y="3039035"/>
                <a:ext cx="110265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359035AD-5A59-9544-A2D5-030815F9B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94142" y="3043517"/>
                <a:ext cx="291352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67CD889B-C189-5745-8629-1F2D61374745}"/>
                  </a:ext>
                </a:extLst>
              </p:cNvPr>
              <p:cNvSpPr txBox="1"/>
              <p:nvPr/>
            </p:nvSpPr>
            <p:spPr>
              <a:xfrm>
                <a:off x="11029850" y="3468458"/>
                <a:ext cx="5934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venir Heavy"/>
                    <a:cs typeface="Avenir Heavy"/>
                  </a:rPr>
                  <a:t> BTD</a:t>
                </a: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3A54311-1C9C-C14B-832A-DEDF88F8B9FE}"/>
                </a:ext>
              </a:extLst>
            </p:cNvPr>
            <p:cNvSpPr txBox="1"/>
            <p:nvPr/>
          </p:nvSpPr>
          <p:spPr>
            <a:xfrm>
              <a:off x="1445919" y="1413138"/>
              <a:ext cx="84324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C00000"/>
                  </a:solidFill>
                  <a:latin typeface="Avenir Heavy"/>
                  <a:cs typeface="Avenir Heavy"/>
                </a:rPr>
                <a:t>VAMOS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CD0C6AA-90EF-2545-AF3E-760F3A64BBFC}"/>
                </a:ext>
              </a:extLst>
            </p:cNvPr>
            <p:cNvSpPr txBox="1"/>
            <p:nvPr/>
          </p:nvSpPr>
          <p:spPr>
            <a:xfrm>
              <a:off x="6262313" y="980064"/>
              <a:ext cx="1159676" cy="73866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C00000"/>
                  </a:solidFill>
                  <a:latin typeface="Avenir Heavy"/>
                  <a:cs typeface="Avenir Heavy"/>
                </a:rPr>
                <a:t>Spiral1 </a:t>
              </a:r>
            </a:p>
            <a:p>
              <a:r>
                <a:rPr lang="fr-FR" sz="1400" dirty="0">
                  <a:solidFill>
                    <a:srgbClr val="C00000"/>
                  </a:solidFill>
                  <a:latin typeface="Avenir Heavy"/>
                  <a:cs typeface="Avenir Heavy"/>
                </a:rPr>
                <a:t>radioactive</a:t>
              </a:r>
            </a:p>
            <a:p>
              <a:r>
                <a:rPr lang="fr-FR" sz="1400" dirty="0">
                  <a:solidFill>
                    <a:srgbClr val="C00000"/>
                  </a:solidFill>
                  <a:latin typeface="Avenir Heavy"/>
                  <a:cs typeface="Avenir Heavy"/>
                </a:rPr>
                <a:t> </a:t>
              </a:r>
              <a:r>
                <a:rPr lang="fr-FR" sz="1400" dirty="0" err="1">
                  <a:solidFill>
                    <a:srgbClr val="C00000"/>
                  </a:solidFill>
                  <a:latin typeface="Avenir Heavy"/>
                  <a:cs typeface="Avenir Heavy"/>
                </a:rPr>
                <a:t>beams</a:t>
              </a:r>
              <a:endParaRPr lang="fr-FR" sz="1400" dirty="0">
                <a:solidFill>
                  <a:srgbClr val="C00000"/>
                </a:solidFill>
                <a:latin typeface="Avenir Heavy"/>
                <a:cs typeface="Avenir Heavy"/>
              </a:endParaRP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BFBE2676-CEB5-EC4F-A0BC-C4EB9851A2A7}"/>
                </a:ext>
              </a:extLst>
            </p:cNvPr>
            <p:cNvCxnSpPr/>
            <p:nvPr/>
          </p:nvCxnSpPr>
          <p:spPr>
            <a:xfrm flipH="1">
              <a:off x="7187878" y="1701478"/>
              <a:ext cx="219919" cy="28936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228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6084168" cy="38643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2725" y="838453"/>
            <a:ext cx="597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Commissioning / E744 efficiencies : 37 capsules</a:t>
            </a:r>
          </a:p>
          <a:p>
            <a:r>
              <a:rPr lang="en-US" dirty="0" smtClean="0"/>
              <a:t>AGATA is approached by 51 mm for the MUGAST campaign 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56175" y="1903185"/>
            <a:ext cx="28803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Efficiencies @ 1.4 MeV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/>
              <a:t>AddBack</a:t>
            </a:r>
            <a:r>
              <a:rPr lang="en-US" sz="1600" dirty="0" smtClean="0"/>
              <a:t> 6.3(1)%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Tracked 5.5(1)%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According to G4 with adjusted crystal relative efficiencies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805264"/>
            <a:ext cx="521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loss at low energy was measured due to MUGAST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67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" y="1196752"/>
            <a:ext cx="2520279" cy="37801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19" y="1196752"/>
            <a:ext cx="6504009" cy="4437112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36735" y="5639612"/>
            <a:ext cx="59756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err="1"/>
              <a:t>AddBack</a:t>
            </a:r>
            <a:r>
              <a:rPr lang="fr-FR" sz="1600" dirty="0"/>
              <a:t> </a:t>
            </a:r>
            <a:r>
              <a:rPr lang="fr-FR" sz="1600" dirty="0" err="1"/>
              <a:t>efficiencies</a:t>
            </a:r>
            <a:endParaRPr lang="fr-FR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867 </a:t>
            </a:r>
            <a:r>
              <a:rPr kumimoji="0" lang="en-US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keV</a:t>
            </a:r>
            <a:r>
              <a:rPr lang="en-US" altLang="fr-FR" sz="1600" dirty="0" smtClean="0"/>
              <a:t>::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152Eu= 7.7(2)%. </a:t>
            </a:r>
            <a:r>
              <a:rPr kumimoji="0" lang="en-US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dirty="0" smtClean="0"/>
              <a:t>870 </a:t>
            </a:r>
            <a:r>
              <a:rPr lang="en-US" altLang="fr-FR" sz="1600" dirty="0" err="1" smtClean="0"/>
              <a:t>keV</a:t>
            </a:r>
            <a:r>
              <a:rPr lang="en-US" altLang="fr-FR" sz="1600" dirty="0" smtClean="0"/>
              <a:t> </a:t>
            </a:r>
            <a:r>
              <a:rPr kumimoji="0" lang="en-US" altLang="fr-FR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17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</a:t>
            </a:r>
            <a:r>
              <a:rPr kumimoji="0" lang="en-US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=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7.8%.</a:t>
            </a:r>
            <a:r>
              <a:rPr kumimoji="0" lang="en-US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dirty="0" smtClean="0"/>
              <a:t>Geant4 = 7.5%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25" y="116632"/>
            <a:ext cx="4361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MUGAST commissioning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701728" y="941065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16</a:t>
            </a:r>
            <a:r>
              <a:rPr lang="en-US" dirty="0" smtClean="0"/>
              <a:t>O(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  <a:r>
              <a:rPr lang="en-US" baseline="30000" dirty="0" smtClean="0"/>
              <a:t>17</a:t>
            </a:r>
            <a:r>
              <a:rPr lang="en-US" dirty="0" smtClean="0"/>
              <a:t>O commissioning </a:t>
            </a:r>
            <a:endParaRPr lang="en-US" dirty="0"/>
          </a:p>
        </p:txBody>
      </p:sp>
      <p:pic>
        <p:nvPicPr>
          <p:cNvPr id="13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 rot="20101575">
            <a:off x="-15877" y="5463940"/>
            <a:ext cx="2628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AGATA in full trigger </a:t>
            </a:r>
            <a:r>
              <a:rPr lang="fr-FR" dirty="0" err="1" smtClean="0">
                <a:solidFill>
                  <a:srgbClr val="FF0000"/>
                </a:solidFill>
              </a:rPr>
              <a:t>less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In-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beam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efficiencies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5889551"/>
            <a:ext cx="89338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N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N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GANIL</Template>
  <TotalTime>95585</TotalTime>
  <Words>978</Words>
  <Application>Microsoft Office PowerPoint</Application>
  <PresentationFormat>Affichage à l'écran (4:3)</PresentationFormat>
  <Paragraphs>183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MS PGothic</vt:lpstr>
      <vt:lpstr>Arial</vt:lpstr>
      <vt:lpstr>Avenir Book</vt:lpstr>
      <vt:lpstr>Avenir Heavy</vt:lpstr>
      <vt:lpstr>Calibri</vt:lpstr>
      <vt:lpstr>KIEOG B+ Gulliver</vt:lpstr>
      <vt:lpstr>Lucida Grande</vt:lpstr>
      <vt:lpstr>Symbol</vt:lpstr>
      <vt:lpstr>Times New Roman</vt:lpstr>
      <vt:lpstr>Wingdings</vt:lpstr>
      <vt:lpstr>GANIL</vt:lpstr>
      <vt:lpstr>1_GANIL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Clement Emmanuel</dc:creator>
  <cp:lastModifiedBy>Clement Emmanuel</cp:lastModifiedBy>
  <cp:revision>454</cp:revision>
  <dcterms:created xsi:type="dcterms:W3CDTF">2015-09-14T13:22:05Z</dcterms:created>
  <dcterms:modified xsi:type="dcterms:W3CDTF">2019-09-27T08:37:05Z</dcterms:modified>
</cp:coreProperties>
</file>