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0"/>
  </p:notesMasterIdLst>
  <p:sldIdLst>
    <p:sldId id="810" r:id="rId3"/>
    <p:sldId id="900" r:id="rId4"/>
    <p:sldId id="811" r:id="rId5"/>
    <p:sldId id="902" r:id="rId6"/>
    <p:sldId id="898" r:id="rId7"/>
    <p:sldId id="619" r:id="rId8"/>
    <p:sldId id="813" r:id="rId9"/>
    <p:sldId id="820" r:id="rId10"/>
    <p:sldId id="819" r:id="rId11"/>
    <p:sldId id="822" r:id="rId12"/>
    <p:sldId id="881" r:id="rId13"/>
    <p:sldId id="824" r:id="rId14"/>
    <p:sldId id="477" r:id="rId15"/>
    <p:sldId id="492" r:id="rId16"/>
    <p:sldId id="478" r:id="rId17"/>
    <p:sldId id="479" r:id="rId18"/>
    <p:sldId id="600" r:id="rId19"/>
    <p:sldId id="814" r:id="rId20"/>
    <p:sldId id="460" r:id="rId21"/>
    <p:sldId id="493" r:id="rId22"/>
    <p:sldId id="816" r:id="rId23"/>
    <p:sldId id="817" r:id="rId24"/>
    <p:sldId id="887" r:id="rId25"/>
    <p:sldId id="828" r:id="rId26"/>
    <p:sldId id="827" r:id="rId27"/>
    <p:sldId id="885" r:id="rId28"/>
    <p:sldId id="90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50B"/>
    <a:srgbClr val="0DFF7A"/>
    <a:srgbClr val="2DDF5C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ement\Desktop\DATA_AGATA-GAN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Feuil1!$L$2:$L$43</c:f>
              <c:numCache>
                <c:formatCode>General</c:formatCode>
                <c:ptCount val="42"/>
                <c:pt idx="0">
                  <c:v>0</c:v>
                </c:pt>
                <c:pt idx="1">
                  <c:v>30</c:v>
                </c:pt>
                <c:pt idx="2" formatCode="0">
                  <c:v>38</c:v>
                </c:pt>
                <c:pt idx="3" formatCode="0">
                  <c:v>68</c:v>
                </c:pt>
                <c:pt idx="4" formatCode="0">
                  <c:v>76</c:v>
                </c:pt>
                <c:pt idx="5" formatCode="0">
                  <c:v>94</c:v>
                </c:pt>
                <c:pt idx="6" formatCode="0">
                  <c:v>113</c:v>
                </c:pt>
                <c:pt idx="7" formatCode="0">
                  <c:v>119</c:v>
                </c:pt>
                <c:pt idx="8" formatCode="0">
                  <c:v>130</c:v>
                </c:pt>
                <c:pt idx="9" formatCode="0">
                  <c:v>310</c:v>
                </c:pt>
                <c:pt idx="10" formatCode="0">
                  <c:v>335</c:v>
                </c:pt>
                <c:pt idx="11" formatCode="0">
                  <c:v>425</c:v>
                </c:pt>
                <c:pt idx="12" formatCode="0">
                  <c:v>456</c:v>
                </c:pt>
                <c:pt idx="13" formatCode="0">
                  <c:v>486</c:v>
                </c:pt>
                <c:pt idx="14" formatCode="0">
                  <c:v>532</c:v>
                </c:pt>
                <c:pt idx="15" formatCode="0">
                  <c:v>541</c:v>
                </c:pt>
                <c:pt idx="16" formatCode="0">
                  <c:v>566</c:v>
                </c:pt>
                <c:pt idx="17" formatCode="0">
                  <c:v>578</c:v>
                </c:pt>
                <c:pt idx="18" formatCode="0">
                  <c:v>603</c:v>
                </c:pt>
                <c:pt idx="19" formatCode="0">
                  <c:v>627</c:v>
                </c:pt>
                <c:pt idx="20" formatCode="0">
                  <c:v>661</c:v>
                </c:pt>
                <c:pt idx="21" formatCode="0">
                  <c:v>961</c:v>
                </c:pt>
                <c:pt idx="22" formatCode="0">
                  <c:v>996</c:v>
                </c:pt>
                <c:pt idx="23" formatCode="0">
                  <c:v>1015</c:v>
                </c:pt>
                <c:pt idx="24" formatCode="0">
                  <c:v>1061</c:v>
                </c:pt>
                <c:pt idx="25" formatCode="0">
                  <c:v>1095</c:v>
                </c:pt>
                <c:pt idx="26" formatCode="0">
                  <c:v>1395</c:v>
                </c:pt>
                <c:pt idx="27" formatCode="0">
                  <c:v>1415</c:v>
                </c:pt>
                <c:pt idx="28" formatCode="0">
                  <c:v>1431</c:v>
                </c:pt>
                <c:pt idx="29" formatCode="0">
                  <c:v>1456</c:v>
                </c:pt>
                <c:pt idx="30" formatCode="0">
                  <c:v>1487</c:v>
                </c:pt>
                <c:pt idx="31" formatCode="0">
                  <c:v>1530</c:v>
                </c:pt>
                <c:pt idx="32" formatCode="0">
                  <c:v>1830</c:v>
                </c:pt>
                <c:pt idx="33" formatCode="0">
                  <c:v>1844</c:v>
                </c:pt>
                <c:pt idx="34" formatCode="0">
                  <c:v>1874</c:v>
                </c:pt>
                <c:pt idx="35" formatCode="0">
                  <c:v>1874</c:v>
                </c:pt>
                <c:pt idx="36" formatCode="0">
                  <c:v>2202</c:v>
                </c:pt>
                <c:pt idx="37" formatCode="0">
                  <c:v>2219</c:v>
                </c:pt>
                <c:pt idx="38" formatCode="0">
                  <c:v>2251</c:v>
                </c:pt>
                <c:pt idx="39" formatCode="0">
                  <c:v>2281</c:v>
                </c:pt>
                <c:pt idx="40" formatCode="0">
                  <c:v>2299</c:v>
                </c:pt>
                <c:pt idx="41" formatCode="0">
                  <c:v>2329</c:v>
                </c:pt>
              </c:numCache>
            </c:numRef>
          </c:xVal>
          <c:yVal>
            <c:numRef>
              <c:f>Feuil1!$O$2:$O$43</c:f>
              <c:numCache>
                <c:formatCode>General</c:formatCode>
                <c:ptCount val="42"/>
                <c:pt idx="0" formatCode="0.0">
                  <c:v>4.0999999999999996</c:v>
                </c:pt>
                <c:pt idx="2" formatCode="0.0">
                  <c:v>8.6</c:v>
                </c:pt>
                <c:pt idx="3" formatCode="0.0">
                  <c:v>8.6</c:v>
                </c:pt>
                <c:pt idx="4" formatCode="0.0">
                  <c:v>11.6</c:v>
                </c:pt>
                <c:pt idx="5" formatCode="0.0">
                  <c:v>16</c:v>
                </c:pt>
                <c:pt idx="6" formatCode="0.0">
                  <c:v>25</c:v>
                </c:pt>
                <c:pt idx="7" formatCode="0.0">
                  <c:v>25</c:v>
                </c:pt>
                <c:pt idx="8" formatCode="0.0">
                  <c:v>30</c:v>
                </c:pt>
                <c:pt idx="9" formatCode="0.0">
                  <c:v>30</c:v>
                </c:pt>
                <c:pt idx="10" formatCode="0.0">
                  <c:v>44</c:v>
                </c:pt>
                <c:pt idx="11" formatCode="0.0">
                  <c:v>44</c:v>
                </c:pt>
                <c:pt idx="12" formatCode="0.0">
                  <c:v>59</c:v>
                </c:pt>
                <c:pt idx="13" formatCode="0.0">
                  <c:v>59</c:v>
                </c:pt>
                <c:pt idx="14" formatCode="0.0">
                  <c:v>80</c:v>
                </c:pt>
                <c:pt idx="15" formatCode="0.0">
                  <c:v>80</c:v>
                </c:pt>
                <c:pt idx="16" formatCode="0.0">
                  <c:v>93</c:v>
                </c:pt>
                <c:pt idx="17" formatCode="0.0">
                  <c:v>93</c:v>
                </c:pt>
                <c:pt idx="18" formatCode="0.0">
                  <c:v>103</c:v>
                </c:pt>
                <c:pt idx="19" formatCode="0.0">
                  <c:v>103</c:v>
                </c:pt>
                <c:pt idx="20" formatCode="0.0">
                  <c:v>128</c:v>
                </c:pt>
                <c:pt idx="21" formatCode="0.0">
                  <c:v>128</c:v>
                </c:pt>
                <c:pt idx="22" formatCode="0.0">
                  <c:v>145</c:v>
                </c:pt>
                <c:pt idx="23" formatCode="0.0">
                  <c:v>160</c:v>
                </c:pt>
                <c:pt idx="24" formatCode="0.0">
                  <c:v>195</c:v>
                </c:pt>
                <c:pt idx="25" formatCode="0.0">
                  <c:v>224</c:v>
                </c:pt>
                <c:pt idx="26" formatCode="0.0">
                  <c:v>224</c:v>
                </c:pt>
                <c:pt idx="27" formatCode="0.0">
                  <c:v>236</c:v>
                </c:pt>
                <c:pt idx="28" formatCode="0.0">
                  <c:v>257</c:v>
                </c:pt>
                <c:pt idx="29" formatCode="0.0">
                  <c:v>263.7</c:v>
                </c:pt>
                <c:pt idx="30" formatCode="0.0">
                  <c:v>287.7</c:v>
                </c:pt>
                <c:pt idx="31" formatCode="0.0">
                  <c:v>302.7</c:v>
                </c:pt>
                <c:pt idx="32" formatCode="0.0">
                  <c:v>302.7</c:v>
                </c:pt>
                <c:pt idx="33" formatCode="0.0">
                  <c:v>308.3</c:v>
                </c:pt>
                <c:pt idx="34" formatCode="0.0">
                  <c:v>312.2</c:v>
                </c:pt>
                <c:pt idx="35" formatCode="0.0">
                  <c:v>312.2</c:v>
                </c:pt>
                <c:pt idx="36" formatCode="0.0">
                  <c:v>312.2</c:v>
                </c:pt>
                <c:pt idx="37" formatCode="0.0">
                  <c:v>346.2</c:v>
                </c:pt>
                <c:pt idx="38" formatCode="0.0">
                  <c:v>367.2</c:v>
                </c:pt>
                <c:pt idx="39" formatCode="0.0">
                  <c:v>392.2</c:v>
                </c:pt>
                <c:pt idx="40" formatCode="0.0">
                  <c:v>404.2</c:v>
                </c:pt>
                <c:pt idx="41" formatCode="0.0">
                  <c:v>430.2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4D-42B6-B9F1-299D638D4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280640"/>
        <c:axId val="65294720"/>
      </c:scatterChart>
      <c:valAx>
        <c:axId val="652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294720"/>
        <c:crosses val="autoZero"/>
        <c:crossBetween val="midCat"/>
      </c:valAx>
      <c:valAx>
        <c:axId val="65294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65280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0.80423</cdr:x>
      <cdr:y>0.21097</cdr:y>
    </cdr:from>
    <cdr:to>
      <cdr:x>0.88176</cdr:x>
      <cdr:y>0.27296</cdr:y>
    </cdr:to>
    <cdr:sp macro="" textlink="">
      <cdr:nvSpPr>
        <cdr:cNvPr id="2" name="ZoneTexte 14"/>
        <cdr:cNvSpPr txBox="1"/>
      </cdr:nvSpPr>
      <cdr:spPr>
        <a:xfrm xmlns:a="http://schemas.openxmlformats.org/drawingml/2006/main">
          <a:off x="6238331" y="1152129"/>
          <a:ext cx="601447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sz="1600" b="1" dirty="0" smtClean="0"/>
            <a:t>2018</a:t>
          </a:r>
          <a:endParaRPr lang="fr-FR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430C-FF96-4DB3-A273-16683A3DD8F5}" type="datetimeFigureOut">
              <a:rPr lang="fr-FR" smtClean="0"/>
              <a:pPr/>
              <a:t>20/09/2018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5E5D-F609-4B8A-A4DB-FC533DAA646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9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5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22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Indeed, the energy of the lowest 2+ and 4+ states are quite similar for 70</a:t>
            </a:r>
            <a:r>
              <a:rPr lang="en-US" i="1" dirty="0" smtClean="0"/>
              <a:t>􀀀76Ni isotopes</a:t>
            </a:r>
            <a:r>
              <a:rPr lang="en-US" i="1" baseline="0" dirty="0" smtClean="0"/>
              <a:t> </a:t>
            </a:r>
            <a:r>
              <a:rPr lang="en-US" dirty="0" smtClean="0"/>
              <a:t>to those in 92Mo,94Ru,96Pd and 98Cd.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8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2F90B-5C73-F548-BB1C-7CAABFE364E8}" type="slidenum">
              <a:rPr lang="fr-FR" sz="1200">
                <a:solidFill>
                  <a:prstClr val="black"/>
                </a:solidFill>
              </a:rPr>
              <a:pPr eaLnBrk="1" hangingPunct="1"/>
              <a:t>26</a:t>
            </a:fld>
            <a:endParaRPr 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7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4 </a:t>
            </a:r>
            <a:r>
              <a:rPr lang="fr-FR" sz="1200" dirty="0" err="1" smtClean="0"/>
              <a:t>Papers</a:t>
            </a:r>
            <a:r>
              <a:rPr lang="fr-FR" sz="1200" dirty="0" smtClean="0"/>
              <a:t> </a:t>
            </a:r>
            <a:r>
              <a:rPr lang="fr-FR" sz="1200" dirty="0" err="1" smtClean="0"/>
              <a:t>published</a:t>
            </a:r>
            <a:r>
              <a:rPr lang="fr-FR" sz="1200" dirty="0" smtClean="0"/>
              <a:t> (Kim, </a:t>
            </a:r>
            <a:r>
              <a:rPr lang="fr-FR" sz="1200" dirty="0" err="1" smtClean="0"/>
              <a:t>Dudouet</a:t>
            </a:r>
            <a:r>
              <a:rPr lang="fr-FR" sz="1200" dirty="0" smtClean="0"/>
              <a:t>,</a:t>
            </a:r>
            <a:r>
              <a:rPr lang="fr-FR" sz="1200" baseline="0" dirty="0" smtClean="0"/>
              <a:t> </a:t>
            </a:r>
            <a:r>
              <a:rPr lang="da-DK" dirty="0" smtClean="0"/>
              <a:t>Klintefjord , Clément)</a:t>
            </a:r>
          </a:p>
          <a:p>
            <a:r>
              <a:rPr lang="da-DK" sz="1200" dirty="0" smtClean="0"/>
              <a:t>1 submitted (Delafosse)</a:t>
            </a:r>
            <a:endParaRPr lang="fr-FR" sz="1200" dirty="0" smtClean="0"/>
          </a:p>
          <a:p>
            <a:r>
              <a:rPr lang="fr-FR" sz="1200" dirty="0" smtClean="0"/>
              <a:t>4 in </a:t>
            </a:r>
            <a:r>
              <a:rPr lang="fr-FR" sz="1200" dirty="0" err="1" smtClean="0"/>
              <a:t>Preparation</a:t>
            </a:r>
            <a:r>
              <a:rPr lang="fr-FR" sz="1200" dirty="0" smtClean="0"/>
              <a:t> ( Damian, </a:t>
            </a:r>
            <a:r>
              <a:rPr lang="fr-FR" sz="1200" dirty="0" err="1" smtClean="0"/>
              <a:t>Siliciano</a:t>
            </a:r>
            <a:r>
              <a:rPr lang="fr-FR" sz="1200" dirty="0" smtClean="0"/>
              <a:t>, Duduouet2, Perez, </a:t>
            </a:r>
            <a:r>
              <a:rPr lang="fr-FR" sz="1200" dirty="0" err="1" smtClean="0"/>
              <a:t>Navin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2 </a:t>
            </a:r>
            <a:r>
              <a:rPr lang="fr-FR" sz="1200" dirty="0" err="1" smtClean="0"/>
              <a:t>Technical</a:t>
            </a:r>
            <a:r>
              <a:rPr lang="fr-FR" sz="1200" dirty="0" smtClean="0"/>
              <a:t> in </a:t>
            </a:r>
            <a:r>
              <a:rPr lang="fr-FR" sz="1200" dirty="0" err="1" smtClean="0"/>
              <a:t>Preparation</a:t>
            </a:r>
            <a:r>
              <a:rPr lang="fr-FR" sz="1200" dirty="0" smtClean="0"/>
              <a:t> (Li, </a:t>
            </a:r>
            <a:r>
              <a:rPr lang="fr-FR" sz="1200" dirty="0" err="1" smtClean="0"/>
              <a:t>Michelagnoli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(2016 - </a:t>
            </a:r>
            <a:r>
              <a:rPr lang="fr-FR" sz="1200" dirty="0" err="1" smtClean="0"/>
              <a:t>Alina</a:t>
            </a:r>
            <a:r>
              <a:rPr lang="fr-FR" sz="1200" dirty="0" smtClean="0"/>
              <a:t>,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Celikovic</a:t>
            </a:r>
            <a:r>
              <a:rPr lang="fr-FR" sz="1200" baseline="0" dirty="0" smtClean="0"/>
              <a:t>, </a:t>
            </a:r>
            <a:r>
              <a:rPr lang="fr-FR" sz="1200" baseline="0" dirty="0" err="1" smtClean="0"/>
              <a:t>Navin</a:t>
            </a:r>
            <a:r>
              <a:rPr lang="fr-FR" sz="1200" baseline="0" dirty="0" smtClean="0"/>
              <a:t>, </a:t>
            </a:r>
            <a:r>
              <a:rPr lang="fr-FR" sz="1200" baseline="0" dirty="0" err="1" smtClean="0"/>
              <a:t>Michelagnoli</a:t>
            </a:r>
            <a:r>
              <a:rPr lang="fr-FR" sz="1200" baseline="0" dirty="0" smtClean="0"/>
              <a:t>)(2017 – </a:t>
            </a:r>
            <a:r>
              <a:rPr lang="fr-FR" sz="1200" baseline="0" dirty="0" err="1" smtClean="0"/>
              <a:t>Jungclauss</a:t>
            </a:r>
            <a:r>
              <a:rPr lang="fr-FR" sz="1200" baseline="0" dirty="0" smtClean="0"/>
              <a:t>, </a:t>
            </a:r>
            <a:r>
              <a:rPr lang="fr-FR" sz="1200" baseline="0" dirty="0" err="1" smtClean="0"/>
              <a:t>Regan</a:t>
            </a:r>
            <a:r>
              <a:rPr lang="fr-FR" sz="1200" baseline="0" dirty="0" smtClean="0"/>
              <a:t>, John, </a:t>
            </a:r>
            <a:r>
              <a:rPr lang="fr-FR" sz="1200" baseline="0" dirty="0" err="1" smtClean="0"/>
              <a:t>Korten</a:t>
            </a:r>
            <a:r>
              <a:rPr lang="fr-FR" sz="1200" baseline="0" dirty="0" smtClean="0"/>
              <a:t>, Leoni, </a:t>
            </a:r>
            <a:r>
              <a:rPr lang="fr-FR" sz="1200" baseline="0" dirty="0" err="1" smtClean="0"/>
              <a:t>Camaano</a:t>
            </a:r>
            <a:r>
              <a:rPr lang="fr-FR" sz="1200" baseline="0" dirty="0" smtClean="0"/>
              <a:t>, Schmitt ) (2018 </a:t>
            </a:r>
            <a:r>
              <a:rPr lang="fr-FR" sz="1200" baseline="0" dirty="0" err="1" smtClean="0"/>
              <a:t>Lenzi</a:t>
            </a:r>
            <a:r>
              <a:rPr lang="fr-FR" sz="1200" baseline="0" dirty="0" smtClean="0"/>
              <a:t>, </a:t>
            </a:r>
            <a:r>
              <a:rPr lang="fr-FR" sz="1200" baseline="0" dirty="0" err="1" smtClean="0"/>
              <a:t>Nyberg</a:t>
            </a:r>
            <a:r>
              <a:rPr lang="fr-FR" sz="1200" baseline="0" dirty="0" smtClean="0"/>
              <a:t>, Bo, </a:t>
            </a:r>
            <a:r>
              <a:rPr lang="fr-FR" sz="1200" baseline="0" dirty="0" err="1" smtClean="0"/>
              <a:t>Boso</a:t>
            </a:r>
            <a:r>
              <a:rPr lang="fr-FR" sz="1200" baseline="0" dirty="0" smtClean="0"/>
              <a:t>, Clement)</a:t>
            </a:r>
          </a:p>
          <a:p>
            <a:r>
              <a:rPr lang="fr-FR" sz="1200" baseline="0" dirty="0" smtClean="0"/>
              <a:t>PhD (</a:t>
            </a:r>
            <a:r>
              <a:rPr lang="fr-FR" sz="1200" baseline="0" dirty="0" err="1" smtClean="0"/>
              <a:t>Klintefjord</a:t>
            </a:r>
            <a:r>
              <a:rPr lang="fr-FR" sz="1200" baseline="0" dirty="0" smtClean="0"/>
              <a:t>*, Delafosse, </a:t>
            </a:r>
            <a:r>
              <a:rPr lang="fr-FR" sz="1200" baseline="0" dirty="0" err="1" smtClean="0"/>
              <a:t>Siciliano</a:t>
            </a:r>
            <a:r>
              <a:rPr lang="fr-FR" sz="1200" baseline="0" dirty="0" smtClean="0"/>
              <a:t>*, Perez*, </a:t>
            </a:r>
            <a:r>
              <a:rPr lang="fr-FR" sz="1200" baseline="0" dirty="0" err="1" smtClean="0"/>
              <a:t>Alina</a:t>
            </a:r>
            <a:r>
              <a:rPr lang="fr-FR" sz="1200" baseline="0" dirty="0" smtClean="0"/>
              <a:t>, </a:t>
            </a:r>
            <a:r>
              <a:rPr lang="fr-FR" sz="1200" baseline="0" dirty="0" err="1" smtClean="0"/>
              <a:t>Celikovic’student</a:t>
            </a:r>
            <a:r>
              <a:rPr lang="fr-FR" sz="1200" baseline="0" dirty="0" smtClean="0"/>
              <a:t>, Alvaro, Dupont, Saba, </a:t>
            </a:r>
            <a:r>
              <a:rPr lang="fr-FR" sz="1200" baseline="0" dirty="0" err="1" smtClean="0"/>
              <a:t>MLuce</a:t>
            </a:r>
            <a:r>
              <a:rPr lang="fr-FR" sz="1200" baseline="0" dirty="0" smtClean="0"/>
              <a:t>)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B5E5D-F609-4B8A-A4DB-FC533DAA646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7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7759"/>
            <a:ext cx="77724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0875" y="6561348"/>
            <a:ext cx="8731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1D1A2-7DDA-4ABB-B9BE-B36815D0A560}" type="datetimeFigureOut">
              <a:rPr lang="fr-FR" smtClean="0">
                <a:solidFill>
                  <a:prstClr val="black"/>
                </a:solidFill>
              </a:rPr>
              <a:pPr/>
              <a:t>20/09/2018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49E77-426F-4B76-9525-CC4A03136667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7759"/>
            <a:ext cx="7772400" cy="2252691"/>
          </a:xfrm>
          <a:prstGeom prst="rect">
            <a:avLst/>
          </a:prstGeom>
        </p:spPr>
        <p:txBody>
          <a:bodyPr/>
          <a:lstStyle>
            <a:lvl1pPr>
              <a:defRPr lang="it-IT" dirty="0" smtClean="0"/>
            </a:lvl1pPr>
          </a:lstStyle>
          <a:p>
            <a:r>
              <a:rPr lang="fr-FR" smtClean="0"/>
              <a:t>Cliquez pour modifier le style du titre</a:t>
            </a:r>
            <a:endParaRPr lang="it-I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0875" y="6561348"/>
            <a:ext cx="8731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DC8E-50DB-4F2E-A357-58D8BB0D9DC6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20/09/2018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/>
          <p:nvPr/>
        </p:nvGrpSpPr>
        <p:grpSpPr>
          <a:xfrm>
            <a:off x="3923928" y="39688"/>
            <a:ext cx="5220072" cy="1013048"/>
            <a:chOff x="4826000" y="39688"/>
            <a:chExt cx="4318000" cy="574675"/>
          </a:xfrm>
        </p:grpSpPr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4826000" y="53340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4826000" y="577850"/>
              <a:ext cx="4318000" cy="36513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10" name="Image 12" descr="logo 30cm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86600" y="39688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"/>
          <p:cNvGrpSpPr/>
          <p:nvPr/>
        </p:nvGrpSpPr>
        <p:grpSpPr>
          <a:xfrm>
            <a:off x="0" y="6509556"/>
            <a:ext cx="9144000" cy="696888"/>
            <a:chOff x="0" y="6592888"/>
            <a:chExt cx="8839200" cy="341312"/>
          </a:xfrm>
        </p:grpSpPr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92125" y="6616700"/>
              <a:ext cx="834707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rgbClr val="5E5E5E"/>
                  </a:solidFill>
                </a:rPr>
                <a:t>E.Clément</a:t>
              </a:r>
              <a:r>
                <a:rPr lang="en-US" sz="1400" dirty="0" smtClean="0">
                  <a:solidFill>
                    <a:srgbClr val="5E5E5E"/>
                  </a:solidFill>
                </a:rPr>
                <a:t>  </a:t>
              </a:r>
              <a:r>
                <a:rPr lang="en-US" sz="1400" dirty="0" err="1" smtClean="0">
                  <a:solidFill>
                    <a:srgbClr val="5E5E5E"/>
                  </a:solidFill>
                </a:rPr>
                <a:t>Novembre</a:t>
              </a:r>
              <a:r>
                <a:rPr lang="en-US" sz="1400" dirty="0" smtClean="0">
                  <a:solidFill>
                    <a:srgbClr val="5E5E5E"/>
                  </a:solidFill>
                </a:rPr>
                <a:t> 2011                                          </a:t>
              </a:r>
              <a:endParaRPr lang="fr-FR" sz="14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0" y="6592888"/>
              <a:ext cx="4318000" cy="36512"/>
            </a:xfrm>
            <a:prstGeom prst="rect">
              <a:avLst/>
            </a:prstGeom>
            <a:gradFill flip="none" rotWithShape="1">
              <a:gsLst>
                <a:gs pos="0">
                  <a:srgbClr val="502185"/>
                </a:gs>
                <a:gs pos="100000">
                  <a:srgbClr val="FFFFFF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jpeg"/><Relationship Id="rId5" Type="http://schemas.openxmlformats.org/officeDocument/2006/relationships/image" Target="../media/image4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547664" y="213285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AGATA@GANIL</a:t>
            </a:r>
          </a:p>
          <a:p>
            <a:pPr algn="ctr"/>
            <a:r>
              <a:rPr lang="en-US" sz="4000" dirty="0" smtClean="0"/>
              <a:t>Status report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63888" y="5949280"/>
            <a:ext cx="20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AGATA week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923801" y="1219162"/>
            <a:ext cx="4187634" cy="2132735"/>
            <a:chOff x="4955499" y="1540961"/>
            <a:chExt cx="4187634" cy="21327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5499" y="1540961"/>
              <a:ext cx="4187634" cy="213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rapèze 5"/>
            <p:cNvSpPr/>
            <p:nvPr/>
          </p:nvSpPr>
          <p:spPr>
            <a:xfrm rot="-5400000">
              <a:off x="7155003" y="1527858"/>
              <a:ext cx="268384" cy="2198458"/>
            </a:xfrm>
            <a:prstGeom prst="trapezoid">
              <a:avLst>
                <a:gd name="adj" fmla="val 4310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Garamond" pitchFamily="18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" y="948885"/>
            <a:ext cx="3236283" cy="1831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873" y="981880"/>
            <a:ext cx="1898928" cy="13941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505" y="2752155"/>
            <a:ext cx="2639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T. </a:t>
            </a:r>
            <a:r>
              <a:rPr lang="fr-FR" sz="1200" dirty="0" err="1" smtClean="0"/>
              <a:t>Huyuk</a:t>
            </a:r>
            <a:r>
              <a:rPr lang="fr-FR" sz="1200" dirty="0" smtClean="0"/>
              <a:t> and the NEDA collaboration, </a:t>
            </a:r>
          </a:p>
          <a:p>
            <a:r>
              <a:rPr lang="fr-FR" sz="1200" dirty="0" err="1" smtClean="0">
                <a:solidFill>
                  <a:srgbClr val="131413"/>
                </a:solidFill>
              </a:rPr>
              <a:t>Eur</a:t>
            </a:r>
            <a:r>
              <a:rPr lang="fr-FR" sz="1200" dirty="0">
                <a:solidFill>
                  <a:srgbClr val="131413"/>
                </a:solidFill>
              </a:rPr>
              <a:t>. Phys. J. A (2016) </a:t>
            </a:r>
            <a:r>
              <a:rPr lang="fr-FR" sz="1200" b="1" dirty="0">
                <a:solidFill>
                  <a:srgbClr val="131413"/>
                </a:solidFill>
              </a:rPr>
              <a:t>52</a:t>
            </a:r>
            <a:r>
              <a:rPr lang="fr-FR" sz="1200" dirty="0">
                <a:solidFill>
                  <a:srgbClr val="131413"/>
                </a:solidFill>
              </a:rPr>
              <a:t>: 55 Page 5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10423" y="2172516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Simulation</a:t>
            </a:r>
            <a:endParaRPr lang="fr-FR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99642"/>
            <a:ext cx="7284911" cy="265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84584" y="560366"/>
            <a:ext cx="372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The NEDA setup : the 2n selectivity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00192" y="3663111"/>
            <a:ext cx="129554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baseline="30000" dirty="0" smtClean="0"/>
              <a:t>58</a:t>
            </a:r>
            <a:r>
              <a:rPr lang="fr-FR" sz="1000" b="1" dirty="0" smtClean="0"/>
              <a:t>Ni(</a:t>
            </a:r>
            <a:r>
              <a:rPr lang="fr-FR" sz="1000" b="1" baseline="30000" dirty="0" smtClean="0"/>
              <a:t>50</a:t>
            </a:r>
            <a:r>
              <a:rPr lang="fr-FR" sz="1000" b="1" dirty="0" smtClean="0"/>
              <a:t>Cr,2p2n)</a:t>
            </a:r>
            <a:r>
              <a:rPr lang="fr-FR" sz="1000" b="1" baseline="30000" dirty="0" smtClean="0"/>
              <a:t>104</a:t>
            </a:r>
            <a:r>
              <a:rPr lang="fr-FR" sz="1000" b="1" dirty="0" smtClean="0"/>
              <a:t>Sn</a:t>
            </a:r>
            <a:endParaRPr lang="fr-FR" sz="1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05376" y="370392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ON-LINE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9" name="Picture 6" descr="logoAg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227" y="3550621"/>
            <a:ext cx="644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aseline="30000" dirty="0" smtClean="0"/>
              <a:t>100</a:t>
            </a:r>
            <a:r>
              <a:rPr lang="fr-FR" sz="2800" dirty="0" smtClean="0"/>
              <a:t>Sn </a:t>
            </a:r>
            <a:r>
              <a:rPr lang="fr-FR" sz="2800" dirty="0" err="1" smtClean="0"/>
              <a:t>magicity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61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484784"/>
            <a:ext cx="7204401" cy="42915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2924944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sp>
        <p:nvSpPr>
          <p:cNvPr id="4" name="ZoneTexte 3"/>
          <p:cNvSpPr txBox="1"/>
          <p:nvPr/>
        </p:nvSpPr>
        <p:spPr>
          <a:xfrm>
            <a:off x="4067944" y="17728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1n2p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067944" y="30172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2n2p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600457" y="4317781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2n2p-2</a:t>
            </a:r>
            <a:r>
              <a:rPr lang="en-US" baseline="30000" dirty="0" smtClean="0"/>
              <a:t>+</a:t>
            </a:r>
            <a:r>
              <a:rPr lang="en-US" dirty="0" smtClean="0"/>
              <a:t> gated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24974"/>
            <a:ext cx="2664296" cy="5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660394" y="4221088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810986" y="4509120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891938" y="4005064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73638" y="450912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68248" y="4449249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555776" y="4738281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639717" y="4738281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15816" y="4581128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003344" y="4870160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087285" y="4870160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264594" y="4776129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403648" y="430412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582605" y="4587002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491422" y="4581128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254949" y="431632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402586" y="4529098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887376" y="5095649"/>
            <a:ext cx="0" cy="25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719883" y="479303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n-US" sz="1200" baseline="30000" dirty="0" smtClean="0"/>
              <a:t>- 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911743" y="4640915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</a:t>
            </a:r>
            <a:r>
              <a:rPr lang="en-US" sz="1200" baseline="30000" dirty="0" err="1" smtClean="0"/>
              <a:t>+</a:t>
            </a:r>
            <a:r>
              <a:rPr lang="en-US" sz="1200" dirty="0" err="1" smtClean="0"/>
              <a:t>e</a:t>
            </a:r>
            <a:r>
              <a:rPr lang="en-US" sz="1200" baseline="30000" dirty="0" smtClean="0"/>
              <a:t>-</a:t>
            </a:r>
            <a:endParaRPr lang="en-US" sz="1200" baseline="30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714275" y="166945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ON-LINE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4972" y="1194404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Lifetime measurement </a:t>
            </a:r>
            <a:r>
              <a:rPr lang="en-US" baseline="30000" dirty="0" smtClean="0"/>
              <a:t>58</a:t>
            </a:r>
            <a:r>
              <a:rPr lang="en-US" dirty="0" smtClean="0"/>
              <a:t>Ni+</a:t>
            </a:r>
            <a:r>
              <a:rPr lang="en-US" baseline="30000" dirty="0" smtClean="0"/>
              <a:t>58</a:t>
            </a:r>
            <a:r>
              <a:rPr lang="en-US" dirty="0" smtClean="0"/>
              <a:t>Ni at 250 MeV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72134" y="5839722"/>
            <a:ext cx="563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Ralet</a:t>
            </a:r>
            <a:r>
              <a:rPr lang="en-US" sz="1400" dirty="0" smtClean="0"/>
              <a:t>, M. L. </a:t>
            </a:r>
            <a:r>
              <a:rPr lang="en-US" sz="1400" dirty="0" err="1" smtClean="0"/>
              <a:t>Jurado</a:t>
            </a:r>
            <a:r>
              <a:rPr lang="en-US" sz="1400" dirty="0" smtClean="0"/>
              <a:t>, EC et al,</a:t>
            </a:r>
          </a:p>
          <a:p>
            <a:r>
              <a:rPr lang="en-US" sz="1400" dirty="0" smtClean="0"/>
              <a:t>OUPS Plunger, J. </a:t>
            </a:r>
            <a:r>
              <a:rPr lang="en-US" sz="1400" dirty="0" err="1" smtClean="0"/>
              <a:t>Ljungvall</a:t>
            </a:r>
            <a:r>
              <a:rPr lang="en-US" sz="1400" dirty="0" smtClean="0"/>
              <a:t> et al, NIM A 679 (2012) 61-66. Degrader mode</a:t>
            </a:r>
            <a:endParaRPr lang="en-US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94750" y="162253"/>
            <a:ext cx="372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The NEDA setup : the 2n selectivity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36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595173" y="45658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 smtClean="0"/>
              <a:t>~100 </a:t>
            </a:r>
            <a:r>
              <a:rPr lang="fr-FR" dirty="0" smtClean="0">
                <a:latin typeface="Symbol" panose="05050102010706020507" pitchFamily="18" charset="2"/>
              </a:rPr>
              <a:t>m</a:t>
            </a:r>
            <a:r>
              <a:rPr lang="fr-FR" dirty="0" smtClean="0"/>
              <a:t>b</a:t>
            </a:r>
            <a:endParaRPr lang="fr-FR" dirty="0"/>
          </a:p>
        </p:txBody>
      </p:sp>
      <p:grpSp>
        <p:nvGrpSpPr>
          <p:cNvPr id="37" name="19 Grupo"/>
          <p:cNvGrpSpPr>
            <a:grpSpLocks/>
          </p:cNvGrpSpPr>
          <p:nvPr/>
        </p:nvGrpSpPr>
        <p:grpSpPr bwMode="auto">
          <a:xfrm>
            <a:off x="8072926" y="4660827"/>
            <a:ext cx="963368" cy="869644"/>
            <a:chOff x="330201" y="1411135"/>
            <a:chExt cx="990599" cy="1027265"/>
          </a:xfrm>
        </p:grpSpPr>
        <p:pic>
          <p:nvPicPr>
            <p:cNvPr id="39" name="Picture 13" descr="C:\Andres\Strasbourg\gifts\nucleu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1" y="1411135"/>
              <a:ext cx="961364" cy="102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412750" y="2209800"/>
              <a:ext cx="90805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4127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2382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" name="Picture 10" descr="ProlateSpher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0837" y="6302424"/>
            <a:ext cx="792089" cy="535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least1alp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527" y="1052736"/>
            <a:ext cx="9158016" cy="3594898"/>
          </a:xfrm>
          <a:prstGeom prst="rect">
            <a:avLst/>
          </a:prstGeom>
        </p:spPr>
      </p:pic>
      <p:pic>
        <p:nvPicPr>
          <p:cNvPr id="5" name="Image 4" descr="Lifetime102C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4509120"/>
            <a:ext cx="4211960" cy="1908959"/>
          </a:xfrm>
          <a:prstGeom prst="rect">
            <a:avLst/>
          </a:prstGeom>
        </p:spPr>
      </p:pic>
      <p:pic>
        <p:nvPicPr>
          <p:cNvPr id="6" name="Image 5" descr="TimePul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737087"/>
            <a:ext cx="4248472" cy="1925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94750" y="162253"/>
            <a:ext cx="415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The NEDA setup : the isomer selectivity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0" name="Picture 6" descr="logoAg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7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Z=28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07504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Interplay of the monopole terms of the interaction with </a:t>
            </a:r>
            <a:r>
              <a:rPr lang="en-US" dirty="0" err="1" smtClean="0"/>
              <a:t>multipole</a:t>
            </a:r>
            <a:r>
              <a:rPr lang="en-US" dirty="0" smtClean="0"/>
              <a:t> terms, like pairing and </a:t>
            </a:r>
            <a:r>
              <a:rPr lang="en-US" dirty="0" err="1" smtClean="0"/>
              <a:t>quadrupole</a:t>
            </a:r>
            <a:r>
              <a:rPr lang="en-US" dirty="0" smtClean="0"/>
              <a:t>, which determines the different phenomena we observe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107504" y="1772816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Characterizing the islands of inversion, formed near the magic numbers.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These are new regions of deformation with configurations involving intruder </a:t>
            </a:r>
            <a:r>
              <a:rPr lang="en-US" dirty="0" err="1" smtClean="0"/>
              <a:t>orbitals</a:t>
            </a:r>
            <a:r>
              <a:rPr lang="en-US" dirty="0" smtClean="0"/>
              <a:t> from the above main shell.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While a signature of deformation is given by the energy of the first excited states, their lifetimes allow a better understanding of their properties by comparison with LSSM calculations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688632" cy="30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11561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35597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3501008"/>
            <a:ext cx="3371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Interplay of the monopole terms of the interaction with </a:t>
            </a:r>
            <a:r>
              <a:rPr lang="en-US" dirty="0" err="1" smtClean="0"/>
              <a:t>multipole</a:t>
            </a:r>
            <a:r>
              <a:rPr lang="en-US" dirty="0" smtClean="0"/>
              <a:t> terms, like pairing and </a:t>
            </a:r>
            <a:r>
              <a:rPr lang="en-US" dirty="0" err="1" smtClean="0"/>
              <a:t>quadrupole</a:t>
            </a:r>
            <a:r>
              <a:rPr lang="en-US" dirty="0" smtClean="0"/>
              <a:t>, which determines the different phenomena we observe </a:t>
            </a:r>
            <a:endParaRPr lang="en-US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688632" cy="30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11561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35597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5724128" y="3140968"/>
            <a:ext cx="3131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Lifetimes of the 4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states in </a:t>
            </a:r>
            <a:r>
              <a:rPr lang="en-US" sz="1600" baseline="30000" dirty="0" smtClean="0"/>
              <a:t>62;64</a:t>
            </a:r>
            <a:r>
              <a:rPr lang="en-US" sz="1600" dirty="0" smtClean="0"/>
              <a:t>Fe and the 11/2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in </a:t>
            </a:r>
            <a:r>
              <a:rPr lang="en-US" sz="1600" baseline="30000" dirty="0" smtClean="0"/>
              <a:t>61;63</a:t>
            </a:r>
            <a:r>
              <a:rPr lang="en-US" sz="1600" dirty="0" smtClean="0"/>
              <a:t>Co and </a:t>
            </a:r>
            <a:r>
              <a:rPr lang="en-US" sz="1600" baseline="30000" dirty="0" smtClean="0"/>
              <a:t>59</a:t>
            </a:r>
            <a:r>
              <a:rPr lang="en-US" sz="1600" dirty="0" smtClean="0"/>
              <a:t>Mn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710" y="4005064"/>
            <a:ext cx="298777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96136" y="3140968"/>
            <a:ext cx="3347864" cy="3717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0" y="3717032"/>
            <a:ext cx="2771800" cy="25202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Shell evolution  around Z=28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940152" y="623731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M. Klintefjord et al.,  PRC 95, 024312 (2017)</a:t>
            </a:r>
            <a:endParaRPr lang="da-DK" dirty="0"/>
          </a:p>
        </p:txBody>
      </p:sp>
      <p:pic>
        <p:nvPicPr>
          <p:cNvPr id="16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07504" y="177281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Collecting spectroscopic data like transition probability constraining the theoretical description of the Island of inversion from N=28 to N=40 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279774"/>
            <a:ext cx="5724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What is the influence of the 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g9/2 and 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d5/2 orbits ?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What is the influence of the proton excitations across Z=28 ?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How collectivity  change when decreasing the number of  proton in the f7/2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Interplay of the monopole terms of the interaction with multipole terms, like pairing and quadrupole, which determines the different phenomena we observe </a:t>
            </a:r>
            <a:endParaRPr lang="en-US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688632" cy="30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11561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355976" y="465313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6136" y="2636912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Lifetimes in </a:t>
            </a:r>
            <a:r>
              <a:rPr lang="en-US" baseline="30000" dirty="0" smtClean="0"/>
              <a:t>54</a:t>
            </a:r>
            <a:r>
              <a:rPr lang="en-US" dirty="0" smtClean="0"/>
              <a:t>Ti and in neighboring isotopes have </a:t>
            </a:r>
          </a:p>
          <a:p>
            <a:r>
              <a:rPr lang="en-US" dirty="0" smtClean="0"/>
              <a:t>been determined</a:t>
            </a:r>
            <a:endParaRPr lang="en-US" sz="1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0" y="3717032"/>
            <a:ext cx="2771800" cy="25202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Shell evolution  around Z=28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796136" y="6237312"/>
            <a:ext cx="3039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A. </a:t>
            </a:r>
            <a:r>
              <a:rPr lang="en-US" sz="1600" i="1" dirty="0" err="1" smtClean="0"/>
              <a:t>Goldkuhle</a:t>
            </a:r>
            <a:r>
              <a:rPr lang="en-US" sz="1600" i="1" dirty="0"/>
              <a:t> </a:t>
            </a:r>
            <a:r>
              <a:rPr lang="en-US" sz="1600" i="1" dirty="0" smtClean="0"/>
              <a:t>et al. to be submitted</a:t>
            </a:r>
          </a:p>
        </p:txBody>
      </p:sp>
      <p:pic>
        <p:nvPicPr>
          <p:cNvPr id="18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07504" y="177281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Collecting spectroscopic data like transition probability constraining the theoretical description of the Island of inversion from N=28 to N=40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279774"/>
            <a:ext cx="5724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What is the influence of the 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g9/2 and </a:t>
            </a:r>
            <a:r>
              <a:rPr lang="en-US" sz="1600" dirty="0" smtClean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d5/2 orbits ?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What is the influence of the proton excitations across Z=28 ?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</a:rPr>
              <a:t>How collectivity  change when decreasing the number of  proton in the f7/2 orbital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109187"/>
            <a:ext cx="2966625" cy="18934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06163" y="398415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2+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480861" y="379949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12474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Interplay of the monopole terms of the interaction with </a:t>
            </a:r>
            <a:r>
              <a:rPr lang="en-US" dirty="0" err="1" smtClean="0"/>
              <a:t>multipole</a:t>
            </a:r>
            <a:r>
              <a:rPr lang="en-US" dirty="0" smtClean="0"/>
              <a:t> terms, like pairing and </a:t>
            </a:r>
            <a:r>
              <a:rPr lang="en-US" dirty="0" err="1" smtClean="0"/>
              <a:t>quadrupole</a:t>
            </a:r>
            <a:r>
              <a:rPr lang="en-US" dirty="0" smtClean="0"/>
              <a:t>, which determines the different phenomena we observe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61464" y="6428075"/>
            <a:ext cx="320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I. </a:t>
            </a:r>
            <a:r>
              <a:rPr lang="en-US" sz="1600" dirty="0" err="1" smtClean="0"/>
              <a:t>Celikovic</a:t>
            </a:r>
            <a:r>
              <a:rPr lang="en-US" sz="1600" dirty="0" smtClean="0"/>
              <a:t>, C. </a:t>
            </a:r>
            <a:r>
              <a:rPr lang="en-US" sz="1600" dirty="0" err="1" smtClean="0"/>
              <a:t>Michelagnoli</a:t>
            </a:r>
            <a:r>
              <a:rPr lang="en-US" sz="1600" dirty="0" smtClean="0"/>
              <a:t> et al. 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Z=28</a:t>
            </a:r>
            <a:endParaRPr lang="fr-FR" sz="2800" dirty="0"/>
          </a:p>
        </p:txBody>
      </p:sp>
      <p:pic>
        <p:nvPicPr>
          <p:cNvPr id="20" name="Picture 6" descr="logoAg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54" y="2046510"/>
            <a:ext cx="3708400" cy="249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20083" y="1920000"/>
            <a:ext cx="2802348" cy="301737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US" sz="136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Dirken</a:t>
            </a:r>
            <a:r>
              <a:rPr lang="en-US" sz="136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PRC 82 (2010) 064309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49" y="4486832"/>
            <a:ext cx="4231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/>
              <a:t>73</a:t>
            </a:r>
            <a:r>
              <a:rPr lang="en-US" sz="1600" dirty="0" smtClean="0"/>
              <a:t>Ga </a:t>
            </a:r>
            <a:r>
              <a:rPr lang="en-US" sz="1600" dirty="0"/>
              <a:t>ground-state: 3/2</a:t>
            </a:r>
            <a:r>
              <a:rPr lang="en-US" sz="1600" baseline="30000" dirty="0"/>
              <a:t>-</a:t>
            </a:r>
            <a:r>
              <a:rPr lang="en-US" sz="1600" dirty="0"/>
              <a:t>, 1/2</a:t>
            </a:r>
            <a:r>
              <a:rPr lang="en-US" sz="1600" baseline="30000" dirty="0"/>
              <a:t>-</a:t>
            </a:r>
            <a:r>
              <a:rPr lang="en-US" sz="1600" dirty="0"/>
              <a:t> doublet? 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determine the M1 component of the first 5/2</a:t>
            </a:r>
            <a:r>
              <a:rPr lang="en-US" sz="1600" baseline="30000" dirty="0"/>
              <a:t>-</a:t>
            </a:r>
            <a:r>
              <a:rPr lang="en-US" sz="1600" dirty="0"/>
              <a:t>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49431" y="5073974"/>
            <a:ext cx="4037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980"/>
            <a:r>
              <a:rPr lang="en-US" sz="1600" dirty="0" smtClean="0"/>
              <a:t>Obtained </a:t>
            </a:r>
            <a:r>
              <a:rPr lang="en-US" sz="1600" dirty="0"/>
              <a:t>lifetime </a:t>
            </a:r>
            <a:r>
              <a:rPr lang="en-US" sz="1600" dirty="0" smtClean="0"/>
              <a:t>:</a:t>
            </a:r>
          </a:p>
          <a:p>
            <a:pPr marL="285750" marR="65980" indent="-285750">
              <a:buFont typeface="Arial" panose="020B0604020202020204" pitchFamily="34" charset="0"/>
              <a:buChar char="•"/>
            </a:pPr>
            <a:r>
              <a:rPr lang="en-US" sz="1600" dirty="0"/>
              <a:t>Fast M1 component in the decay of the first 5/2</a:t>
            </a:r>
            <a:r>
              <a:rPr lang="en-US" sz="1600" baseline="30000" dirty="0"/>
              <a:t>-</a:t>
            </a:r>
            <a:r>
              <a:rPr lang="en-US" sz="1600" dirty="0"/>
              <a:t> state. </a:t>
            </a:r>
          </a:p>
          <a:p>
            <a:pPr marL="285750" marR="6598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Confirms </a:t>
            </a:r>
            <a:r>
              <a:rPr lang="en-US" sz="1600" dirty="0"/>
              <a:t>1/2</a:t>
            </a:r>
            <a:r>
              <a:rPr lang="en-US" sz="1600" baseline="30000" dirty="0"/>
              <a:t>-</a:t>
            </a:r>
            <a:r>
              <a:rPr lang="en-US" sz="1600" dirty="0"/>
              <a:t>, 3/2</a:t>
            </a:r>
            <a:r>
              <a:rPr lang="en-US" sz="1600" baseline="30000" dirty="0"/>
              <a:t>-</a:t>
            </a:r>
            <a:r>
              <a:rPr lang="en-US" sz="1600" dirty="0"/>
              <a:t> </a:t>
            </a:r>
            <a:r>
              <a:rPr lang="en-US" sz="1600" dirty="0" err="1"/>
              <a:t>g.s</a:t>
            </a:r>
            <a:r>
              <a:rPr lang="en-US" sz="1600" dirty="0"/>
              <a:t>. doublet 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4860079" y="1912901"/>
            <a:ext cx="2590752" cy="273781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GB" sz="1179" i="1" dirty="0"/>
              <a:t>I. Čeliković, Ph.D. Thesis, GANIL 2013</a:t>
            </a:r>
            <a:endParaRPr lang="en-US" sz="1179" i="1" dirty="0"/>
          </a:p>
        </p:txBody>
      </p:sp>
      <p:sp>
        <p:nvSpPr>
          <p:cNvPr id="37" name="Rectangle 36"/>
          <p:cNvSpPr/>
          <p:nvPr/>
        </p:nvSpPr>
        <p:spPr>
          <a:xfrm>
            <a:off x="4852453" y="2116051"/>
            <a:ext cx="3312368" cy="27378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fr-FR" sz="1179" i="1" dirty="0"/>
              <a:t>C. </a:t>
            </a:r>
            <a:r>
              <a:rPr lang="fr-FR" sz="1179" i="1" dirty="0" err="1"/>
              <a:t>Louchart</a:t>
            </a:r>
            <a:r>
              <a:rPr lang="fr-FR" sz="1179" i="1" dirty="0"/>
              <a:t> et al., Phys. </a:t>
            </a:r>
            <a:r>
              <a:rPr lang="en-GB" sz="1179" i="1" dirty="0"/>
              <a:t>Rev. C, 87  054302 (2013)</a:t>
            </a:r>
            <a:endParaRPr lang="en-US" sz="1179" i="1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527" y="2592982"/>
            <a:ext cx="4681182" cy="342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>
            <a:off x="2339752" y="3717032"/>
            <a:ext cx="0" cy="288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SysBE2.png" descr="SysB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60032" y="1072614"/>
            <a:ext cx="3866158" cy="2987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dden rise of collectivity after the N=50 shell closure"/>
          <p:cNvSpPr txBox="1"/>
          <p:nvPr/>
        </p:nvSpPr>
        <p:spPr>
          <a:xfrm>
            <a:off x="4896814" y="5027224"/>
            <a:ext cx="3419872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r>
              <a:rPr sz="1600" dirty="0"/>
              <a:t>Sudden rise of collectivity after the N=50 shell closure</a:t>
            </a:r>
          </a:p>
        </p:txBody>
      </p:sp>
      <p:sp>
        <p:nvSpPr>
          <p:cNvPr id="11" name="… in contradiction with shell model calculation (Z=34 supposed to be the maximum of collectivity : proton mid-shell)"/>
          <p:cNvSpPr txBox="1"/>
          <p:nvPr/>
        </p:nvSpPr>
        <p:spPr>
          <a:xfrm>
            <a:off x="4928395" y="5538649"/>
            <a:ext cx="3600400" cy="56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2400"/>
            </a:lvl1pPr>
          </a:lstStyle>
          <a:p>
            <a:r>
              <a:rPr sz="1600" dirty="0"/>
              <a:t>… in contradiction with shell model </a:t>
            </a:r>
            <a:r>
              <a:rPr sz="1600" dirty="0" smtClean="0"/>
              <a:t>calculation</a:t>
            </a:r>
            <a:endParaRPr sz="1600" dirty="0"/>
          </a:p>
        </p:txBody>
      </p:sp>
      <p:sp>
        <p:nvSpPr>
          <p:cNvPr id="14" name="Rectangle 13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36"/>
          <p:cNvSpPr txBox="1"/>
          <p:nvPr/>
        </p:nvSpPr>
        <p:spPr>
          <a:xfrm>
            <a:off x="4835854" y="6149824"/>
            <a:ext cx="4132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Delafosse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 et al., submitted to Phys. Rev. Lett.</a:t>
            </a:r>
            <a:endParaRPr lang="en-GB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6632"/>
            <a:ext cx="4536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5140"/>
            <a:r>
              <a:rPr lang="en-US" sz="1600" b="1" dirty="0" smtClean="0"/>
              <a:t>The </a:t>
            </a:r>
            <a:r>
              <a:rPr lang="en-US" sz="1600" b="1" dirty="0"/>
              <a:t>quenching of the N=50 gap towards </a:t>
            </a:r>
          </a:p>
          <a:p>
            <a:pPr marR="78790"/>
            <a:r>
              <a:rPr lang="en-US" sz="1600" b="1" baseline="30000" dirty="0"/>
              <a:t>78</a:t>
            </a:r>
            <a:r>
              <a:rPr lang="en-US" sz="1600" b="1" dirty="0"/>
              <a:t>Ni can be investigated looking at the </a:t>
            </a:r>
          </a:p>
          <a:p>
            <a:pPr marR="67840"/>
            <a:r>
              <a:rPr lang="en-US" sz="1600" b="1" dirty="0" smtClean="0"/>
              <a:t>Spectroscopy of excited states </a:t>
            </a:r>
            <a:r>
              <a:rPr lang="en-US" sz="1600" b="1" dirty="0"/>
              <a:t>involving </a:t>
            </a:r>
            <a:r>
              <a:rPr lang="en-US" sz="1600" b="1" dirty="0" smtClean="0"/>
              <a:t>particle-hole </a:t>
            </a:r>
            <a:r>
              <a:rPr lang="en-US" sz="1600" b="1" dirty="0"/>
              <a:t>excitations across the N=50 gap 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0" y="3375054"/>
            <a:ext cx="3326881" cy="2315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6" y="1340768"/>
            <a:ext cx="3752725" cy="20882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9170" y="6081690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J. </a:t>
            </a:r>
            <a:r>
              <a:rPr lang="fr-FR" sz="1600" i="1" dirty="0" err="1" smtClean="0"/>
              <a:t>Dudouet</a:t>
            </a:r>
            <a:r>
              <a:rPr lang="fr-FR" sz="1600" i="1" dirty="0" smtClean="0"/>
              <a:t> et al, to </a:t>
            </a:r>
            <a:r>
              <a:rPr lang="fr-FR" sz="1600" i="1" dirty="0" err="1" smtClean="0"/>
              <a:t>be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submitted</a:t>
            </a:r>
            <a:endParaRPr lang="fr-FR" sz="1600" i="1" dirty="0"/>
          </a:p>
        </p:txBody>
      </p:sp>
      <p:sp>
        <p:nvSpPr>
          <p:cNvPr id="16" name="First lifetime of excited states measured in 88Kr…"/>
          <p:cNvSpPr txBox="1"/>
          <p:nvPr/>
        </p:nvSpPr>
        <p:spPr>
          <a:xfrm>
            <a:off x="4860032" y="3889025"/>
            <a:ext cx="4859582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/>
              <a:t>First lifetime of excited states measured in </a:t>
            </a:r>
            <a:r>
              <a:rPr sz="1600" baseline="31999" dirty="0"/>
              <a:t>88</a:t>
            </a:r>
            <a:r>
              <a:rPr sz="1600" dirty="0"/>
              <a:t>Kr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Lifetime </a:t>
            </a:r>
            <a:r>
              <a:rPr sz="1600" dirty="0"/>
              <a:t>measured with better accuracy in </a:t>
            </a:r>
            <a:r>
              <a:rPr sz="1600" baseline="31999" dirty="0"/>
              <a:t>86</a:t>
            </a:r>
            <a:r>
              <a:rPr sz="1600" dirty="0"/>
              <a:t>Se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First </a:t>
            </a:r>
            <a:r>
              <a:rPr sz="1600" dirty="0"/>
              <a:t>lifetime measured in the very exotic </a:t>
            </a:r>
            <a:r>
              <a:rPr sz="1600" baseline="31999" dirty="0"/>
              <a:t>84</a:t>
            </a:r>
            <a:r>
              <a:rPr sz="1600" dirty="0"/>
              <a:t>Ge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 sz="3000"/>
            </a:pPr>
            <a:r>
              <a:rPr sz="1600" dirty="0" smtClean="0"/>
              <a:t>Unexpected </a:t>
            </a:r>
            <a:r>
              <a:rPr sz="1600" dirty="0"/>
              <a:t>enhancement of collectivity in </a:t>
            </a:r>
            <a:r>
              <a:rPr sz="1600" baseline="31999" dirty="0" smtClean="0"/>
              <a:t>84</a:t>
            </a:r>
            <a:r>
              <a:rPr sz="1600" dirty="0" smtClean="0"/>
              <a:t>Ge</a:t>
            </a:r>
            <a:endParaRPr sz="1600" dirty="0"/>
          </a:p>
        </p:txBody>
      </p:sp>
      <p:sp>
        <p:nvSpPr>
          <p:cNvPr id="8" name="Rectangle 7"/>
          <p:cNvSpPr/>
          <p:nvPr/>
        </p:nvSpPr>
        <p:spPr>
          <a:xfrm>
            <a:off x="25916" y="5735305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  <a:defRPr sz="3000"/>
            </a:pPr>
            <a:r>
              <a:rPr lang="en-US" sz="1600" baseline="30000" dirty="0" smtClean="0">
                <a:solidFill>
                  <a:prstClr val="black"/>
                </a:solidFill>
              </a:rPr>
              <a:t>81</a:t>
            </a:r>
            <a:r>
              <a:rPr lang="en-US" sz="1600" dirty="0" smtClean="0">
                <a:solidFill>
                  <a:prstClr val="black"/>
                </a:solidFill>
              </a:rPr>
              <a:t>Ga spectroscopy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MG_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556792"/>
            <a:ext cx="2088232" cy="278430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0" y="0"/>
            <a:ext cx="60841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Shape evolution in fission fragments in the A~100 region</a:t>
            </a:r>
            <a:endParaRPr lang="en-US" dirty="0" smtClean="0"/>
          </a:p>
          <a:p>
            <a:r>
              <a:rPr lang="en-US" dirty="0" smtClean="0"/>
              <a:t>AGATA-VAMOS and a plunger + FATIMA for lifetime measurements using the </a:t>
            </a:r>
            <a:r>
              <a:rPr lang="en-US" baseline="30000" dirty="0" smtClean="0"/>
              <a:t>9</a:t>
            </a:r>
            <a:r>
              <a:rPr lang="en-US" dirty="0" smtClean="0"/>
              <a:t>Be(</a:t>
            </a:r>
            <a:r>
              <a:rPr lang="en-US" baseline="30000" dirty="0" smtClean="0"/>
              <a:t>238</a:t>
            </a:r>
            <a:r>
              <a:rPr lang="en-US" dirty="0" smtClean="0"/>
              <a:t>U,FF) reaction</a:t>
            </a:r>
            <a:endParaRPr lang="en-US" baseline="300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5652120" y="630932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Plunger (short lifetime </a:t>
            </a:r>
            <a:r>
              <a:rPr lang="en-US" dirty="0" err="1" smtClean="0"/>
              <a:t>I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dirty="0" smtClean="0"/>
              <a:t> &gt;4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5" name="Image 24" descr="VAMOS_NoGF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95070"/>
            <a:ext cx="5004048" cy="2286258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stCxn id="24" idx="3"/>
          </p:cNvCxnSpPr>
          <p:nvPr/>
        </p:nvCxnSpPr>
        <p:spPr>
          <a:xfrm flipH="1" flipV="1">
            <a:off x="8316417" y="5085184"/>
            <a:ext cx="585311" cy="1408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8" name="AutoShape 2" descr="imap://emmanuel%2Eclement@simap.ganil.fr:993/fetch%3EUID%3E/AGATA/Campagne%202017%3E349?part=1.2.2&amp;filename=Zr100-AGATA-RDD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100Z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067944" cy="4700336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043608" y="19168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100</a:t>
            </a:r>
            <a:r>
              <a:rPr lang="fr-FR" dirty="0" smtClean="0"/>
              <a:t>Zr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693920">
            <a:off x="599548" y="292572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On-line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6136" y="1124744"/>
            <a:ext cx="2386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Calibri"/>
              </a:rPr>
              <a:t>W. </a:t>
            </a:r>
            <a:r>
              <a:rPr lang="en-US" sz="1600" dirty="0" err="1" smtClean="0">
                <a:cs typeface="Calibri"/>
              </a:rPr>
              <a:t>Korten</a:t>
            </a:r>
            <a:r>
              <a:rPr lang="en-US" sz="1600" dirty="0" smtClean="0">
                <a:cs typeface="Calibri"/>
              </a:rPr>
              <a:t>, A. </a:t>
            </a:r>
            <a:r>
              <a:rPr lang="en-US" sz="1600" dirty="0" err="1" smtClean="0">
                <a:cs typeface="Calibri"/>
              </a:rPr>
              <a:t>Görgen</a:t>
            </a:r>
            <a:r>
              <a:rPr lang="en-US" sz="1600" dirty="0" smtClean="0">
                <a:cs typeface="Calibri"/>
              </a:rPr>
              <a:t> et al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652120" y="1412776"/>
            <a:ext cx="3384376" cy="2547819"/>
            <a:chOff x="5364088" y="1412776"/>
            <a:chExt cx="3888432" cy="288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1729452"/>
              <a:ext cx="3888432" cy="256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6516216" y="1412776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Ph. John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 rot="1693920">
              <a:off x="5834134" y="2733259"/>
              <a:ext cx="1787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On-line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6" descr="logoAg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40138" y="6215661"/>
            <a:ext cx="5140374" cy="669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High resolution spectroscopy of </a:t>
            </a:r>
            <a:r>
              <a:rPr lang="en-US" i="1" baseline="30000" dirty="0" smtClean="0"/>
              <a:t>96</a:t>
            </a:r>
            <a:r>
              <a:rPr lang="en-US" i="1" dirty="0" smtClean="0"/>
              <a:t>Kr</a:t>
            </a:r>
          </a:p>
          <a:p>
            <a:r>
              <a:rPr lang="en-US" i="1" dirty="0" smtClean="0"/>
              <a:t>J. </a:t>
            </a:r>
            <a:r>
              <a:rPr lang="en-US" i="1" dirty="0" err="1" smtClean="0"/>
              <a:t>Dudouet</a:t>
            </a:r>
            <a:r>
              <a:rPr lang="en-US" i="1" dirty="0" smtClean="0"/>
              <a:t> et al. Phys. Rev. </a:t>
            </a:r>
            <a:r>
              <a:rPr lang="en-US" i="1" dirty="0" err="1" smtClean="0"/>
              <a:t>Lett</a:t>
            </a:r>
            <a:r>
              <a:rPr lang="en-US" i="1" dirty="0" smtClean="0"/>
              <a:t>. 118, 162501 (2017) </a:t>
            </a:r>
            <a:endParaRPr lang="en-US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073253"/>
            <a:ext cx="4211960" cy="21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rolateSpheroi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3036" y="1938180"/>
            <a:ext cx="906995" cy="613375"/>
          </a:xfrm>
          <a:prstGeom prst="rect">
            <a:avLst/>
          </a:prstGeom>
          <a:noFill/>
        </p:spPr>
      </p:pic>
      <p:pic>
        <p:nvPicPr>
          <p:cNvPr id="29" name="Picture 15" descr="sphe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3634" y="1888648"/>
            <a:ext cx="701974" cy="701974"/>
          </a:xfrm>
          <a:prstGeom prst="rect">
            <a:avLst/>
          </a:prstGeom>
          <a:noFill/>
        </p:spPr>
      </p:pic>
      <p:sp>
        <p:nvSpPr>
          <p:cNvPr id="3" name="Flèche courbée vers le bas 2"/>
          <p:cNvSpPr/>
          <p:nvPr/>
        </p:nvSpPr>
        <p:spPr>
          <a:xfrm>
            <a:off x="4611201" y="1654543"/>
            <a:ext cx="497659" cy="2428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courbée vers le bas 29"/>
          <p:cNvSpPr/>
          <p:nvPr/>
        </p:nvSpPr>
        <p:spPr>
          <a:xfrm rot="10800000">
            <a:off x="4579801" y="2560689"/>
            <a:ext cx="497659" cy="2428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o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5885116" cy="53907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9187"/>
            <a:ext cx="7372698" cy="36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92</a:t>
            </a:r>
            <a:r>
              <a:rPr lang="en-US" dirty="0" smtClean="0"/>
              <a:t>Mo and </a:t>
            </a:r>
            <a:r>
              <a:rPr lang="en-US" baseline="30000" dirty="0" smtClean="0"/>
              <a:t>94</a:t>
            </a:r>
            <a:r>
              <a:rPr lang="en-US" dirty="0" smtClean="0"/>
              <a:t>Ru have similarities with Ni isotopes, filling the same </a:t>
            </a:r>
            <a:r>
              <a:rPr lang="en-US" dirty="0" err="1" smtClean="0"/>
              <a:t>orbitals</a:t>
            </a:r>
            <a:r>
              <a:rPr lang="en-US" dirty="0" smtClean="0"/>
              <a:t> than protons in N = 50 isotones. </a:t>
            </a:r>
          </a:p>
        </p:txBody>
      </p:sp>
      <p:sp>
        <p:nvSpPr>
          <p:cNvPr id="8" name="CasellaDiTesto 36"/>
          <p:cNvSpPr txBox="1"/>
          <p:nvPr/>
        </p:nvSpPr>
        <p:spPr>
          <a:xfrm>
            <a:off x="5652120" y="6488668"/>
            <a:ext cx="25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courtesy of R. Perez Vidal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 </a:t>
            </a:r>
            <a:r>
              <a:rPr lang="fr-FR" sz="2800" baseline="30000" dirty="0" smtClean="0"/>
              <a:t>100</a:t>
            </a:r>
            <a:r>
              <a:rPr lang="fr-FR" sz="2800" dirty="0" smtClean="0"/>
              <a:t>Sn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5796136" y="3573016"/>
            <a:ext cx="2247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Lisetskiy</a:t>
            </a:r>
            <a:r>
              <a:rPr lang="en-US" sz="1400" dirty="0" smtClean="0"/>
              <a:t> </a:t>
            </a:r>
            <a:r>
              <a:rPr lang="en-US" sz="1400" i="1" dirty="0" smtClean="0"/>
              <a:t>et al  PRC (2004)</a:t>
            </a:r>
            <a:r>
              <a:rPr lang="fr-FR" sz="1400" dirty="0" smtClean="0"/>
              <a:t> </a:t>
            </a:r>
            <a:r>
              <a:rPr lang="en-US" sz="1400" dirty="0" smtClean="0"/>
              <a:t>:</a:t>
            </a:r>
            <a:endParaRPr lang="fr-FR" sz="1400" dirty="0"/>
          </a:p>
        </p:txBody>
      </p:sp>
      <p:pic>
        <p:nvPicPr>
          <p:cNvPr id="9" name="Picture 6" descr="logoAg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1640" y="6597352"/>
            <a:ext cx="129614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ZoneTexte 14"/>
          <p:cNvSpPr txBox="1"/>
          <p:nvPr/>
        </p:nvSpPr>
        <p:spPr>
          <a:xfrm>
            <a:off x="-58924" y="1665328"/>
            <a:ext cx="8799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Each GANIL PAC has a “</a:t>
            </a:r>
            <a:r>
              <a:rPr lang="en-US" sz="1600" dirty="0" err="1" smtClean="0">
                <a:solidFill>
                  <a:srgbClr val="FF0000"/>
                </a:solidFill>
              </a:rPr>
              <a:t>PrePac</a:t>
            </a:r>
            <a:r>
              <a:rPr lang="en-US" sz="1600" dirty="0" smtClean="0">
                <a:solidFill>
                  <a:srgbClr val="FF0000"/>
                </a:solidFill>
              </a:rPr>
              <a:t>” workshop with a specific call : </a:t>
            </a:r>
            <a:r>
              <a:rPr lang="en-US" sz="1600" b="1" i="1" dirty="0" smtClean="0">
                <a:solidFill>
                  <a:srgbClr val="FF0000"/>
                </a:solidFill>
              </a:rPr>
              <a:t>AGATA Collaboration Meeting</a:t>
            </a:r>
            <a:endParaRPr lang="en-US" sz="1600" dirty="0" smtClean="0"/>
          </a:p>
          <a:p>
            <a:pPr>
              <a:buBlip>
                <a:blip r:embed="rId2"/>
              </a:buBlip>
            </a:pPr>
            <a:r>
              <a:rPr lang="en-US" sz="1600" dirty="0" smtClean="0"/>
              <a:t>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  PAC in 2014 : VAMOS (10 experiments approved)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PAC in 2015 : VAMOS || NEDA (10 experiments approved)</a:t>
            </a:r>
          </a:p>
          <a:p>
            <a:pPr>
              <a:buBlip>
                <a:blip r:embed="rId2"/>
              </a:buBlip>
            </a:pPr>
            <a:r>
              <a:rPr lang="en-US" sz="1600" dirty="0" smtClean="0"/>
              <a:t>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 PAC in 2016 : NEDA (6 experiments approved)</a:t>
            </a:r>
          </a:p>
          <a:p>
            <a:pPr>
              <a:buBlip>
                <a:blip r:embed="rId2"/>
              </a:buBlip>
            </a:pPr>
            <a:r>
              <a:rPr lang="en-US" sz="1600" dirty="0"/>
              <a:t> 4</a:t>
            </a:r>
            <a:r>
              <a:rPr lang="en-US" sz="1600" baseline="30000" dirty="0"/>
              <a:t>th</a:t>
            </a:r>
            <a:r>
              <a:rPr lang="en-US" sz="1600" dirty="0"/>
              <a:t>  PAC in 2017: Fully opened by </a:t>
            </a:r>
            <a:r>
              <a:rPr lang="en-US" sz="1600" dirty="0" smtClean="0"/>
              <a:t>the new GANIL </a:t>
            </a:r>
            <a:r>
              <a:rPr lang="en-US" sz="1600" dirty="0"/>
              <a:t>management : 2(1) VAMOS (MUGAST</a:t>
            </a:r>
            <a:r>
              <a:rPr lang="en-US" sz="1600" dirty="0" smtClean="0"/>
              <a:t>) approved</a:t>
            </a:r>
            <a:endParaRPr lang="en-US" sz="1600" dirty="0"/>
          </a:p>
          <a:p>
            <a:pPr>
              <a:buBlip>
                <a:blip r:embed="rId2"/>
              </a:buBlip>
            </a:pP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463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The GANIL Campaign organization</a:t>
            </a:r>
            <a:endParaRPr lang="en-US" sz="2400"/>
          </a:p>
        </p:txBody>
      </p:sp>
      <p:sp>
        <p:nvSpPr>
          <p:cNvPr id="12" name="ZoneTexte 11"/>
          <p:cNvSpPr txBox="1"/>
          <p:nvPr/>
        </p:nvSpPr>
        <p:spPr>
          <a:xfrm>
            <a:off x="0" y="1124744"/>
            <a:ext cx="585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AGATA campaign at GANIL has been extend to the end of 2020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-108012" y="320063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1600" dirty="0" err="1" smtClean="0"/>
              <a:t>Pré</a:t>
            </a:r>
            <a:r>
              <a:rPr lang="en-US" sz="1600" dirty="0" smtClean="0"/>
              <a:t>-PAC in February 2018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1600" dirty="0" smtClean="0"/>
              <a:t>12 MUGAST/</a:t>
            </a:r>
            <a:r>
              <a:rPr lang="en-US" sz="1600" dirty="0" err="1" smtClean="0"/>
              <a:t>Coulex</a:t>
            </a:r>
            <a:r>
              <a:rPr lang="en-US" sz="1600" dirty="0" smtClean="0"/>
              <a:t> with SPIRAL1 beams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1600" dirty="0" smtClean="0"/>
              <a:t> 6 Gas-Filled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1600" dirty="0" smtClean="0"/>
              <a:t>5 NEDA-DIAMANT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1600" dirty="0" smtClean="0"/>
              <a:t>3 VAMOS Std </a:t>
            </a:r>
          </a:p>
        </p:txBody>
      </p:sp>
      <p:pic>
        <p:nvPicPr>
          <p:cNvPr id="16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72008" y="463314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1600" dirty="0" smtClean="0"/>
              <a:t>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PAC in Autumn 2018: call for MUGAST-AGATA-VAMOS experiments only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5 MUGAST-AGATA-VAMOS experiments proposed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15978" y="3876493"/>
            <a:ext cx="400449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853 UT have been already approved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628 UT have been performed over 22 experiments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99992" y="5323868"/>
            <a:ext cx="4607223" cy="116955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Backlog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is</a:t>
            </a:r>
            <a:r>
              <a:rPr lang="fr-FR" sz="1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1 PARIS-DIAMANT   28 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3 NEDA (+ DIAMANT, PARIS, FATIMA) 66 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4 VAMOS  92 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1 MUGAST 39 UT + </a:t>
            </a:r>
            <a:r>
              <a:rPr lang="fr-FR" sz="1400" dirty="0" err="1" smtClean="0">
                <a:solidFill>
                  <a:schemeClr val="bg1"/>
                </a:solidFill>
              </a:rPr>
              <a:t>Re-schedule</a:t>
            </a:r>
            <a:r>
              <a:rPr lang="fr-FR" sz="1400" dirty="0" smtClean="0">
                <a:solidFill>
                  <a:schemeClr val="bg1"/>
                </a:solidFill>
              </a:rPr>
              <a:t> of a </a:t>
            </a:r>
            <a:r>
              <a:rPr lang="fr-FR" sz="1400" dirty="0" err="1" smtClean="0">
                <a:solidFill>
                  <a:schemeClr val="bg1"/>
                </a:solidFill>
              </a:rPr>
              <a:t>failed</a:t>
            </a:r>
            <a:r>
              <a:rPr lang="fr-FR" sz="1400" dirty="0" smtClean="0">
                <a:solidFill>
                  <a:schemeClr val="bg1"/>
                </a:solidFill>
              </a:rPr>
              <a:t> 2018 LISE </a:t>
            </a:r>
            <a:r>
              <a:rPr lang="fr-FR" sz="1400" dirty="0" err="1" smtClean="0">
                <a:solidFill>
                  <a:schemeClr val="bg1"/>
                </a:solidFill>
              </a:rPr>
              <a:t>exp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31432" y="6493419"/>
            <a:ext cx="356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2019 </a:t>
            </a:r>
            <a:r>
              <a:rPr lang="fr-FR" sz="1600" dirty="0" err="1" smtClean="0"/>
              <a:t>beam</a:t>
            </a:r>
            <a:r>
              <a:rPr lang="fr-FR" sz="1600" dirty="0" smtClean="0"/>
              <a:t> time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~4 </a:t>
            </a:r>
            <a:r>
              <a:rPr lang="fr-FR" sz="1600" dirty="0" err="1" smtClean="0"/>
              <a:t>months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37057" y="5379603"/>
            <a:ext cx="43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Thanks to Silvia for her work in the scientific coordination of the campaign since 2012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3" grpId="0" animBg="1"/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o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5885116" cy="5390766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5847398" cy="424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5087" y="1855857"/>
            <a:ext cx="18473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36"/>
          <p:cNvSpPr txBox="1"/>
          <p:nvPr/>
        </p:nvSpPr>
        <p:spPr>
          <a:xfrm>
            <a:off x="5652120" y="6488668"/>
            <a:ext cx="25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courtesy of R. Perez Vidal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 </a:t>
            </a:r>
            <a:r>
              <a:rPr lang="fr-FR" sz="2800" baseline="30000" dirty="0" smtClean="0"/>
              <a:t>100</a:t>
            </a:r>
            <a:r>
              <a:rPr lang="fr-FR" sz="2800" dirty="0" smtClean="0"/>
              <a:t>Sn</a:t>
            </a:r>
            <a:endParaRPr lang="fr-FR" sz="2800" dirty="0"/>
          </a:p>
        </p:txBody>
      </p:sp>
      <p:pic>
        <p:nvPicPr>
          <p:cNvPr id="15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0" y="5863651"/>
            <a:ext cx="2448272" cy="55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M. </a:t>
            </a:r>
            <a:r>
              <a:rPr lang="fr-FR" sz="1400" dirty="0" err="1" smtClean="0"/>
              <a:t>Siciliano’s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r>
              <a:rPr lang="fr-FR" sz="1400" dirty="0" smtClean="0"/>
              <a:t> on Sn isotopes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106551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Lifetime measurement in the non-</a:t>
            </a:r>
            <a:r>
              <a:rPr lang="en-US" dirty="0" err="1" smtClean="0"/>
              <a:t>yrast</a:t>
            </a:r>
            <a:r>
              <a:rPr lang="en-US" dirty="0" smtClean="0"/>
              <a:t> excited states of neutron rich C and O isotopes. Branching ratio and E2/M1 using the PARIS LaBr3 array</a:t>
            </a:r>
            <a:endParaRPr lang="en-US" baseline="30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7186"/>
            <a:ext cx="4896544" cy="28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865" y="4509120"/>
            <a:ext cx="425413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-36512" y="44624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Lifetime</a:t>
            </a:r>
            <a:r>
              <a:rPr lang="fr-FR" sz="2800" dirty="0" smtClean="0"/>
              <a:t> in n-</a:t>
            </a:r>
            <a:r>
              <a:rPr lang="fr-FR" sz="2800" dirty="0" err="1" smtClean="0"/>
              <a:t>rich</a:t>
            </a:r>
            <a:r>
              <a:rPr lang="fr-FR" sz="2800" dirty="0" smtClean="0"/>
              <a:t> O and C</a:t>
            </a:r>
            <a:endParaRPr lang="fr-FR" sz="2800" dirty="0"/>
          </a:p>
        </p:txBody>
      </p:sp>
      <p:pic>
        <p:nvPicPr>
          <p:cNvPr id="16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08289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/>
              <a:t>S. Leoni, B. </a:t>
            </a:r>
            <a:r>
              <a:rPr lang="en-GB" sz="1600" i="1" dirty="0" err="1"/>
              <a:t>Fornal</a:t>
            </a:r>
            <a:r>
              <a:rPr lang="en-GB" sz="1600" i="1" dirty="0"/>
              <a:t>, M. </a:t>
            </a:r>
            <a:r>
              <a:rPr lang="en-GB" sz="1600" i="1" dirty="0" err="1"/>
              <a:t>Ciemala</a:t>
            </a:r>
            <a:r>
              <a:rPr lang="en-GB" sz="1600" i="1" dirty="0"/>
              <a:t> et al., </a:t>
            </a:r>
            <a:endParaRPr lang="pl-PL" sz="1600" i="1" dirty="0"/>
          </a:p>
        </p:txBody>
      </p:sp>
      <p:sp>
        <p:nvSpPr>
          <p:cNvPr id="19" name="Rectangle 18"/>
          <p:cNvSpPr/>
          <p:nvPr/>
        </p:nvSpPr>
        <p:spPr>
          <a:xfrm>
            <a:off x="2772167" y="2344586"/>
            <a:ext cx="349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C. R. </a:t>
            </a:r>
            <a:r>
              <a:rPr lang="en-US" sz="1400" dirty="0" err="1" smtClean="0"/>
              <a:t>Hoffmanu</a:t>
            </a:r>
            <a:r>
              <a:rPr lang="en-US" sz="1400" dirty="0" smtClean="0"/>
              <a:t> et al .PRC </a:t>
            </a:r>
            <a:r>
              <a:rPr lang="en-US" sz="1400" b="1" dirty="0"/>
              <a:t>85</a:t>
            </a:r>
            <a:r>
              <a:rPr lang="en-US" sz="1400" dirty="0"/>
              <a:t>, 054318 (2012)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2719874" y="2022551"/>
            <a:ext cx="6316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2</a:t>
            </a:r>
            <a:r>
              <a:rPr lang="en-US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state corresponds to a neutron (d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5/2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(s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1/2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configuration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222" y="2512754"/>
            <a:ext cx="1604175" cy="192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7125" y="4150688"/>
            <a:ext cx="24032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aseline="30000" dirty="0" smtClean="0"/>
              <a:t>198</a:t>
            </a:r>
            <a:r>
              <a:rPr lang="en-US" dirty="0" smtClean="0"/>
              <a:t>Pt/Tl(</a:t>
            </a: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, </a:t>
            </a:r>
            <a:r>
              <a:rPr lang="en-US" baseline="30000" dirty="0"/>
              <a:t>16,18</a:t>
            </a:r>
            <a:r>
              <a:rPr lang="en-US" dirty="0"/>
              <a:t>C, </a:t>
            </a:r>
            <a:r>
              <a:rPr lang="en-US" baseline="30000" dirty="0"/>
              <a:t>20</a:t>
            </a:r>
            <a:r>
              <a:rPr lang="en-US" dirty="0"/>
              <a:t>O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22268" y="3389675"/>
            <a:ext cx="2711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T. </a:t>
            </a:r>
            <a:r>
              <a:rPr lang="fr-FR" sz="1400" dirty="0" err="1"/>
              <a:t>Otsuka</a:t>
            </a:r>
            <a:r>
              <a:rPr lang="fr-FR" sz="1400" dirty="0"/>
              <a:t> </a:t>
            </a:r>
            <a:r>
              <a:rPr lang="fr-FR" sz="1400" dirty="0" smtClean="0">
                <a:solidFill>
                  <a:srgbClr val="231F20"/>
                </a:solidFill>
              </a:rPr>
              <a:t>PRL </a:t>
            </a:r>
            <a:r>
              <a:rPr lang="fr-FR" sz="1400" dirty="0">
                <a:solidFill>
                  <a:srgbClr val="231F20"/>
                </a:solidFill>
              </a:rPr>
              <a:t>105, 032501 (2010)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819237" y="48203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n(d</a:t>
            </a:r>
            <a:r>
              <a:rPr lang="fr-FR" baseline="-25000" dirty="0" smtClean="0"/>
              <a:t>5/2</a:t>
            </a:r>
            <a:r>
              <a:rPr lang="fr-FR" dirty="0" smtClean="0"/>
              <a:t>)</a:t>
            </a:r>
            <a:r>
              <a:rPr lang="fr-FR" baseline="30000" dirty="0" smtClean="0"/>
              <a:t>4</a:t>
            </a:r>
            <a:endParaRPr lang="fr-FR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468752" y="604470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n(d</a:t>
            </a:r>
            <a:r>
              <a:rPr lang="fr-FR" baseline="-25000" dirty="0" smtClean="0"/>
              <a:t>5/2</a:t>
            </a:r>
            <a:r>
              <a:rPr lang="fr-FR" dirty="0" smtClean="0"/>
              <a:t>)</a:t>
            </a:r>
            <a:r>
              <a:rPr lang="fr-FR" baseline="30000" dirty="0" smtClean="0"/>
              <a:t>3</a:t>
            </a:r>
            <a:r>
              <a:rPr lang="fr-FR" dirty="0" smtClean="0"/>
              <a:t> (s</a:t>
            </a:r>
            <a:r>
              <a:rPr lang="fr-FR" baseline="-25000" dirty="0" smtClean="0"/>
              <a:t>1/2</a:t>
            </a:r>
            <a:r>
              <a:rPr lang="fr-FR" dirty="0" smtClean="0"/>
              <a:t>)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5776" y="4959243"/>
            <a:ext cx="908948" cy="1091488"/>
          </a:xfrm>
          <a:prstGeom prst="rect">
            <a:avLst/>
          </a:prstGeom>
        </p:spPr>
      </p:pic>
      <p:pic>
        <p:nvPicPr>
          <p:cNvPr id="22" name="Picture 2" descr="Résultat de recherche d'images pour &quot;nuclear 3-body force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181" y="2115900"/>
            <a:ext cx="2382871" cy="1581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872827"/>
            <a:ext cx="85629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99592" y="1196752"/>
            <a:ext cx="318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EXOGAM-VAMOS (</a:t>
            </a:r>
            <a:r>
              <a:rPr lang="fr-FR" dirty="0" err="1" smtClean="0"/>
              <a:t>simulated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2" name="Groupe 7"/>
          <p:cNvGrpSpPr/>
          <p:nvPr/>
        </p:nvGrpSpPr>
        <p:grpSpPr>
          <a:xfrm>
            <a:off x="179512" y="908720"/>
            <a:ext cx="8667750" cy="5686425"/>
            <a:chOff x="6588224" y="5661248"/>
            <a:chExt cx="8667750" cy="5686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5661248"/>
              <a:ext cx="8667750" cy="568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7235558" y="6021288"/>
              <a:ext cx="318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AGATA-VAMOS++ (</a:t>
              </a:r>
              <a:r>
                <a:rPr lang="fr-FR" dirty="0" err="1" smtClean="0"/>
                <a:t>measured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  <p:grpSp>
        <p:nvGrpSpPr>
          <p:cNvPr id="3" name="Groupe 9"/>
          <p:cNvGrpSpPr/>
          <p:nvPr/>
        </p:nvGrpSpPr>
        <p:grpSpPr>
          <a:xfrm>
            <a:off x="114622" y="920452"/>
            <a:ext cx="8705850" cy="5676900"/>
            <a:chOff x="-8705850" y="-603448"/>
            <a:chExt cx="8705850" cy="56769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8705850" y="-603448"/>
              <a:ext cx="8705850" cy="56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-8029400" y="-369332"/>
              <a:ext cx="4796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AGATA-VAMOS++ (</a:t>
              </a:r>
              <a:r>
                <a:rPr lang="fr-FR" dirty="0" err="1" smtClean="0"/>
                <a:t>simulated</a:t>
              </a:r>
              <a:r>
                <a:rPr lang="fr-FR" dirty="0" smtClean="0"/>
                <a:t> if </a:t>
              </a:r>
              <a:r>
                <a:rPr lang="fr-FR" dirty="0" err="1" smtClean="0"/>
                <a:t>lifetime</a:t>
              </a:r>
              <a:r>
                <a:rPr lang="fr-FR" dirty="0" smtClean="0"/>
                <a:t> &gt; 1 </a:t>
              </a:r>
              <a:r>
                <a:rPr lang="fr-FR" dirty="0" err="1" smtClean="0"/>
                <a:t>ps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8648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380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Performances of AGATA</a:t>
            </a:r>
            <a:endParaRPr lang="en-US" sz="2800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305740" y="2924944"/>
            <a:ext cx="0" cy="3240360"/>
          </a:xfrm>
          <a:prstGeom prst="line">
            <a:avLst/>
          </a:prstGeom>
          <a:ln w="5715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23928" y="249289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+</a:t>
            </a:r>
            <a:r>
              <a:rPr lang="fr-FR" baseline="-25000" dirty="0" smtClean="0"/>
              <a:t>2</a:t>
            </a:r>
            <a:r>
              <a:rPr lang="fr-FR" dirty="0" smtClean="0">
                <a:sym typeface="Wingdings" pitchFamily="2" charset="2"/>
              </a:rPr>
              <a:t>2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baseline="-25000" dirty="0" smtClean="0">
                <a:sym typeface="Wingdings" pitchFamily="2" charset="2"/>
              </a:rPr>
              <a:t>1</a:t>
            </a:r>
            <a:endParaRPr lang="fr-FR" baseline="-25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27584" y="119675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lifetime is short; below </a:t>
            </a:r>
            <a:r>
              <a:rPr lang="en-US" dirty="0" err="1" smtClean="0">
                <a:solidFill>
                  <a:srgbClr val="002060"/>
                </a:solidFill>
              </a:rPr>
              <a:t>ps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Ab-initio are in the good order of magnitude</a:t>
            </a:r>
          </a:p>
        </p:txBody>
      </p:sp>
      <p:pic>
        <p:nvPicPr>
          <p:cNvPr id="20" name="Picture 6" descr="logoAg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4661355" y="1762677"/>
            <a:ext cx="4781404" cy="3538531"/>
            <a:chOff x="71880" y="2095631"/>
            <a:chExt cx="4781404" cy="3538531"/>
          </a:xfrm>
        </p:grpSpPr>
        <p:sp>
          <p:nvSpPr>
            <p:cNvPr id="24" name="Rectangle 23"/>
            <p:cNvSpPr/>
            <p:nvPr/>
          </p:nvSpPr>
          <p:spPr>
            <a:xfrm>
              <a:off x="275655" y="2884671"/>
              <a:ext cx="4176608" cy="244940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ole tekstowe 2"/>
            <p:cNvSpPr txBox="1"/>
            <p:nvPr/>
          </p:nvSpPr>
          <p:spPr>
            <a:xfrm>
              <a:off x="71880" y="2095631"/>
              <a:ext cx="47315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1350" dirty="0"/>
            </a:p>
          </p:txBody>
        </p:sp>
        <p:cxnSp>
          <p:nvCxnSpPr>
            <p:cNvPr id="115" name="Łącznik prosty 270">
              <a:extLst>
                <a:ext uri="{FF2B5EF4-FFF2-40B4-BE49-F238E27FC236}">
                  <a16:creationId xmlns:a16="http://schemas.microsoft.com/office/drawing/2014/main" xmlns="" id="{EF08884A-A1E0-634C-8FDC-F94CCD85ED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391" y="5424366"/>
              <a:ext cx="1839794" cy="0"/>
            </a:xfrm>
            <a:prstGeom prst="lin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Dowolny kształt 236">
              <a:extLst>
                <a:ext uri="{FF2B5EF4-FFF2-40B4-BE49-F238E27FC236}">
                  <a16:creationId xmlns:a16="http://schemas.microsoft.com/office/drawing/2014/main" xmlns="" id="{BF7BD395-5AF3-F343-9326-1A279B26D61F}"/>
                </a:ext>
              </a:extLst>
            </p:cNvPr>
            <p:cNvSpPr/>
            <p:nvPr/>
          </p:nvSpPr>
          <p:spPr bwMode="auto">
            <a:xfrm>
              <a:off x="955750" y="2893906"/>
              <a:ext cx="0" cy="2105997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Dowolny kształt 237">
              <a:extLst>
                <a:ext uri="{FF2B5EF4-FFF2-40B4-BE49-F238E27FC236}">
                  <a16:creationId xmlns:a16="http://schemas.microsoft.com/office/drawing/2014/main" xmlns="" id="{B0558D92-DED2-FB4D-9915-7E4D060BD7C5}"/>
                </a:ext>
              </a:extLst>
            </p:cNvPr>
            <p:cNvSpPr/>
            <p:nvPr/>
          </p:nvSpPr>
          <p:spPr bwMode="auto">
            <a:xfrm rot="5400000">
              <a:off x="2451334" y="3513452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Dowolny kształt 238">
              <a:extLst>
                <a:ext uri="{FF2B5EF4-FFF2-40B4-BE49-F238E27FC236}">
                  <a16:creationId xmlns:a16="http://schemas.microsoft.com/office/drawing/2014/main" xmlns="" id="{4475A718-C947-B54F-9418-7B8B4D5939F8}"/>
                </a:ext>
              </a:extLst>
            </p:cNvPr>
            <p:cNvSpPr/>
            <p:nvPr/>
          </p:nvSpPr>
          <p:spPr bwMode="auto">
            <a:xfrm>
              <a:off x="1241990" y="2836959"/>
              <a:ext cx="0" cy="2187000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Dowolny kształt 239">
              <a:extLst>
                <a:ext uri="{FF2B5EF4-FFF2-40B4-BE49-F238E27FC236}">
                  <a16:creationId xmlns:a16="http://schemas.microsoft.com/office/drawing/2014/main" xmlns="" id="{01460FEE-9D65-024B-97E2-DF075FD7AC87}"/>
                </a:ext>
              </a:extLst>
            </p:cNvPr>
            <p:cNvSpPr/>
            <p:nvPr/>
          </p:nvSpPr>
          <p:spPr bwMode="auto">
            <a:xfrm>
              <a:off x="1806930" y="2827971"/>
              <a:ext cx="0" cy="2160000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Dowolny kształt 240">
              <a:extLst>
                <a:ext uri="{FF2B5EF4-FFF2-40B4-BE49-F238E27FC236}">
                  <a16:creationId xmlns:a16="http://schemas.microsoft.com/office/drawing/2014/main" xmlns="" id="{D3B73D3F-1DC8-834E-92D0-912208D9C8E6}"/>
                </a:ext>
              </a:extLst>
            </p:cNvPr>
            <p:cNvSpPr/>
            <p:nvPr/>
          </p:nvSpPr>
          <p:spPr bwMode="auto">
            <a:xfrm>
              <a:off x="2380885" y="2809998"/>
              <a:ext cx="0" cy="2160000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Dowolny kształt 241">
              <a:extLst>
                <a:ext uri="{FF2B5EF4-FFF2-40B4-BE49-F238E27FC236}">
                  <a16:creationId xmlns:a16="http://schemas.microsoft.com/office/drawing/2014/main" xmlns="" id="{E57E2CCC-4E12-9A41-A943-500EB3072492}"/>
                </a:ext>
              </a:extLst>
            </p:cNvPr>
            <p:cNvSpPr/>
            <p:nvPr/>
          </p:nvSpPr>
          <p:spPr bwMode="auto">
            <a:xfrm>
              <a:off x="2954839" y="2809998"/>
              <a:ext cx="0" cy="2160000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3" name="Dowolny kształt 242">
              <a:extLst>
                <a:ext uri="{FF2B5EF4-FFF2-40B4-BE49-F238E27FC236}">
                  <a16:creationId xmlns:a16="http://schemas.microsoft.com/office/drawing/2014/main" xmlns="" id="{ADFD5F48-4BC3-4944-83C7-821C212EC6F5}"/>
                </a:ext>
              </a:extLst>
            </p:cNvPr>
            <p:cNvSpPr/>
            <p:nvPr/>
          </p:nvSpPr>
          <p:spPr bwMode="auto">
            <a:xfrm>
              <a:off x="3510764" y="2801011"/>
              <a:ext cx="0" cy="2160000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" name="Dowolny kształt 243">
              <a:extLst>
                <a:ext uri="{FF2B5EF4-FFF2-40B4-BE49-F238E27FC236}">
                  <a16:creationId xmlns:a16="http://schemas.microsoft.com/office/drawing/2014/main" xmlns="" id="{5180EEAD-1EDE-BE4F-B6B0-0CD5EA683D13}"/>
                </a:ext>
              </a:extLst>
            </p:cNvPr>
            <p:cNvSpPr/>
            <p:nvPr/>
          </p:nvSpPr>
          <p:spPr bwMode="auto">
            <a:xfrm rot="5400000" flipH="1">
              <a:off x="2451333" y="3174808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5" name="Dowolny kształt 244">
              <a:extLst>
                <a:ext uri="{FF2B5EF4-FFF2-40B4-BE49-F238E27FC236}">
                  <a16:creationId xmlns:a16="http://schemas.microsoft.com/office/drawing/2014/main" xmlns="" id="{08C5D007-EB5C-694E-B761-9E4351A11E7E}"/>
                </a:ext>
              </a:extLst>
            </p:cNvPr>
            <p:cNvSpPr/>
            <p:nvPr/>
          </p:nvSpPr>
          <p:spPr bwMode="auto">
            <a:xfrm rot="5400000" flipH="1">
              <a:off x="2451333" y="2820833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" name="Dowolny kształt 245">
              <a:extLst>
                <a:ext uri="{FF2B5EF4-FFF2-40B4-BE49-F238E27FC236}">
                  <a16:creationId xmlns:a16="http://schemas.microsoft.com/office/drawing/2014/main" xmlns="" id="{65BCC08C-F5E8-AD4C-A315-E166A01FC7C6}"/>
                </a:ext>
              </a:extLst>
            </p:cNvPr>
            <p:cNvSpPr/>
            <p:nvPr/>
          </p:nvSpPr>
          <p:spPr bwMode="auto">
            <a:xfrm rot="5400000" flipH="1">
              <a:off x="2451333" y="2466859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7" name="Dowolny kształt 246">
              <a:extLst>
                <a:ext uri="{FF2B5EF4-FFF2-40B4-BE49-F238E27FC236}">
                  <a16:creationId xmlns:a16="http://schemas.microsoft.com/office/drawing/2014/main" xmlns="" id="{AACF99E3-8654-834F-92B9-971E5465C34B}"/>
                </a:ext>
              </a:extLst>
            </p:cNvPr>
            <p:cNvSpPr/>
            <p:nvPr/>
          </p:nvSpPr>
          <p:spPr bwMode="auto">
            <a:xfrm rot="5400000" flipH="1">
              <a:off x="2451333" y="2112884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Dowolny kształt 247">
              <a:extLst>
                <a:ext uri="{FF2B5EF4-FFF2-40B4-BE49-F238E27FC236}">
                  <a16:creationId xmlns:a16="http://schemas.microsoft.com/office/drawing/2014/main" xmlns="" id="{A26E83B3-E1FA-1149-AF26-E258470C5CDE}"/>
                </a:ext>
              </a:extLst>
            </p:cNvPr>
            <p:cNvSpPr/>
            <p:nvPr/>
          </p:nvSpPr>
          <p:spPr bwMode="auto">
            <a:xfrm rot="5400000" flipH="1">
              <a:off x="2451333" y="1758910"/>
              <a:ext cx="0" cy="2974944"/>
            </a:xfrm>
            <a:custGeom>
              <a:avLst/>
              <a:gdLst>
                <a:gd name="connsiteX0" fmla="*/ 0 w 15765"/>
                <a:gd name="connsiteY0" fmla="*/ 3988676 h 3988676"/>
                <a:gd name="connsiteX1" fmla="*/ 15765 w 15765"/>
                <a:gd name="connsiteY1" fmla="*/ 0 h 398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5" h="3988676">
                  <a:moveTo>
                    <a:pt x="0" y="3988676"/>
                  </a:moveTo>
                  <a:lnTo>
                    <a:pt x="15765" y="0"/>
                  </a:ln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pole tekstowe 248">
              <a:extLst>
                <a:ext uri="{FF2B5EF4-FFF2-40B4-BE49-F238E27FC236}">
                  <a16:creationId xmlns:a16="http://schemas.microsoft.com/office/drawing/2014/main" xmlns="" id="{DE1686EA-9211-6A44-9668-7D60984801DA}"/>
                </a:ext>
              </a:extLst>
            </p:cNvPr>
            <p:cNvSpPr txBox="1"/>
            <p:nvPr/>
          </p:nvSpPr>
          <p:spPr>
            <a:xfrm>
              <a:off x="420627" y="4548999"/>
              <a:ext cx="4940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0.000</a:t>
              </a:r>
            </a:p>
          </p:txBody>
        </p:sp>
        <p:sp>
          <p:nvSpPr>
            <p:cNvPr id="40" name="pole tekstowe 249">
              <a:extLst>
                <a:ext uri="{FF2B5EF4-FFF2-40B4-BE49-F238E27FC236}">
                  <a16:creationId xmlns:a16="http://schemas.microsoft.com/office/drawing/2014/main" xmlns="" id="{232ACC19-0AC3-C44A-97B2-D9599DD6DDBB}"/>
                </a:ext>
              </a:extLst>
            </p:cNvPr>
            <p:cNvSpPr txBox="1"/>
            <p:nvPr/>
          </p:nvSpPr>
          <p:spPr>
            <a:xfrm>
              <a:off x="426522" y="4177831"/>
              <a:ext cx="4940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41" name="pole tekstowe 250">
              <a:extLst>
                <a:ext uri="{FF2B5EF4-FFF2-40B4-BE49-F238E27FC236}">
                  <a16:creationId xmlns:a16="http://schemas.microsoft.com/office/drawing/2014/main" xmlns="" id="{5689473F-F8D3-0D46-8B54-AE977719CEBF}"/>
                </a:ext>
              </a:extLst>
            </p:cNvPr>
            <p:cNvSpPr txBox="1"/>
            <p:nvPr/>
          </p:nvSpPr>
          <p:spPr>
            <a:xfrm>
              <a:off x="425253" y="3848095"/>
              <a:ext cx="4940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0.002</a:t>
              </a:r>
            </a:p>
          </p:txBody>
        </p:sp>
        <p:sp>
          <p:nvSpPr>
            <p:cNvPr id="42" name="pole tekstowe 251">
              <a:extLst>
                <a:ext uri="{FF2B5EF4-FFF2-40B4-BE49-F238E27FC236}">
                  <a16:creationId xmlns:a16="http://schemas.microsoft.com/office/drawing/2014/main" xmlns="" id="{623B46F5-1FE7-DA4C-8459-0BE4767781EB}"/>
                </a:ext>
              </a:extLst>
            </p:cNvPr>
            <p:cNvSpPr txBox="1"/>
            <p:nvPr/>
          </p:nvSpPr>
          <p:spPr>
            <a:xfrm>
              <a:off x="414956" y="3485359"/>
              <a:ext cx="4940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0.003</a:t>
              </a:r>
            </a:p>
          </p:txBody>
        </p:sp>
        <p:sp>
          <p:nvSpPr>
            <p:cNvPr id="43" name="pole tekstowe 252">
              <a:extLst>
                <a:ext uri="{FF2B5EF4-FFF2-40B4-BE49-F238E27FC236}">
                  <a16:creationId xmlns:a16="http://schemas.microsoft.com/office/drawing/2014/main" xmlns="" id="{9C073941-1A97-C04E-9E6F-27C9E1D2FA20}"/>
                </a:ext>
              </a:extLst>
            </p:cNvPr>
            <p:cNvSpPr txBox="1"/>
            <p:nvPr/>
          </p:nvSpPr>
          <p:spPr>
            <a:xfrm>
              <a:off x="425253" y="3138502"/>
              <a:ext cx="4940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0.004</a:t>
              </a:r>
            </a:p>
          </p:txBody>
        </p:sp>
        <p:sp>
          <p:nvSpPr>
            <p:cNvPr id="44" name="pole tekstowe 253">
              <a:extLst>
                <a:ext uri="{FF2B5EF4-FFF2-40B4-BE49-F238E27FC236}">
                  <a16:creationId xmlns:a16="http://schemas.microsoft.com/office/drawing/2014/main" xmlns="" id="{C363EF50-D2D7-4B42-AA80-D7F2C486031A}"/>
                </a:ext>
              </a:extLst>
            </p:cNvPr>
            <p:cNvSpPr txBox="1"/>
            <p:nvPr/>
          </p:nvSpPr>
          <p:spPr>
            <a:xfrm>
              <a:off x="1976652" y="5334080"/>
              <a:ext cx="123469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35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Theta</a:t>
              </a:r>
              <a:r>
                <a:rPr lang="pl-PL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</a:t>
              </a:r>
              <a:r>
                <a:rPr lang="pl-PL" sz="135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degree</a:t>
              </a:r>
              <a:r>
                <a:rPr lang="pl-PL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5" name="pole tekstowe 254">
              <a:extLst>
                <a:ext uri="{FF2B5EF4-FFF2-40B4-BE49-F238E27FC236}">
                  <a16:creationId xmlns:a16="http://schemas.microsoft.com/office/drawing/2014/main" xmlns="" id="{E65B7590-0F56-EE44-9ACE-8664BB5900C9}"/>
                </a:ext>
              </a:extLst>
            </p:cNvPr>
            <p:cNvSpPr txBox="1"/>
            <p:nvPr/>
          </p:nvSpPr>
          <p:spPr>
            <a:xfrm>
              <a:off x="1096614" y="5080164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130</a:t>
              </a:r>
            </a:p>
          </p:txBody>
        </p:sp>
        <p:sp>
          <p:nvSpPr>
            <p:cNvPr id="46" name="pole tekstowe 255">
              <a:extLst>
                <a:ext uri="{FF2B5EF4-FFF2-40B4-BE49-F238E27FC236}">
                  <a16:creationId xmlns:a16="http://schemas.microsoft.com/office/drawing/2014/main" xmlns="" id="{9BDD0883-60F2-7545-9BA9-7E503A74D0EE}"/>
                </a:ext>
              </a:extLst>
            </p:cNvPr>
            <p:cNvSpPr txBox="1"/>
            <p:nvPr/>
          </p:nvSpPr>
          <p:spPr>
            <a:xfrm>
              <a:off x="1627532" y="5073545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140</a:t>
              </a:r>
            </a:p>
          </p:txBody>
        </p:sp>
        <p:sp>
          <p:nvSpPr>
            <p:cNvPr id="47" name="pole tekstowe 256">
              <a:extLst>
                <a:ext uri="{FF2B5EF4-FFF2-40B4-BE49-F238E27FC236}">
                  <a16:creationId xmlns:a16="http://schemas.microsoft.com/office/drawing/2014/main" xmlns="" id="{96B2C969-FA53-BD41-B51D-CD52E7FED1B1}"/>
                </a:ext>
              </a:extLst>
            </p:cNvPr>
            <p:cNvSpPr txBox="1"/>
            <p:nvPr/>
          </p:nvSpPr>
          <p:spPr>
            <a:xfrm>
              <a:off x="2202547" y="5066925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150</a:t>
              </a:r>
            </a:p>
          </p:txBody>
        </p:sp>
        <p:sp>
          <p:nvSpPr>
            <p:cNvPr id="48" name="pole tekstowe 257">
              <a:extLst>
                <a:ext uri="{FF2B5EF4-FFF2-40B4-BE49-F238E27FC236}">
                  <a16:creationId xmlns:a16="http://schemas.microsoft.com/office/drawing/2014/main" xmlns="" id="{ED9C2D72-F170-224C-B2DF-16E43C65FE71}"/>
                </a:ext>
              </a:extLst>
            </p:cNvPr>
            <p:cNvSpPr txBox="1"/>
            <p:nvPr/>
          </p:nvSpPr>
          <p:spPr>
            <a:xfrm>
              <a:off x="2777565" y="5060306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</a:p>
          </p:txBody>
        </p:sp>
        <p:sp>
          <p:nvSpPr>
            <p:cNvPr id="49" name="pole tekstowe 258">
              <a:extLst>
                <a:ext uri="{FF2B5EF4-FFF2-40B4-BE49-F238E27FC236}">
                  <a16:creationId xmlns:a16="http://schemas.microsoft.com/office/drawing/2014/main" xmlns="" id="{53E8952F-B353-D745-BEF8-F2606008F981}"/>
                </a:ext>
              </a:extLst>
            </p:cNvPr>
            <p:cNvSpPr txBox="1"/>
            <p:nvPr/>
          </p:nvSpPr>
          <p:spPr>
            <a:xfrm>
              <a:off x="3352583" y="5053684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170</a:t>
              </a:r>
            </a:p>
          </p:txBody>
        </p:sp>
        <p:sp>
          <p:nvSpPr>
            <p:cNvPr id="50" name="Dowolny kształt 259">
              <a:extLst>
                <a:ext uri="{FF2B5EF4-FFF2-40B4-BE49-F238E27FC236}">
                  <a16:creationId xmlns:a16="http://schemas.microsoft.com/office/drawing/2014/main" xmlns="" id="{2B7E9CDF-877D-1548-B9DA-C110D5EE0F29}"/>
                </a:ext>
              </a:extLst>
            </p:cNvPr>
            <p:cNvSpPr/>
            <p:nvPr/>
          </p:nvSpPr>
          <p:spPr bwMode="auto">
            <a:xfrm>
              <a:off x="1241063" y="5005580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Dowolny kształt 260">
              <a:extLst>
                <a:ext uri="{FF2B5EF4-FFF2-40B4-BE49-F238E27FC236}">
                  <a16:creationId xmlns:a16="http://schemas.microsoft.com/office/drawing/2014/main" xmlns="" id="{18637BCA-18C8-E841-B298-442F03D6E6FF}"/>
                </a:ext>
              </a:extLst>
            </p:cNvPr>
            <p:cNvSpPr/>
            <p:nvPr/>
          </p:nvSpPr>
          <p:spPr bwMode="auto">
            <a:xfrm>
              <a:off x="1811619" y="5009823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Dowolny kształt 261">
              <a:extLst>
                <a:ext uri="{FF2B5EF4-FFF2-40B4-BE49-F238E27FC236}">
                  <a16:creationId xmlns:a16="http://schemas.microsoft.com/office/drawing/2014/main" xmlns="" id="{F590D5BB-FCC5-EA4A-A6E8-4EE748399FFE}"/>
                </a:ext>
              </a:extLst>
            </p:cNvPr>
            <p:cNvSpPr/>
            <p:nvPr/>
          </p:nvSpPr>
          <p:spPr bwMode="auto">
            <a:xfrm>
              <a:off x="2384518" y="5014068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Dowolny kształt 262">
              <a:extLst>
                <a:ext uri="{FF2B5EF4-FFF2-40B4-BE49-F238E27FC236}">
                  <a16:creationId xmlns:a16="http://schemas.microsoft.com/office/drawing/2014/main" xmlns="" id="{CD453F2B-389C-6441-A3DD-FD5733542A31}"/>
                </a:ext>
              </a:extLst>
            </p:cNvPr>
            <p:cNvSpPr/>
            <p:nvPr/>
          </p:nvSpPr>
          <p:spPr bwMode="auto">
            <a:xfrm>
              <a:off x="2954998" y="5011293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Dowolny kształt 263">
              <a:extLst>
                <a:ext uri="{FF2B5EF4-FFF2-40B4-BE49-F238E27FC236}">
                  <a16:creationId xmlns:a16="http://schemas.microsoft.com/office/drawing/2014/main" xmlns="" id="{25679C92-8827-8D49-BA51-566140554767}"/>
                </a:ext>
              </a:extLst>
            </p:cNvPr>
            <p:cNvSpPr/>
            <p:nvPr/>
          </p:nvSpPr>
          <p:spPr bwMode="auto">
            <a:xfrm>
              <a:off x="3520637" y="5010510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Dowolny kształt 264">
              <a:extLst>
                <a:ext uri="{FF2B5EF4-FFF2-40B4-BE49-F238E27FC236}">
                  <a16:creationId xmlns:a16="http://schemas.microsoft.com/office/drawing/2014/main" xmlns="" id="{902C79A8-F02E-0B46-8320-C1A09DC09479}"/>
                </a:ext>
              </a:extLst>
            </p:cNvPr>
            <p:cNvSpPr/>
            <p:nvPr/>
          </p:nvSpPr>
          <p:spPr bwMode="auto">
            <a:xfrm rot="5400000">
              <a:off x="924169" y="4621833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Dowolny kształt 265">
              <a:extLst>
                <a:ext uri="{FF2B5EF4-FFF2-40B4-BE49-F238E27FC236}">
                  <a16:creationId xmlns:a16="http://schemas.microsoft.com/office/drawing/2014/main" xmlns="" id="{1FA454DB-19BB-4C45-903C-2B110CCF0535}"/>
                </a:ext>
              </a:extLst>
            </p:cNvPr>
            <p:cNvSpPr/>
            <p:nvPr/>
          </p:nvSpPr>
          <p:spPr bwMode="auto">
            <a:xfrm rot="5400000">
              <a:off x="916991" y="4271528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Dowolny kształt 266">
              <a:extLst>
                <a:ext uri="{FF2B5EF4-FFF2-40B4-BE49-F238E27FC236}">
                  <a16:creationId xmlns:a16="http://schemas.microsoft.com/office/drawing/2014/main" xmlns="" id="{05097687-542B-6F44-8E7E-63FE3CCD05D5}"/>
                </a:ext>
              </a:extLst>
            </p:cNvPr>
            <p:cNvSpPr/>
            <p:nvPr/>
          </p:nvSpPr>
          <p:spPr bwMode="auto">
            <a:xfrm rot="5400000">
              <a:off x="913322" y="3917713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Dowolny kształt 267">
              <a:extLst>
                <a:ext uri="{FF2B5EF4-FFF2-40B4-BE49-F238E27FC236}">
                  <a16:creationId xmlns:a16="http://schemas.microsoft.com/office/drawing/2014/main" xmlns="" id="{BC12C8B1-F9FA-6443-8252-CBD38E1EEA6A}"/>
                </a:ext>
              </a:extLst>
            </p:cNvPr>
            <p:cNvSpPr/>
            <p:nvPr/>
          </p:nvSpPr>
          <p:spPr bwMode="auto">
            <a:xfrm rot="5400000">
              <a:off x="913163" y="3563898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Dowolny kształt 268">
              <a:extLst>
                <a:ext uri="{FF2B5EF4-FFF2-40B4-BE49-F238E27FC236}">
                  <a16:creationId xmlns:a16="http://schemas.microsoft.com/office/drawing/2014/main" xmlns="" id="{437CB6F3-20A0-6648-8B62-465198049B4B}"/>
                </a:ext>
              </a:extLst>
            </p:cNvPr>
            <p:cNvSpPr/>
            <p:nvPr/>
          </p:nvSpPr>
          <p:spPr bwMode="auto">
            <a:xfrm rot="5400000">
              <a:off x="913003" y="3213592"/>
              <a:ext cx="0" cy="70341"/>
            </a:xfrm>
            <a:custGeom>
              <a:avLst/>
              <a:gdLst>
                <a:gd name="connsiteX0" fmla="*/ 4101 w 4101"/>
                <a:gd name="connsiteY0" fmla="*/ 0 h 123013"/>
                <a:gd name="connsiteX1" fmla="*/ 0 w 4101"/>
                <a:gd name="connsiteY1" fmla="*/ 123013 h 1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1" h="123013">
                  <a:moveTo>
                    <a:pt x="4101" y="0"/>
                  </a:moveTo>
                  <a:lnTo>
                    <a:pt x="0" y="123013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 sz="9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60" name="Grupa 280">
              <a:extLst>
                <a:ext uri="{FF2B5EF4-FFF2-40B4-BE49-F238E27FC236}">
                  <a16:creationId xmlns:a16="http://schemas.microsoft.com/office/drawing/2014/main" xmlns="" id="{1C054D61-F63C-0F49-B9E1-609B64A20F7D}"/>
                </a:ext>
              </a:extLst>
            </p:cNvPr>
            <p:cNvGrpSpPr/>
            <p:nvPr/>
          </p:nvGrpSpPr>
          <p:grpSpPr>
            <a:xfrm>
              <a:off x="1320541" y="4490020"/>
              <a:ext cx="87982" cy="380900"/>
              <a:chOff x="1494012" y="4926738"/>
              <a:chExt cx="117309" cy="507867"/>
            </a:xfrm>
            <a:noFill/>
          </p:grpSpPr>
          <p:grpSp>
            <p:nvGrpSpPr>
              <p:cNvPr id="109" name="Grupa 281">
                <a:extLst>
                  <a:ext uri="{FF2B5EF4-FFF2-40B4-BE49-F238E27FC236}">
                    <a16:creationId xmlns:a16="http://schemas.microsoft.com/office/drawing/2014/main" xmlns="" id="{78D56A0B-6136-854F-B6FB-142056E2A986}"/>
                  </a:ext>
                </a:extLst>
              </p:cNvPr>
              <p:cNvGrpSpPr/>
              <p:nvPr/>
            </p:nvGrpSpPr>
            <p:grpSpPr>
              <a:xfrm>
                <a:off x="1512523" y="4926738"/>
                <a:ext cx="80411" cy="507867"/>
                <a:chOff x="1466235" y="4498337"/>
                <a:chExt cx="80411" cy="507461"/>
              </a:xfrm>
              <a:grpFill/>
            </p:grpSpPr>
            <p:sp>
              <p:nvSpPr>
                <p:cNvPr id="111" name="Dowolny kształt 283">
                  <a:extLst>
                    <a:ext uri="{FF2B5EF4-FFF2-40B4-BE49-F238E27FC236}">
                      <a16:creationId xmlns:a16="http://schemas.microsoft.com/office/drawing/2014/main" xmlns="" id="{E0A74300-75EB-3847-88B5-A81C876184B2}"/>
                    </a:ext>
                  </a:extLst>
                </p:cNvPr>
                <p:cNvSpPr/>
                <p:nvPr/>
              </p:nvSpPr>
              <p:spPr>
                <a:xfrm>
                  <a:off x="1507644" y="4502201"/>
                  <a:ext cx="0" cy="503597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12" name="Dowolny kształt 284">
                  <a:extLst>
                    <a:ext uri="{FF2B5EF4-FFF2-40B4-BE49-F238E27FC236}">
                      <a16:creationId xmlns:a16="http://schemas.microsoft.com/office/drawing/2014/main" xmlns="" id="{3D38354B-E56C-FA42-90A9-2FBBF972BFA8}"/>
                    </a:ext>
                  </a:extLst>
                </p:cNvPr>
                <p:cNvSpPr/>
                <p:nvPr/>
              </p:nvSpPr>
              <p:spPr>
                <a:xfrm>
                  <a:off x="1466235" y="4498337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13" name="Dowolny kształt 285">
                  <a:extLst>
                    <a:ext uri="{FF2B5EF4-FFF2-40B4-BE49-F238E27FC236}">
                      <a16:creationId xmlns:a16="http://schemas.microsoft.com/office/drawing/2014/main" xmlns="" id="{35BF8C8F-74C8-5F49-824B-FECAA84C202C}"/>
                    </a:ext>
                  </a:extLst>
                </p:cNvPr>
                <p:cNvSpPr/>
                <p:nvPr/>
              </p:nvSpPr>
              <p:spPr>
                <a:xfrm>
                  <a:off x="1466357" y="5000918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0" name="Prostokąt 282">
                <a:extLst>
                  <a:ext uri="{FF2B5EF4-FFF2-40B4-BE49-F238E27FC236}">
                    <a16:creationId xmlns:a16="http://schemas.microsoft.com/office/drawing/2014/main" xmlns="" id="{4A1F349C-0441-214F-82F0-0AE584935C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4012" y="5132208"/>
                <a:ext cx="117309" cy="11730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dirty="0">
                  <a:latin typeface="Times New Roman" pitchFamily="18" charset="0"/>
                </a:endParaRPr>
              </a:p>
            </p:txBody>
          </p:sp>
        </p:grpSp>
        <p:grpSp>
          <p:nvGrpSpPr>
            <p:cNvPr id="61" name="Grupa 286">
              <a:extLst>
                <a:ext uri="{FF2B5EF4-FFF2-40B4-BE49-F238E27FC236}">
                  <a16:creationId xmlns:a16="http://schemas.microsoft.com/office/drawing/2014/main" xmlns="" id="{E0078D2A-7AA3-1E44-ACF0-F7ED69908F06}"/>
                </a:ext>
              </a:extLst>
            </p:cNvPr>
            <p:cNvGrpSpPr/>
            <p:nvPr/>
          </p:nvGrpSpPr>
          <p:grpSpPr>
            <a:xfrm>
              <a:off x="2390115" y="4427676"/>
              <a:ext cx="87982" cy="380900"/>
              <a:chOff x="1492684" y="4926738"/>
              <a:chExt cx="117309" cy="507867"/>
            </a:xfrm>
            <a:noFill/>
          </p:grpSpPr>
          <p:grpSp>
            <p:nvGrpSpPr>
              <p:cNvPr id="104" name="Grupa 287">
                <a:extLst>
                  <a:ext uri="{FF2B5EF4-FFF2-40B4-BE49-F238E27FC236}">
                    <a16:creationId xmlns:a16="http://schemas.microsoft.com/office/drawing/2014/main" xmlns="" id="{22B23753-764A-0E4F-9237-3EFD80E4C054}"/>
                  </a:ext>
                </a:extLst>
              </p:cNvPr>
              <p:cNvGrpSpPr/>
              <p:nvPr/>
            </p:nvGrpSpPr>
            <p:grpSpPr>
              <a:xfrm>
                <a:off x="1512523" y="4926738"/>
                <a:ext cx="80411" cy="507867"/>
                <a:chOff x="1466235" y="4498337"/>
                <a:chExt cx="80411" cy="507461"/>
              </a:xfrm>
              <a:grpFill/>
            </p:grpSpPr>
            <p:sp>
              <p:nvSpPr>
                <p:cNvPr id="106" name="Dowolny kształt 289">
                  <a:extLst>
                    <a:ext uri="{FF2B5EF4-FFF2-40B4-BE49-F238E27FC236}">
                      <a16:creationId xmlns:a16="http://schemas.microsoft.com/office/drawing/2014/main" xmlns="" id="{7CAA8453-2544-D448-84F2-100B08D5D40F}"/>
                    </a:ext>
                  </a:extLst>
                </p:cNvPr>
                <p:cNvSpPr/>
                <p:nvPr/>
              </p:nvSpPr>
              <p:spPr>
                <a:xfrm>
                  <a:off x="1507644" y="4502201"/>
                  <a:ext cx="0" cy="503597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07" name="Dowolny kształt 290">
                  <a:extLst>
                    <a:ext uri="{FF2B5EF4-FFF2-40B4-BE49-F238E27FC236}">
                      <a16:creationId xmlns:a16="http://schemas.microsoft.com/office/drawing/2014/main" xmlns="" id="{A53DFE0D-42FA-4449-A4F7-508F56286FA8}"/>
                    </a:ext>
                  </a:extLst>
                </p:cNvPr>
                <p:cNvSpPr/>
                <p:nvPr/>
              </p:nvSpPr>
              <p:spPr>
                <a:xfrm>
                  <a:off x="1466235" y="4498337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08" name="Dowolny kształt 291">
                  <a:extLst>
                    <a:ext uri="{FF2B5EF4-FFF2-40B4-BE49-F238E27FC236}">
                      <a16:creationId xmlns:a16="http://schemas.microsoft.com/office/drawing/2014/main" xmlns="" id="{10A94EA1-9059-0B43-BAED-09B84617D83C}"/>
                    </a:ext>
                  </a:extLst>
                </p:cNvPr>
                <p:cNvSpPr/>
                <p:nvPr/>
              </p:nvSpPr>
              <p:spPr>
                <a:xfrm>
                  <a:off x="1466357" y="5000918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5" name="Prostokąt 288">
                <a:extLst>
                  <a:ext uri="{FF2B5EF4-FFF2-40B4-BE49-F238E27FC236}">
                    <a16:creationId xmlns:a16="http://schemas.microsoft.com/office/drawing/2014/main" xmlns="" id="{25CD2B9A-BD5E-ED4B-A049-F1433B5315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2684" y="5123776"/>
                <a:ext cx="117309" cy="11730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dirty="0">
                  <a:latin typeface="Times New Roman" pitchFamily="18" charset="0"/>
                </a:endParaRPr>
              </a:p>
            </p:txBody>
          </p:sp>
        </p:grpSp>
        <p:grpSp>
          <p:nvGrpSpPr>
            <p:cNvPr id="62" name="Grupa 292">
              <a:extLst>
                <a:ext uri="{FF2B5EF4-FFF2-40B4-BE49-F238E27FC236}">
                  <a16:creationId xmlns:a16="http://schemas.microsoft.com/office/drawing/2014/main" xmlns="" id="{87D80435-9432-184D-8A9F-7D9E86750656}"/>
                </a:ext>
              </a:extLst>
            </p:cNvPr>
            <p:cNvGrpSpPr/>
            <p:nvPr/>
          </p:nvGrpSpPr>
          <p:grpSpPr>
            <a:xfrm>
              <a:off x="3452170" y="4434818"/>
              <a:ext cx="87982" cy="380900"/>
              <a:chOff x="1494012" y="4926738"/>
              <a:chExt cx="117309" cy="507867"/>
            </a:xfrm>
            <a:noFill/>
          </p:grpSpPr>
          <p:grpSp>
            <p:nvGrpSpPr>
              <p:cNvPr id="99" name="Grupa 293">
                <a:extLst>
                  <a:ext uri="{FF2B5EF4-FFF2-40B4-BE49-F238E27FC236}">
                    <a16:creationId xmlns:a16="http://schemas.microsoft.com/office/drawing/2014/main" xmlns="" id="{2A9DABB4-AB7C-134F-971B-8728BD1F791A}"/>
                  </a:ext>
                </a:extLst>
              </p:cNvPr>
              <p:cNvGrpSpPr/>
              <p:nvPr/>
            </p:nvGrpSpPr>
            <p:grpSpPr>
              <a:xfrm>
                <a:off x="1512523" y="4926738"/>
                <a:ext cx="80411" cy="507867"/>
                <a:chOff x="1466235" y="4498337"/>
                <a:chExt cx="80411" cy="507461"/>
              </a:xfrm>
              <a:grpFill/>
            </p:grpSpPr>
            <p:sp>
              <p:nvSpPr>
                <p:cNvPr id="101" name="Dowolny kształt 295">
                  <a:extLst>
                    <a:ext uri="{FF2B5EF4-FFF2-40B4-BE49-F238E27FC236}">
                      <a16:creationId xmlns:a16="http://schemas.microsoft.com/office/drawing/2014/main" xmlns="" id="{70E59B1D-65DC-2144-A7D6-1D08BA939AFB}"/>
                    </a:ext>
                  </a:extLst>
                </p:cNvPr>
                <p:cNvSpPr/>
                <p:nvPr/>
              </p:nvSpPr>
              <p:spPr>
                <a:xfrm>
                  <a:off x="1507644" y="4502201"/>
                  <a:ext cx="0" cy="503597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02" name="Dowolny kształt 296">
                  <a:extLst>
                    <a:ext uri="{FF2B5EF4-FFF2-40B4-BE49-F238E27FC236}">
                      <a16:creationId xmlns:a16="http://schemas.microsoft.com/office/drawing/2014/main" xmlns="" id="{84B9D910-DB12-7A45-8A44-C0C452E29D4C}"/>
                    </a:ext>
                  </a:extLst>
                </p:cNvPr>
                <p:cNvSpPr/>
                <p:nvPr/>
              </p:nvSpPr>
              <p:spPr>
                <a:xfrm>
                  <a:off x="1466235" y="4498337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103" name="Dowolny kształt 297">
                  <a:extLst>
                    <a:ext uri="{FF2B5EF4-FFF2-40B4-BE49-F238E27FC236}">
                      <a16:creationId xmlns:a16="http://schemas.microsoft.com/office/drawing/2014/main" xmlns="" id="{211C6082-4FD9-9D41-93F2-68345C1FCA16}"/>
                    </a:ext>
                  </a:extLst>
                </p:cNvPr>
                <p:cNvSpPr/>
                <p:nvPr/>
              </p:nvSpPr>
              <p:spPr>
                <a:xfrm>
                  <a:off x="1466357" y="5000918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0" name="Prostokąt 294">
                <a:extLst>
                  <a:ext uri="{FF2B5EF4-FFF2-40B4-BE49-F238E27FC236}">
                    <a16:creationId xmlns:a16="http://schemas.microsoft.com/office/drawing/2014/main" xmlns="" id="{FB1BB674-61AB-F849-B588-33D5DBBC1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4012" y="5133835"/>
                <a:ext cx="117309" cy="11730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latin typeface="Times New Roman" pitchFamily="18" charset="0"/>
                </a:endParaRPr>
              </a:p>
            </p:txBody>
          </p:sp>
        </p:grpSp>
        <p:grpSp>
          <p:nvGrpSpPr>
            <p:cNvPr id="63" name="Grupa 298">
              <a:extLst>
                <a:ext uri="{FF2B5EF4-FFF2-40B4-BE49-F238E27FC236}">
                  <a16:creationId xmlns:a16="http://schemas.microsoft.com/office/drawing/2014/main" xmlns="" id="{7952D3D9-54AE-0242-BE6F-9CB28B3A05F2}"/>
                </a:ext>
              </a:extLst>
            </p:cNvPr>
            <p:cNvGrpSpPr/>
            <p:nvPr/>
          </p:nvGrpSpPr>
          <p:grpSpPr>
            <a:xfrm>
              <a:off x="1314150" y="3991692"/>
              <a:ext cx="2246482" cy="732525"/>
              <a:chOff x="1434274" y="4035292"/>
              <a:chExt cx="2995309" cy="976700"/>
            </a:xfrm>
            <a:noFill/>
          </p:grpSpPr>
          <p:grpSp>
            <p:nvGrpSpPr>
              <p:cNvPr id="84" name="Grupa 299">
                <a:extLst>
                  <a:ext uri="{FF2B5EF4-FFF2-40B4-BE49-F238E27FC236}">
                    <a16:creationId xmlns:a16="http://schemas.microsoft.com/office/drawing/2014/main" xmlns="" id="{572BFD75-CA00-1C4E-8131-E7F036A75BCD}"/>
                  </a:ext>
                </a:extLst>
              </p:cNvPr>
              <p:cNvGrpSpPr/>
              <p:nvPr/>
            </p:nvGrpSpPr>
            <p:grpSpPr>
              <a:xfrm>
                <a:off x="1434274" y="4493336"/>
                <a:ext cx="158028" cy="518656"/>
                <a:chOff x="1434527" y="4490472"/>
                <a:chExt cx="158028" cy="518656"/>
              </a:xfrm>
              <a:grpFill/>
            </p:grpSpPr>
            <p:sp>
              <p:nvSpPr>
                <p:cNvPr id="95" name="Owal 180">
                  <a:extLst>
                    <a:ext uri="{FF2B5EF4-FFF2-40B4-BE49-F238E27FC236}">
                      <a16:creationId xmlns:a16="http://schemas.microsoft.com/office/drawing/2014/main" xmlns="" id="{FF83A3D3-146F-BD4E-B15C-80764E05EC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34527" y="4633275"/>
                  <a:ext cx="158028" cy="158028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dirty="0">
                    <a:latin typeface="Times New Roman" pitchFamily="18" charset="0"/>
                  </a:endParaRPr>
                </a:p>
              </p:txBody>
            </p:sp>
            <p:sp>
              <p:nvSpPr>
                <p:cNvPr id="96" name="Dowolny kształt 311">
                  <a:extLst>
                    <a:ext uri="{FF2B5EF4-FFF2-40B4-BE49-F238E27FC236}">
                      <a16:creationId xmlns:a16="http://schemas.microsoft.com/office/drawing/2014/main" xmlns="" id="{34172943-1FAE-DA45-A468-CCABEC552C33}"/>
                    </a:ext>
                  </a:extLst>
                </p:cNvPr>
                <p:cNvSpPr/>
                <p:nvPr/>
              </p:nvSpPr>
              <p:spPr>
                <a:xfrm>
                  <a:off x="1517804" y="4490472"/>
                  <a:ext cx="0" cy="508496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97" name="Dowolny kształt 312">
                  <a:extLst>
                    <a:ext uri="{FF2B5EF4-FFF2-40B4-BE49-F238E27FC236}">
                      <a16:creationId xmlns:a16="http://schemas.microsoft.com/office/drawing/2014/main" xmlns="" id="{8A60EDBF-D252-CC47-8A9E-C3B33377C7FD}"/>
                    </a:ext>
                  </a:extLst>
                </p:cNvPr>
                <p:cNvSpPr/>
                <p:nvPr/>
              </p:nvSpPr>
              <p:spPr>
                <a:xfrm>
                  <a:off x="1481931" y="4498337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98" name="Dowolny kształt 313">
                  <a:extLst>
                    <a:ext uri="{FF2B5EF4-FFF2-40B4-BE49-F238E27FC236}">
                      <a16:creationId xmlns:a16="http://schemas.microsoft.com/office/drawing/2014/main" xmlns="" id="{105BB6A7-5668-364A-A4B1-5C748398A9A6}"/>
                    </a:ext>
                  </a:extLst>
                </p:cNvPr>
                <p:cNvSpPr/>
                <p:nvPr/>
              </p:nvSpPr>
              <p:spPr>
                <a:xfrm>
                  <a:off x="1478129" y="5009128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5" name="Grupa 300">
                <a:extLst>
                  <a:ext uri="{FF2B5EF4-FFF2-40B4-BE49-F238E27FC236}">
                    <a16:creationId xmlns:a16="http://schemas.microsoft.com/office/drawing/2014/main" xmlns="" id="{9743C9D6-9413-F94A-87DD-20683696A67F}"/>
                  </a:ext>
                </a:extLst>
              </p:cNvPr>
              <p:cNvGrpSpPr/>
              <p:nvPr/>
            </p:nvGrpSpPr>
            <p:grpSpPr>
              <a:xfrm>
                <a:off x="2853805" y="4102086"/>
                <a:ext cx="158028" cy="579997"/>
                <a:chOff x="1428829" y="4459992"/>
                <a:chExt cx="158028" cy="579997"/>
              </a:xfrm>
              <a:grpFill/>
            </p:grpSpPr>
            <p:sp>
              <p:nvSpPr>
                <p:cNvPr id="91" name="Owal 176">
                  <a:extLst>
                    <a:ext uri="{FF2B5EF4-FFF2-40B4-BE49-F238E27FC236}">
                      <a16:creationId xmlns:a16="http://schemas.microsoft.com/office/drawing/2014/main" xmlns="" id="{3B2E74E3-5EA6-1245-B0D6-0CE13D5014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28829" y="4663661"/>
                  <a:ext cx="158028" cy="158028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92" name="Dowolny kształt 307">
                  <a:extLst>
                    <a:ext uri="{FF2B5EF4-FFF2-40B4-BE49-F238E27FC236}">
                      <a16:creationId xmlns:a16="http://schemas.microsoft.com/office/drawing/2014/main" xmlns="" id="{109DC87E-E70C-D149-8FAC-39BFFCD07B2E}"/>
                    </a:ext>
                  </a:extLst>
                </p:cNvPr>
                <p:cNvSpPr/>
                <p:nvPr/>
              </p:nvSpPr>
              <p:spPr>
                <a:xfrm>
                  <a:off x="1507644" y="4459992"/>
                  <a:ext cx="0" cy="540000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dirty="0">
                    <a:latin typeface="Times New Roman" pitchFamily="18" charset="0"/>
                  </a:endParaRPr>
                </a:p>
              </p:txBody>
            </p:sp>
            <p:sp>
              <p:nvSpPr>
                <p:cNvPr id="93" name="Dowolny kształt 308">
                  <a:extLst>
                    <a:ext uri="{FF2B5EF4-FFF2-40B4-BE49-F238E27FC236}">
                      <a16:creationId xmlns:a16="http://schemas.microsoft.com/office/drawing/2014/main" xmlns="" id="{3D353000-AF19-2541-AEEE-8FE80BBD1045}"/>
                    </a:ext>
                  </a:extLst>
                </p:cNvPr>
                <p:cNvSpPr/>
                <p:nvPr/>
              </p:nvSpPr>
              <p:spPr>
                <a:xfrm>
                  <a:off x="1466235" y="4462373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94" name="Dowolny kształt 309">
                  <a:extLst>
                    <a:ext uri="{FF2B5EF4-FFF2-40B4-BE49-F238E27FC236}">
                      <a16:creationId xmlns:a16="http://schemas.microsoft.com/office/drawing/2014/main" xmlns="" id="{24753CBD-DF9E-E345-B2FA-C3832F1BEDB6}"/>
                    </a:ext>
                  </a:extLst>
                </p:cNvPr>
                <p:cNvSpPr/>
                <p:nvPr/>
              </p:nvSpPr>
              <p:spPr>
                <a:xfrm>
                  <a:off x="1466235" y="5039989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6" name="Grupa 301">
                <a:extLst>
                  <a:ext uri="{FF2B5EF4-FFF2-40B4-BE49-F238E27FC236}">
                    <a16:creationId xmlns:a16="http://schemas.microsoft.com/office/drawing/2014/main" xmlns="" id="{841581AF-A67D-2D4F-ACAF-CDB5153A1F19}"/>
                  </a:ext>
                </a:extLst>
              </p:cNvPr>
              <p:cNvGrpSpPr/>
              <p:nvPr/>
            </p:nvGrpSpPr>
            <p:grpSpPr>
              <a:xfrm>
                <a:off x="4271555" y="4035292"/>
                <a:ext cx="158028" cy="540000"/>
                <a:chOff x="1433807" y="4500632"/>
                <a:chExt cx="158028" cy="540000"/>
              </a:xfrm>
              <a:grpFill/>
            </p:grpSpPr>
            <p:sp>
              <p:nvSpPr>
                <p:cNvPr id="87" name="Owal 172">
                  <a:extLst>
                    <a:ext uri="{FF2B5EF4-FFF2-40B4-BE49-F238E27FC236}">
                      <a16:creationId xmlns:a16="http://schemas.microsoft.com/office/drawing/2014/main" xmlns="" id="{DAFE56C5-32B4-A140-B088-D18417E900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33807" y="4668102"/>
                  <a:ext cx="158028" cy="158028"/>
                </a:xfrm>
                <a:prstGeom prst="ellipse">
                  <a:avLst/>
                </a:pr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dirty="0">
                    <a:latin typeface="Times New Roman" pitchFamily="18" charset="0"/>
                  </a:endParaRPr>
                </a:p>
              </p:txBody>
            </p:sp>
            <p:sp>
              <p:nvSpPr>
                <p:cNvPr id="88" name="Dowolny kształt 303">
                  <a:extLst>
                    <a:ext uri="{FF2B5EF4-FFF2-40B4-BE49-F238E27FC236}">
                      <a16:creationId xmlns:a16="http://schemas.microsoft.com/office/drawing/2014/main" xmlns="" id="{A20084A0-C4E5-854C-A37D-F43943D4171B}"/>
                    </a:ext>
                  </a:extLst>
                </p:cNvPr>
                <p:cNvSpPr/>
                <p:nvPr/>
              </p:nvSpPr>
              <p:spPr>
                <a:xfrm>
                  <a:off x="1507644" y="4500632"/>
                  <a:ext cx="0" cy="540000"/>
                </a:xfrm>
                <a:custGeom>
                  <a:avLst/>
                  <a:gdLst>
                    <a:gd name="connsiteX0" fmla="*/ 0 w 4461"/>
                    <a:gd name="connsiteY0" fmla="*/ 0 h 508496"/>
                    <a:gd name="connsiteX1" fmla="*/ 4461 w 4461"/>
                    <a:gd name="connsiteY1" fmla="*/ 508496 h 50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61" h="508496">
                      <a:moveTo>
                        <a:pt x="0" y="0"/>
                      </a:moveTo>
                      <a:lnTo>
                        <a:pt x="4461" y="508496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89" name="Dowolny kształt 304">
                  <a:extLst>
                    <a:ext uri="{FF2B5EF4-FFF2-40B4-BE49-F238E27FC236}">
                      <a16:creationId xmlns:a16="http://schemas.microsoft.com/office/drawing/2014/main" xmlns="" id="{F846ABE1-3A67-834D-967E-89BF00458459}"/>
                    </a:ext>
                  </a:extLst>
                </p:cNvPr>
                <p:cNvSpPr/>
                <p:nvPr/>
              </p:nvSpPr>
              <p:spPr>
                <a:xfrm>
                  <a:off x="1466235" y="4505537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  <p:sp>
              <p:nvSpPr>
                <p:cNvPr id="90" name="Dowolny kształt 305">
                  <a:extLst>
                    <a:ext uri="{FF2B5EF4-FFF2-40B4-BE49-F238E27FC236}">
                      <a16:creationId xmlns:a16="http://schemas.microsoft.com/office/drawing/2014/main" xmlns="" id="{F8ED3EAC-1324-6F41-9817-263A3DA0FECE}"/>
                    </a:ext>
                  </a:extLst>
                </p:cNvPr>
                <p:cNvSpPr/>
                <p:nvPr/>
              </p:nvSpPr>
              <p:spPr>
                <a:xfrm>
                  <a:off x="1466235" y="5039989"/>
                  <a:ext cx="80289" cy="0"/>
                </a:xfrm>
                <a:custGeom>
                  <a:avLst/>
                  <a:gdLst>
                    <a:gd name="connsiteX0" fmla="*/ 0 w 80289"/>
                    <a:gd name="connsiteY0" fmla="*/ 0 h 4461"/>
                    <a:gd name="connsiteX1" fmla="*/ 80289 w 80289"/>
                    <a:gd name="connsiteY1" fmla="*/ 4461 h 4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289" h="4461">
                      <a:moveTo>
                        <a:pt x="0" y="0"/>
                      </a:moveTo>
                      <a:lnTo>
                        <a:pt x="80289" y="4461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vert="horz" wrap="non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4" name="Group 16"/>
            <p:cNvGrpSpPr/>
            <p:nvPr/>
          </p:nvGrpSpPr>
          <p:grpSpPr>
            <a:xfrm>
              <a:off x="2543652" y="2349937"/>
              <a:ext cx="1686370" cy="483428"/>
              <a:chOff x="3175875" y="1666743"/>
              <a:chExt cx="2319211" cy="644571"/>
            </a:xfrm>
            <a:noFill/>
          </p:grpSpPr>
          <p:sp>
            <p:nvSpPr>
              <p:cNvPr id="80" name="Owal 176">
                <a:extLst>
                  <a:ext uri="{FF2B5EF4-FFF2-40B4-BE49-F238E27FC236}">
                    <a16:creationId xmlns:a16="http://schemas.microsoft.com/office/drawing/2014/main" xmlns="" id="{3B2E74E3-5EA6-1245-B0D6-0CE13D5014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5875" y="1763376"/>
                <a:ext cx="158028" cy="15802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latin typeface="Times New Roman" pitchFamily="18" charset="0"/>
                </a:endParaRPr>
              </a:p>
            </p:txBody>
          </p:sp>
          <p:sp>
            <p:nvSpPr>
              <p:cNvPr id="81" name="Prostokąt 393">
                <a:extLst>
                  <a:ext uri="{FF2B5EF4-FFF2-40B4-BE49-F238E27FC236}">
                    <a16:creationId xmlns:a16="http://schemas.microsoft.com/office/drawing/2014/main" xmlns="" id="{FB1BB674-61AB-F849-B588-33D5DBBC1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4945" y="2101123"/>
                <a:ext cx="117309" cy="117309"/>
              </a:xfrm>
              <a:prstGeom prst="rect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vert="horz" wrap="non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latin typeface="Times New Roman" pitchFamily="18" charset="0"/>
                </a:endParaRPr>
              </a:p>
            </p:txBody>
          </p:sp>
          <p:sp>
            <p:nvSpPr>
              <p:cNvPr id="82" name="pole tekstowe 397">
                <a:extLst>
                  <a:ext uri="{FF2B5EF4-FFF2-40B4-BE49-F238E27FC236}">
                    <a16:creationId xmlns:a16="http://schemas.microsoft.com/office/drawing/2014/main" xmlns="" id="{7B03D4FD-B3E2-5D42-8B4B-0B66615E0867}"/>
                  </a:ext>
                </a:extLst>
              </p:cNvPr>
              <p:cNvSpPr txBox="1"/>
              <p:nvPr/>
            </p:nvSpPr>
            <p:spPr>
              <a:xfrm>
                <a:off x="3351813" y="1666743"/>
                <a:ext cx="2143273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second 2</a:t>
                </a:r>
                <a:r>
                  <a:rPr lang="pl-PL" sz="105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pl-PL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pl-PL" sz="1050" b="1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pl-PL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fr-FR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.4 MeV</a:t>
                </a:r>
                <a:r>
                  <a:rPr lang="pl-PL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pl-PL" sz="105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pole tekstowe 398">
                <a:extLst>
                  <a:ext uri="{FF2B5EF4-FFF2-40B4-BE49-F238E27FC236}">
                    <a16:creationId xmlns:a16="http://schemas.microsoft.com/office/drawing/2014/main" xmlns="" id="{7B03D4FD-B3E2-5D42-8B4B-0B66615E0867}"/>
                  </a:ext>
                </a:extLst>
              </p:cNvPr>
              <p:cNvSpPr txBox="1"/>
              <p:nvPr/>
            </p:nvSpPr>
            <p:spPr>
              <a:xfrm>
                <a:off x="3342513" y="1983019"/>
                <a:ext cx="1717792" cy="328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00" b="1" dirty="0">
                    <a:cs typeface="Calibri" panose="020F0502020204030204" pitchFamily="34" charset="0"/>
                  </a:rPr>
                  <a:t>2</a:t>
                </a:r>
                <a:r>
                  <a:rPr lang="pl-PL" sz="1000" b="1" baseline="30000" dirty="0">
                    <a:cs typeface="Calibri" panose="020F0502020204030204" pitchFamily="34" charset="0"/>
                  </a:rPr>
                  <a:t>+</a:t>
                </a:r>
                <a:r>
                  <a:rPr lang="pl-PL" sz="1000" b="1" dirty="0">
                    <a:cs typeface="Calibri" panose="020F0502020204030204" pitchFamily="34" charset="0"/>
                  </a:rPr>
                  <a:t> </a:t>
                </a:r>
                <a:r>
                  <a:rPr lang="fr-FR" sz="1000" b="1" dirty="0" smtClean="0"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pl-PL" sz="1000" b="1" dirty="0" smtClean="0">
                    <a:cs typeface="Calibri" panose="020F0502020204030204" pitchFamily="34" charset="0"/>
                  </a:rPr>
                  <a:t> </a:t>
                </a:r>
                <a:r>
                  <a:rPr lang="pl-PL" sz="1000" b="1" dirty="0">
                    <a:cs typeface="Calibri" panose="020F0502020204030204" pitchFamily="34" charset="0"/>
                  </a:rPr>
                  <a:t>G.S. </a:t>
                </a:r>
                <a:r>
                  <a:rPr lang="pl-PL" sz="1000" b="1" dirty="0" smtClean="0">
                    <a:cs typeface="Calibri" panose="020F0502020204030204" pitchFamily="34" charset="0"/>
                  </a:rPr>
                  <a:t>1</a:t>
                </a:r>
                <a:r>
                  <a:rPr lang="fr-FR" sz="1000" b="1" dirty="0" smtClean="0">
                    <a:cs typeface="Calibri" panose="020F0502020204030204" pitchFamily="34" charset="0"/>
                  </a:rPr>
                  <a:t>.6 MeV</a:t>
                </a:r>
                <a:r>
                  <a:rPr lang="pl-PL" sz="1000" b="1" dirty="0" smtClean="0">
                    <a:cs typeface="Calibri" panose="020F0502020204030204" pitchFamily="34" charset="0"/>
                  </a:rPr>
                  <a:t> </a:t>
                </a:r>
                <a:endParaRPr lang="pl-PL" sz="1000" b="1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 rot="16200000">
              <a:off x="-720362" y="4000214"/>
              <a:ext cx="2178072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i="1" dirty="0" smtClean="0"/>
                <a:t>CENTROID SHIFT</a:t>
              </a:r>
              <a:endParaRPr lang="en-US" sz="1350" b="1" i="1" dirty="0"/>
            </a:p>
          </p:txBody>
        </p:sp>
        <p:grpSp>
          <p:nvGrpSpPr>
            <p:cNvPr id="66" name="Group 19"/>
            <p:cNvGrpSpPr/>
            <p:nvPr/>
          </p:nvGrpSpPr>
          <p:grpSpPr>
            <a:xfrm>
              <a:off x="1251961" y="3069180"/>
              <a:ext cx="3601323" cy="1836863"/>
              <a:chOff x="1669281" y="2949240"/>
              <a:chExt cx="4801764" cy="2449150"/>
            </a:xfrm>
            <a:noFill/>
          </p:grpSpPr>
          <p:grpSp>
            <p:nvGrpSpPr>
              <p:cNvPr id="67" name="Grupa 230">
                <a:extLst>
                  <a:ext uri="{FF2B5EF4-FFF2-40B4-BE49-F238E27FC236}">
                    <a16:creationId xmlns:a16="http://schemas.microsoft.com/office/drawing/2014/main" xmlns="" id="{CA13FA40-1B75-104A-8E3B-0FF9769DE98C}"/>
                  </a:ext>
                </a:extLst>
              </p:cNvPr>
              <p:cNvGrpSpPr/>
              <p:nvPr/>
            </p:nvGrpSpPr>
            <p:grpSpPr>
              <a:xfrm>
                <a:off x="1673688" y="3892823"/>
                <a:ext cx="4000643" cy="656401"/>
                <a:chOff x="5002782" y="3325312"/>
                <a:chExt cx="5247280" cy="860941"/>
              </a:xfrm>
              <a:grpFill/>
            </p:grpSpPr>
            <p:sp>
              <p:nvSpPr>
                <p:cNvPr id="78" name="pole tekstowe 279">
                  <a:extLst>
                    <a:ext uri="{FF2B5EF4-FFF2-40B4-BE49-F238E27FC236}">
                      <a16:creationId xmlns:a16="http://schemas.microsoft.com/office/drawing/2014/main" xmlns="" id="{7B03D4FD-B3E2-5D42-8B4B-0B66615E0867}"/>
                    </a:ext>
                  </a:extLst>
                </p:cNvPr>
                <p:cNvSpPr txBox="1"/>
                <p:nvPr/>
              </p:nvSpPr>
              <p:spPr>
                <a:xfrm>
                  <a:off x="9013223" y="3325312"/>
                  <a:ext cx="1236839" cy="44405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sz="1050" b="1" dirty="0">
                      <a:solidFill>
                        <a:srgbClr val="000000"/>
                      </a:solidFill>
                      <a:latin typeface="Symbol" pitchFamily="2" charset="2"/>
                      <a:cs typeface="Calibri" panose="020F0502020204030204" pitchFamily="34" charset="0"/>
                    </a:rPr>
                    <a:t>t</a:t>
                  </a:r>
                  <a:r>
                    <a:rPr lang="pl-PL" sz="105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 100 </a:t>
                  </a:r>
                  <a:r>
                    <a:rPr lang="pl-PL" sz="1050" b="1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fs</a:t>
                  </a:r>
                  <a:endPara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Dowolny kształt 278">
                  <a:extLst>
                    <a:ext uri="{FF2B5EF4-FFF2-40B4-BE49-F238E27FC236}">
                      <a16:creationId xmlns:a16="http://schemas.microsoft.com/office/drawing/2014/main" xmlns="" id="{0D72BF7F-8142-AA45-919B-E1F3B1E670E0}"/>
                    </a:ext>
                  </a:extLst>
                </p:cNvPr>
                <p:cNvSpPr/>
                <p:nvPr/>
              </p:nvSpPr>
              <p:spPr bwMode="auto">
                <a:xfrm>
                  <a:off x="5002782" y="3755989"/>
                  <a:ext cx="3936843" cy="430264"/>
                </a:xfrm>
                <a:custGeom>
                  <a:avLst/>
                  <a:gdLst>
                    <a:gd name="connsiteX0" fmla="*/ 0 w 3583460"/>
                    <a:gd name="connsiteY0" fmla="*/ 815545 h 815545"/>
                    <a:gd name="connsiteX1" fmla="*/ 1112108 w 3583460"/>
                    <a:gd name="connsiteY1" fmla="*/ 457200 h 815545"/>
                    <a:gd name="connsiteX2" fmla="*/ 1878227 w 3583460"/>
                    <a:gd name="connsiteY2" fmla="*/ 247135 h 815545"/>
                    <a:gd name="connsiteX3" fmla="*/ 2656703 w 3583460"/>
                    <a:gd name="connsiteY3" fmla="*/ 86497 h 815545"/>
                    <a:gd name="connsiteX4" fmla="*/ 3583460 w 3583460"/>
                    <a:gd name="connsiteY4" fmla="*/ 0 h 81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3460" h="815545">
                      <a:moveTo>
                        <a:pt x="0" y="815545"/>
                      </a:moveTo>
                      <a:lnTo>
                        <a:pt x="1112108" y="457200"/>
                      </a:lnTo>
                      <a:cubicBezTo>
                        <a:pt x="1425146" y="362465"/>
                        <a:pt x="1620795" y="308919"/>
                        <a:pt x="1878227" y="247135"/>
                      </a:cubicBezTo>
                      <a:cubicBezTo>
                        <a:pt x="2135659" y="185351"/>
                        <a:pt x="2372498" y="127686"/>
                        <a:pt x="2656703" y="86497"/>
                      </a:cubicBezTo>
                      <a:cubicBezTo>
                        <a:pt x="2940909" y="45308"/>
                        <a:pt x="3262184" y="22654"/>
                        <a:pt x="3583460" y="0"/>
                      </a:cubicBezTo>
                    </a:path>
                  </a:pathLst>
                </a:custGeom>
                <a:grpFill/>
                <a:ln w="38100" cap="flat" cmpd="sng" algn="ctr">
                  <a:solidFill>
                    <a:srgbClr val="50D0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51435" tIns="25718" rIns="51435" bIns="2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sz="9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8" name="Grupa 231">
                <a:extLst>
                  <a:ext uri="{FF2B5EF4-FFF2-40B4-BE49-F238E27FC236}">
                    <a16:creationId xmlns:a16="http://schemas.microsoft.com/office/drawing/2014/main" xmlns="" id="{F23343AF-4184-4B4F-A9D7-6A47FD10C060}"/>
                  </a:ext>
                </a:extLst>
              </p:cNvPr>
              <p:cNvGrpSpPr/>
              <p:nvPr/>
            </p:nvGrpSpPr>
            <p:grpSpPr>
              <a:xfrm>
                <a:off x="1669281" y="4998281"/>
                <a:ext cx="4122337" cy="400109"/>
                <a:chOff x="4997002" y="4775234"/>
                <a:chExt cx="5406896" cy="524786"/>
              </a:xfrm>
              <a:grpFill/>
            </p:grpSpPr>
            <p:sp>
              <p:nvSpPr>
                <p:cNvPr id="76" name="Dowolny kształt 276">
                  <a:extLst>
                    <a:ext uri="{FF2B5EF4-FFF2-40B4-BE49-F238E27FC236}">
                      <a16:creationId xmlns:a16="http://schemas.microsoft.com/office/drawing/2014/main" xmlns="" id="{A89E17AF-0B7E-8843-8D55-70DF3DAD00E7}"/>
                    </a:ext>
                  </a:extLst>
                </p:cNvPr>
                <p:cNvSpPr/>
                <p:nvPr/>
              </p:nvSpPr>
              <p:spPr bwMode="auto">
                <a:xfrm>
                  <a:off x="4997002" y="4882960"/>
                  <a:ext cx="4031087" cy="0"/>
                </a:xfrm>
                <a:custGeom>
                  <a:avLst/>
                  <a:gdLst>
                    <a:gd name="connsiteX0" fmla="*/ 0 w 4031087"/>
                    <a:gd name="connsiteY0" fmla="*/ 0 h 12879"/>
                    <a:gd name="connsiteX1" fmla="*/ 4031087 w 4031087"/>
                    <a:gd name="connsiteY1" fmla="*/ 12879 h 1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1087" h="12879">
                      <a:moveTo>
                        <a:pt x="0" y="0"/>
                      </a:moveTo>
                      <a:lnTo>
                        <a:pt x="4031087" y="12879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C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51435" tIns="25718" rIns="51435" bIns="2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sz="9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7" name="pole tekstowe 277">
                  <a:extLst>
                    <a:ext uri="{FF2B5EF4-FFF2-40B4-BE49-F238E27FC236}">
                      <a16:creationId xmlns:a16="http://schemas.microsoft.com/office/drawing/2014/main" xmlns="" id="{71DD6422-8723-0741-A3FC-086DA139099E}"/>
                    </a:ext>
                  </a:extLst>
                </p:cNvPr>
                <p:cNvSpPr txBox="1"/>
                <p:nvPr/>
              </p:nvSpPr>
              <p:spPr>
                <a:xfrm>
                  <a:off x="9005922" y="4775234"/>
                  <a:ext cx="1397976" cy="52478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sz="1350" b="1" dirty="0">
                      <a:solidFill>
                        <a:srgbClr val="FF0000"/>
                      </a:solidFill>
                      <a:latin typeface="Symbol" pitchFamily="2" charset="2"/>
                      <a:cs typeface="Calibri" panose="020F0502020204030204" pitchFamily="34" charset="0"/>
                    </a:rPr>
                    <a:t>t</a:t>
                  </a:r>
                  <a:r>
                    <a:rPr lang="pl-PL" sz="135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 11 </a:t>
                  </a:r>
                  <a:r>
                    <a:rPr lang="pl-PL" sz="135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ps</a:t>
                  </a:r>
                  <a:endParaRPr lang="pl-PL" sz="135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upa 233">
                <a:extLst>
                  <a:ext uri="{FF2B5EF4-FFF2-40B4-BE49-F238E27FC236}">
                    <a16:creationId xmlns:a16="http://schemas.microsoft.com/office/drawing/2014/main" xmlns="" id="{FB22B98F-5979-2F40-93B5-2FC3BB646E0F}"/>
                  </a:ext>
                </a:extLst>
              </p:cNvPr>
              <p:cNvGrpSpPr/>
              <p:nvPr/>
            </p:nvGrpSpPr>
            <p:grpSpPr>
              <a:xfrm>
                <a:off x="1687373" y="4621843"/>
                <a:ext cx="3984345" cy="338554"/>
                <a:chOff x="5020731" y="4281508"/>
                <a:chExt cx="5225906" cy="444051"/>
              </a:xfrm>
              <a:grpFill/>
            </p:grpSpPr>
            <p:sp>
              <p:nvSpPr>
                <p:cNvPr id="74" name="Dowolny kształt 273">
                  <a:extLst>
                    <a:ext uri="{FF2B5EF4-FFF2-40B4-BE49-F238E27FC236}">
                      <a16:creationId xmlns:a16="http://schemas.microsoft.com/office/drawing/2014/main" xmlns="" id="{BB7D9A92-C485-1241-888C-19CD77E019C7}"/>
                    </a:ext>
                  </a:extLst>
                </p:cNvPr>
                <p:cNvSpPr/>
                <p:nvPr/>
              </p:nvSpPr>
              <p:spPr bwMode="auto">
                <a:xfrm>
                  <a:off x="5020731" y="4398001"/>
                  <a:ext cx="4027375" cy="275947"/>
                </a:xfrm>
                <a:custGeom>
                  <a:avLst/>
                  <a:gdLst>
                    <a:gd name="connsiteX0" fmla="*/ 0 w 3970867"/>
                    <a:gd name="connsiteY0" fmla="*/ 143933 h 143933"/>
                    <a:gd name="connsiteX1" fmla="*/ 1642534 w 3970867"/>
                    <a:gd name="connsiteY1" fmla="*/ 110067 h 143933"/>
                    <a:gd name="connsiteX2" fmla="*/ 2243667 w 3970867"/>
                    <a:gd name="connsiteY2" fmla="*/ 67733 h 143933"/>
                    <a:gd name="connsiteX3" fmla="*/ 3073400 w 3970867"/>
                    <a:gd name="connsiteY3" fmla="*/ 42333 h 143933"/>
                    <a:gd name="connsiteX4" fmla="*/ 3970867 w 3970867"/>
                    <a:gd name="connsiteY4" fmla="*/ 0 h 143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70867" h="143933">
                      <a:moveTo>
                        <a:pt x="0" y="143933"/>
                      </a:moveTo>
                      <a:lnTo>
                        <a:pt x="1642534" y="110067"/>
                      </a:lnTo>
                      <a:cubicBezTo>
                        <a:pt x="2016479" y="97367"/>
                        <a:pt x="2005190" y="79022"/>
                        <a:pt x="2243667" y="67733"/>
                      </a:cubicBezTo>
                      <a:cubicBezTo>
                        <a:pt x="2482144" y="56444"/>
                        <a:pt x="3073400" y="42333"/>
                        <a:pt x="3073400" y="42333"/>
                      </a:cubicBezTo>
                      <a:lnTo>
                        <a:pt x="3970867" y="0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FF006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51435" tIns="25718" rIns="51435" bIns="2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sz="9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5" name="pole tekstowe 274">
                  <a:extLst>
                    <a:ext uri="{FF2B5EF4-FFF2-40B4-BE49-F238E27FC236}">
                      <a16:creationId xmlns:a16="http://schemas.microsoft.com/office/drawing/2014/main" xmlns="" id="{106ADEC0-C63B-DB4A-8E41-85D0EBDF22B8}"/>
                    </a:ext>
                  </a:extLst>
                </p:cNvPr>
                <p:cNvSpPr txBox="1"/>
                <p:nvPr/>
              </p:nvSpPr>
              <p:spPr>
                <a:xfrm>
                  <a:off x="9009798" y="4281508"/>
                  <a:ext cx="1236839" cy="44405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sz="1050" b="1" dirty="0">
                      <a:solidFill>
                        <a:srgbClr val="000000"/>
                      </a:solidFill>
                      <a:latin typeface="Symbol" pitchFamily="2" charset="2"/>
                      <a:cs typeface="Calibri" panose="020F0502020204030204" pitchFamily="34" charset="0"/>
                    </a:rPr>
                    <a:t>t</a:t>
                  </a:r>
                  <a:r>
                    <a:rPr lang="pl-PL" sz="105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 200 </a:t>
                  </a:r>
                  <a:r>
                    <a:rPr lang="pl-PL" sz="1050" b="1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fs</a:t>
                  </a:r>
                  <a:endPara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0" name="Grupa 234">
                <a:extLst>
                  <a:ext uri="{FF2B5EF4-FFF2-40B4-BE49-F238E27FC236}">
                    <a16:creationId xmlns:a16="http://schemas.microsoft.com/office/drawing/2014/main" xmlns="" id="{C2726DFA-6C03-B249-9B40-716A2BD4621A}"/>
                  </a:ext>
                </a:extLst>
              </p:cNvPr>
              <p:cNvGrpSpPr/>
              <p:nvPr/>
            </p:nvGrpSpPr>
            <p:grpSpPr>
              <a:xfrm>
                <a:off x="1687374" y="4238395"/>
                <a:ext cx="3989589" cy="521735"/>
                <a:chOff x="5020733" y="3778568"/>
                <a:chExt cx="5232786" cy="684313"/>
              </a:xfrm>
              <a:grpFill/>
            </p:grpSpPr>
            <p:sp>
              <p:nvSpPr>
                <p:cNvPr id="72" name="Dowolny kształt 271">
                  <a:extLst>
                    <a:ext uri="{FF2B5EF4-FFF2-40B4-BE49-F238E27FC236}">
                      <a16:creationId xmlns:a16="http://schemas.microsoft.com/office/drawing/2014/main" xmlns="" id="{6CAC6921-42E1-4341-89CA-90E10DE7B81B}"/>
                    </a:ext>
                  </a:extLst>
                </p:cNvPr>
                <p:cNvSpPr/>
                <p:nvPr/>
              </p:nvSpPr>
              <p:spPr bwMode="auto">
                <a:xfrm>
                  <a:off x="5020733" y="4114120"/>
                  <a:ext cx="3953609" cy="348761"/>
                </a:xfrm>
                <a:custGeom>
                  <a:avLst/>
                  <a:gdLst>
                    <a:gd name="connsiteX0" fmla="*/ 0 w 4021667"/>
                    <a:gd name="connsiteY0" fmla="*/ 414867 h 414867"/>
                    <a:gd name="connsiteX1" fmla="*/ 1210734 w 4021667"/>
                    <a:gd name="connsiteY1" fmla="*/ 304800 h 414867"/>
                    <a:gd name="connsiteX2" fmla="*/ 2252134 w 4021667"/>
                    <a:gd name="connsiteY2" fmla="*/ 194734 h 414867"/>
                    <a:gd name="connsiteX3" fmla="*/ 2954867 w 4021667"/>
                    <a:gd name="connsiteY3" fmla="*/ 101600 h 414867"/>
                    <a:gd name="connsiteX4" fmla="*/ 3581400 w 4021667"/>
                    <a:gd name="connsiteY4" fmla="*/ 33867 h 414867"/>
                    <a:gd name="connsiteX5" fmla="*/ 4021667 w 4021667"/>
                    <a:gd name="connsiteY5" fmla="*/ 0 h 414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1667" h="414867">
                      <a:moveTo>
                        <a:pt x="0" y="414867"/>
                      </a:moveTo>
                      <a:lnTo>
                        <a:pt x="1210734" y="304800"/>
                      </a:lnTo>
                      <a:lnTo>
                        <a:pt x="2252134" y="194734"/>
                      </a:lnTo>
                      <a:cubicBezTo>
                        <a:pt x="2542823" y="160867"/>
                        <a:pt x="2733323" y="128411"/>
                        <a:pt x="2954867" y="101600"/>
                      </a:cubicBezTo>
                      <a:cubicBezTo>
                        <a:pt x="3176411" y="74789"/>
                        <a:pt x="3403600" y="50800"/>
                        <a:pt x="3581400" y="33867"/>
                      </a:cubicBezTo>
                      <a:cubicBezTo>
                        <a:pt x="3759200" y="16934"/>
                        <a:pt x="3890433" y="8467"/>
                        <a:pt x="4021667" y="0"/>
                      </a:cubicBezTo>
                    </a:path>
                  </a:pathLst>
                </a:custGeom>
                <a:grpFill/>
                <a:ln w="38100" cap="flat" cmpd="sng" algn="ctr">
                  <a:solidFill>
                    <a:srgbClr val="FFA885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51435" tIns="25718" rIns="51435" bIns="2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l-PL" sz="9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3" name="pole tekstowe 272">
                  <a:extLst>
                    <a:ext uri="{FF2B5EF4-FFF2-40B4-BE49-F238E27FC236}">
                      <a16:creationId xmlns:a16="http://schemas.microsoft.com/office/drawing/2014/main" xmlns="" id="{DDA693A4-83E5-DF40-8077-1291E9CCFC72}"/>
                    </a:ext>
                  </a:extLst>
                </p:cNvPr>
                <p:cNvSpPr txBox="1"/>
                <p:nvPr/>
              </p:nvSpPr>
              <p:spPr>
                <a:xfrm>
                  <a:off x="9016679" y="3778568"/>
                  <a:ext cx="1236840" cy="44405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sz="1050" b="1" dirty="0">
                      <a:solidFill>
                        <a:srgbClr val="000000"/>
                      </a:solidFill>
                      <a:latin typeface="Symbol" pitchFamily="2" charset="2"/>
                      <a:cs typeface="Calibri" panose="020F0502020204030204" pitchFamily="34" charset="0"/>
                    </a:rPr>
                    <a:t>t</a:t>
                  </a:r>
                  <a:r>
                    <a:rPr lang="pl-PL" sz="105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 150 </a:t>
                  </a:r>
                  <a:r>
                    <a:rPr lang="pl-PL" sz="1050" b="1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fs</a:t>
                  </a:r>
                  <a:endParaRPr lang="pl-PL" sz="105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1" name="pole tekstowe 12"/>
              <p:cNvSpPr txBox="1"/>
              <p:nvPr/>
            </p:nvSpPr>
            <p:spPr>
              <a:xfrm rot="649138">
                <a:off x="3057592" y="2949240"/>
                <a:ext cx="3413453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pl-PL" sz="3000" b="1" dirty="0">
                    <a:solidFill>
                      <a:srgbClr val="FF0000"/>
                    </a:solidFill>
                  </a:rPr>
                  <a:t>Preliminary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635687" y="6501351"/>
            <a:ext cx="3387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/>
              <a:t>S. Leoni, B. </a:t>
            </a:r>
            <a:r>
              <a:rPr lang="en-GB" sz="1600" i="1" dirty="0" err="1"/>
              <a:t>Fornal</a:t>
            </a:r>
            <a:r>
              <a:rPr lang="en-GB" sz="1600" i="1" dirty="0"/>
              <a:t>, M. </a:t>
            </a:r>
            <a:r>
              <a:rPr lang="en-GB" sz="1600" i="1" dirty="0" err="1"/>
              <a:t>Ciemala</a:t>
            </a:r>
            <a:r>
              <a:rPr lang="en-GB" sz="1600" i="1" dirty="0"/>
              <a:t> et al., 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8849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50297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5148064" cy="30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744416" cy="231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788024" y="61653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Ralet</a:t>
            </a:r>
            <a:r>
              <a:rPr lang="fr-FR" dirty="0" smtClean="0"/>
              <a:t>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44624"/>
            <a:ext cx="594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Shell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 </a:t>
            </a:r>
            <a:r>
              <a:rPr lang="fr-FR" sz="2800" baseline="30000" dirty="0" smtClean="0"/>
              <a:t>208</a:t>
            </a:r>
            <a:r>
              <a:rPr lang="fr-FR" sz="2800" dirty="0" smtClean="0"/>
              <a:t>Pb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788024" y="6453336"/>
            <a:ext cx="420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Ralet</a:t>
            </a:r>
            <a:r>
              <a:rPr lang="fr-FR" dirty="0" smtClean="0"/>
              <a:t> et al., </a:t>
            </a:r>
            <a:r>
              <a:rPr lang="fr-FR" dirty="0" err="1" smtClean="0"/>
              <a:t>Phys.Scr</a:t>
            </a:r>
            <a:r>
              <a:rPr lang="fr-FR" dirty="0" smtClean="0"/>
              <a:t>. 92, 054004 (2017)</a:t>
            </a:r>
            <a:endParaRPr lang="fr-FR" dirty="0"/>
          </a:p>
        </p:txBody>
      </p:sp>
      <p:pic>
        <p:nvPicPr>
          <p:cNvPr id="8" name="Picture 6" descr="logoAg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5856" y="1270501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Study of the two-phonon </a:t>
            </a:r>
            <a:r>
              <a:rPr lang="en-US" dirty="0" err="1" smtClean="0"/>
              <a:t>vibrational</a:t>
            </a:r>
            <a:r>
              <a:rPr lang="en-US" dirty="0" smtClean="0"/>
              <a:t> states in the </a:t>
            </a:r>
            <a:r>
              <a:rPr lang="en-US" baseline="30000" dirty="0" smtClean="0"/>
              <a:t>208</a:t>
            </a:r>
            <a:r>
              <a:rPr lang="en-US" dirty="0" smtClean="0"/>
              <a:t>Pb region</a:t>
            </a:r>
          </a:p>
          <a:p>
            <a:r>
              <a:rPr lang="en-US" dirty="0" smtClean="0"/>
              <a:t>Case of the </a:t>
            </a:r>
            <a:r>
              <a:rPr lang="en-US" baseline="30000" dirty="0" smtClean="0"/>
              <a:t>207</a:t>
            </a:r>
            <a:r>
              <a:rPr lang="en-US" dirty="0" smtClean="0"/>
              <a:t>Pb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(i</a:t>
            </a:r>
            <a:r>
              <a:rPr lang="en-US" baseline="-25000" dirty="0" smtClean="0"/>
              <a:t>13/2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state band structure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79712" y="4077072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5576" y="836712"/>
            <a:ext cx="26642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19 Grupo"/>
          <p:cNvGrpSpPr>
            <a:grpSpLocks/>
          </p:cNvGrpSpPr>
          <p:nvPr/>
        </p:nvGrpSpPr>
        <p:grpSpPr bwMode="auto">
          <a:xfrm>
            <a:off x="1043608" y="5013176"/>
            <a:ext cx="792088" cy="790995"/>
            <a:chOff x="330201" y="1411135"/>
            <a:chExt cx="990599" cy="1027265"/>
          </a:xfrm>
        </p:grpSpPr>
        <p:pic>
          <p:nvPicPr>
            <p:cNvPr id="15" name="Picture 13" descr="C:\Andres\Strasbourg\gifts\nucleu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1" y="1411135"/>
              <a:ext cx="961364" cy="102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750" y="2209800"/>
              <a:ext cx="90805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127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382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50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5496" y="12594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Nucleons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spectroscopy </a:t>
            </a:r>
            <a:r>
              <a:rPr lang="fr-FR" dirty="0" err="1" smtClean="0"/>
              <a:t>using</a:t>
            </a:r>
            <a:r>
              <a:rPr lang="fr-FR" dirty="0" smtClean="0"/>
              <a:t> the SPIRAL1 ISOL </a:t>
            </a:r>
            <a:r>
              <a:rPr lang="fr-FR" dirty="0" err="1" smtClean="0"/>
              <a:t>beams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Rettangolo 8"/>
          <p:cNvSpPr/>
          <p:nvPr/>
        </p:nvSpPr>
        <p:spPr>
          <a:xfrm>
            <a:off x="4274097" y="2132856"/>
            <a:ext cx="4807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Nuclear </a:t>
            </a:r>
            <a:r>
              <a:rPr lang="en-GB" sz="1600" dirty="0"/>
              <a:t>Astrophysics: </a:t>
            </a:r>
            <a:r>
              <a:rPr lang="en-GB" sz="1600" dirty="0" smtClean="0"/>
              <a:t>spectroscopic </a:t>
            </a:r>
            <a:r>
              <a:rPr lang="en-GB" sz="1600" dirty="0"/>
              <a:t>factors of relevant resonances </a:t>
            </a:r>
            <a:r>
              <a:rPr lang="en-GB" sz="1600" dirty="0" smtClean="0"/>
              <a:t>for </a:t>
            </a:r>
            <a:r>
              <a:rPr lang="en-GB" sz="1600" dirty="0"/>
              <a:t>nucleosynthesis studies in radiative capture reactions</a:t>
            </a:r>
            <a:r>
              <a:rPr lang="en-GB" sz="1600" dirty="0" smtClean="0"/>
              <a:t>: (</a:t>
            </a:r>
            <a:r>
              <a:rPr lang="en-GB" sz="1600" baseline="30000" dirty="0" smtClean="0"/>
              <a:t>6</a:t>
            </a:r>
            <a:r>
              <a:rPr lang="en-GB" sz="1600" dirty="0" smtClean="0"/>
              <a:t>Li,d</a:t>
            </a:r>
            <a:r>
              <a:rPr lang="en-GB" sz="1600" dirty="0"/>
              <a:t>), (</a:t>
            </a:r>
            <a:r>
              <a:rPr lang="en-GB" sz="1600" baseline="30000" dirty="0"/>
              <a:t>3</a:t>
            </a:r>
            <a:r>
              <a:rPr lang="en-GB" sz="1600" dirty="0"/>
              <a:t>He,d), (</a:t>
            </a:r>
            <a:r>
              <a:rPr lang="en-GB" sz="1600" dirty="0" err="1"/>
              <a:t>d,p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7" name="Rettangolo 11"/>
          <p:cNvSpPr/>
          <p:nvPr/>
        </p:nvSpPr>
        <p:spPr>
          <a:xfrm>
            <a:off x="4274097" y="2963853"/>
            <a:ext cx="4932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Shell evolution: </a:t>
            </a:r>
          </a:p>
          <a:p>
            <a:r>
              <a:rPr lang="en-GB" sz="1600" dirty="0"/>
              <a:t>spectroscopic factors, </a:t>
            </a:r>
            <a:r>
              <a:rPr lang="en-GB" sz="1600" dirty="0" err="1"/>
              <a:t>s.p</a:t>
            </a:r>
            <a:r>
              <a:rPr lang="en-GB" sz="1600" dirty="0"/>
              <a:t>. energies (</a:t>
            </a:r>
            <a:r>
              <a:rPr lang="en-GB" sz="1600" dirty="0" err="1"/>
              <a:t>d,p</a:t>
            </a:r>
            <a:r>
              <a:rPr lang="en-GB" sz="1600" dirty="0"/>
              <a:t>), (</a:t>
            </a:r>
            <a:r>
              <a:rPr lang="en-GB" sz="1600" dirty="0" err="1"/>
              <a:t>t,p</a:t>
            </a:r>
            <a:r>
              <a:rPr lang="en-GB" sz="1600" dirty="0"/>
              <a:t>), </a:t>
            </a:r>
            <a:r>
              <a:rPr lang="en-GB" sz="1600" dirty="0" smtClean="0"/>
              <a:t>(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He,n) </a:t>
            </a:r>
          </a:p>
          <a:p>
            <a:r>
              <a:rPr lang="en-GB" sz="1600" dirty="0" smtClean="0"/>
              <a:t>n-p </a:t>
            </a:r>
            <a:r>
              <a:rPr lang="en-GB" sz="1600" dirty="0"/>
              <a:t>pairing, </a:t>
            </a:r>
            <a:r>
              <a:rPr lang="en-GB" sz="1600" dirty="0" err="1" smtClean="0"/>
              <a:t>clusterization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Lifetime measurement after single nucleon transfer</a:t>
            </a:r>
          </a:p>
          <a:p>
            <a:endParaRPr lang="en-GB" sz="1600" dirty="0"/>
          </a:p>
          <a:p>
            <a:r>
              <a:rPr lang="en-GB" sz="1600" dirty="0" smtClean="0"/>
              <a:t>2018 call for proposal</a:t>
            </a:r>
          </a:p>
          <a:p>
            <a:r>
              <a:rPr lang="en-GB" sz="1600" dirty="0" smtClean="0"/>
              <a:t>PAC meeting in November</a:t>
            </a:r>
          </a:p>
          <a:p>
            <a:r>
              <a:rPr lang="en-GB" sz="1600" dirty="0" smtClean="0"/>
              <a:t>Start of the campaign in April 2019</a:t>
            </a:r>
          </a:p>
          <a:p>
            <a:endParaRPr lang="en-GB" sz="1600" dirty="0"/>
          </a:p>
          <a:p>
            <a:r>
              <a:rPr lang="en-GB" sz="1600" dirty="0" smtClean="0"/>
              <a:t>Campaign manager : M. </a:t>
            </a:r>
            <a:r>
              <a:rPr lang="en-GB" sz="1600" dirty="0" err="1" smtClean="0"/>
              <a:t>Assié</a:t>
            </a:r>
            <a:r>
              <a:rPr lang="en-GB" sz="1600" dirty="0" smtClean="0"/>
              <a:t> (IPNO)</a:t>
            </a:r>
            <a:endParaRPr lang="en-GB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425" y="116632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MUGAST campaign 2019</a:t>
            </a:r>
          </a:p>
        </p:txBody>
      </p:sp>
      <p:pic>
        <p:nvPicPr>
          <p:cNvPr id="13" name="Picture 6" descr="logoAg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>
            <a:extLst>
              <a:ext uri="{FF2B5EF4-FFF2-40B4-BE49-F238E27FC236}">
                <a16:creationId xmlns:a16="http://schemas.microsoft.com/office/drawing/2014/main" xmlns="" id="{CF3A354F-6058-914F-A334-D91B2EE5D8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593" b="4094"/>
          <a:stretch/>
        </p:blipFill>
        <p:spPr>
          <a:xfrm>
            <a:off x="35496" y="2186861"/>
            <a:ext cx="4172228" cy="3085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3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96484"/>
            <a:ext cx="2843436" cy="27765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36512" y="-27384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Double Gamma decay</a:t>
            </a:r>
            <a:endParaRPr lang="en-ZA" sz="2800" dirty="0"/>
          </a:p>
        </p:txBody>
      </p:sp>
      <p:sp>
        <p:nvSpPr>
          <p:cNvPr id="5" name="Ellipse 4"/>
          <p:cNvSpPr/>
          <p:nvPr/>
        </p:nvSpPr>
        <p:spPr>
          <a:xfrm>
            <a:off x="3635896" y="980728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646417" y="1330127"/>
            <a:ext cx="92764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185" y="1330127"/>
            <a:ext cx="2664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Can decay as a cascade of two gamma (P ∞ 2 10</a:t>
            </a:r>
            <a:r>
              <a:rPr lang="en-ZA" sz="1600" baseline="30000" dirty="0" smtClean="0"/>
              <a:t>-6 </a:t>
            </a:r>
            <a:r>
              <a:rPr lang="en-ZA" sz="1600" dirty="0" smtClean="0"/>
              <a:t>) with</a:t>
            </a:r>
            <a:r>
              <a:rPr lang="en-ZA" sz="1600" baseline="30000" dirty="0" smtClean="0"/>
              <a:t> </a:t>
            </a:r>
            <a:r>
              <a:rPr lang="en-ZA" sz="1600" dirty="0" smtClean="0"/>
              <a:t>a</a:t>
            </a:r>
            <a:r>
              <a:rPr lang="en-ZA" sz="1600" baseline="30000" dirty="0" smtClean="0"/>
              <a:t> </a:t>
            </a:r>
            <a:r>
              <a:rPr lang="en-ZA" sz="1600" dirty="0" smtClean="0"/>
              <a:t>dominant M2-E2 and a minor E3-M1 contribution</a:t>
            </a:r>
          </a:p>
          <a:p>
            <a:endParaRPr lang="en-ZA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-58029" y="2449947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/>
              <a:t>C. </a:t>
            </a:r>
            <a:r>
              <a:rPr lang="en-ZA" sz="1600" dirty="0" err="1" smtClean="0"/>
              <a:t>Walz</a:t>
            </a:r>
            <a:r>
              <a:rPr lang="en-ZA" sz="1600" dirty="0" smtClean="0"/>
              <a:t> et al., </a:t>
            </a:r>
            <a:r>
              <a:rPr lang="en-ZA" sz="1600" i="1" dirty="0" smtClean="0"/>
              <a:t>Nature</a:t>
            </a:r>
            <a:r>
              <a:rPr lang="en-ZA" sz="1600" dirty="0" smtClean="0"/>
              <a:t> </a:t>
            </a:r>
            <a:r>
              <a:rPr lang="en-ZA" sz="1600" b="1" dirty="0" smtClean="0"/>
              <a:t>volume 526</a:t>
            </a:r>
            <a:r>
              <a:rPr lang="en-ZA" sz="1600" dirty="0" smtClean="0"/>
              <a:t>, pages 406–409 (2015)</a:t>
            </a:r>
            <a:endParaRPr lang="en-ZA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9132" y="1202658"/>
            <a:ext cx="4357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main point is to discriminate the real double gamma event candidates on top of the “background” of the Compton scattering.</a:t>
            </a:r>
          </a:p>
          <a:p>
            <a:endParaRPr lang="en-ZA" dirty="0"/>
          </a:p>
          <a:p>
            <a:r>
              <a:rPr lang="en-ZA" dirty="0" smtClean="0"/>
              <a:t>“Tracking”  should be able to reconstruct the Compton scattering and leave only candidate for the double events … Proof of principle ?</a:t>
            </a:r>
            <a:endParaRPr lang="en-ZA" dirty="0"/>
          </a:p>
        </p:txBody>
      </p:sp>
      <p:grpSp>
        <p:nvGrpSpPr>
          <p:cNvPr id="38" name="Groupe 37"/>
          <p:cNvGrpSpPr/>
          <p:nvPr/>
        </p:nvGrpSpPr>
        <p:grpSpPr>
          <a:xfrm>
            <a:off x="-36512" y="3284984"/>
            <a:ext cx="6548641" cy="3208309"/>
            <a:chOff x="-36512" y="3284984"/>
            <a:chExt cx="6548641" cy="320830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093" y="3587443"/>
              <a:ext cx="4091037" cy="290585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3851920" y="5496654"/>
              <a:ext cx="1582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dirty="0" smtClean="0"/>
                <a:t>&lt; 0.007% of events</a:t>
              </a:r>
              <a:endParaRPr lang="en-ZA" sz="14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-36512" y="3284984"/>
              <a:ext cx="3143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dirty="0" smtClean="0"/>
                <a:t>30-31 May 2018 : 49h of Continues Data</a:t>
              </a:r>
              <a:endParaRPr lang="en-ZA" sz="14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851920" y="3873664"/>
              <a:ext cx="263367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After Tracking – OFT </a:t>
              </a:r>
              <a:r>
                <a:rPr lang="en-ZA" sz="1400" dirty="0" err="1" smtClean="0"/>
                <a:t>Std</a:t>
              </a:r>
              <a:endParaRPr lang="en-ZA" sz="1400" dirty="0" smtClean="0"/>
            </a:p>
            <a:p>
              <a:r>
                <a:rPr lang="en-ZA" sz="1400" dirty="0" smtClean="0"/>
                <a:t>Prompt Track1+Track2 = </a:t>
              </a:r>
            </a:p>
            <a:p>
              <a:r>
                <a:rPr lang="en-ZA" sz="1400" dirty="0" smtClean="0"/>
                <a:t>661 ± 1.5 </a:t>
              </a:r>
              <a:r>
                <a:rPr lang="en-ZA" sz="1400" dirty="0" err="1" smtClean="0"/>
                <a:t>keV</a:t>
              </a:r>
              <a:r>
                <a:rPr lang="en-ZA" sz="1400" dirty="0" smtClean="0"/>
                <a:t>, </a:t>
              </a:r>
              <a:r>
                <a:rPr lang="en-ZA" sz="1400" dirty="0" err="1" smtClean="0"/>
                <a:t>nbTrack</a:t>
              </a:r>
              <a:r>
                <a:rPr lang="en-ZA" sz="1400" dirty="0" smtClean="0"/>
                <a:t>=2</a:t>
              </a:r>
            </a:p>
            <a:p>
              <a:r>
                <a:rPr lang="en-ZA" sz="1400" dirty="0" smtClean="0"/>
                <a:t>Compton Angle (Track1,Track2)</a:t>
              </a:r>
            </a:p>
            <a:p>
              <a:r>
                <a:rPr lang="en-ZA" sz="1400" dirty="0" smtClean="0"/>
                <a:t>Vs Diff (ETrack1, ETrack2)</a:t>
              </a:r>
              <a:endParaRPr lang="en-ZA" sz="1400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>
              <a:off x="1115616" y="3879660"/>
              <a:ext cx="792088" cy="10615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1864327" y="3618048"/>
              <a:ext cx="2140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400" dirty="0" smtClean="0"/>
                <a:t>Compton not reconstructed</a:t>
              </a:r>
              <a:endParaRPr lang="en-ZA" sz="1400" dirty="0"/>
            </a:p>
          </p:txBody>
        </p:sp>
        <p:cxnSp>
          <p:nvCxnSpPr>
            <p:cNvPr id="32" name="Connecteur droit avec flèche 31"/>
            <p:cNvCxnSpPr>
              <a:stCxn id="33" idx="1"/>
            </p:cNvCxnSpPr>
            <p:nvPr/>
          </p:nvCxnSpPr>
          <p:spPr>
            <a:xfrm flipH="1" flipV="1">
              <a:off x="2114824" y="4924968"/>
              <a:ext cx="1665088" cy="5103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779912" y="5281463"/>
              <a:ext cx="2732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Remain to be understood in details</a:t>
              </a:r>
              <a:endParaRPr lang="en-ZA" sz="14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625528" y="3717032"/>
            <a:ext cx="2266952" cy="3134787"/>
            <a:chOff x="6625528" y="3717032"/>
            <a:chExt cx="2266952" cy="313478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7536" y="3717032"/>
              <a:ext cx="2194944" cy="2765455"/>
            </a:xfrm>
            <a:prstGeom prst="rect">
              <a:avLst/>
            </a:prstGeom>
          </p:spPr>
        </p:pic>
        <p:cxnSp>
          <p:nvCxnSpPr>
            <p:cNvPr id="18" name="Connecteur droit avec flèche 17"/>
            <p:cNvCxnSpPr/>
            <p:nvPr/>
          </p:nvCxnSpPr>
          <p:spPr>
            <a:xfrm flipH="1" flipV="1">
              <a:off x="6841552" y="5438314"/>
              <a:ext cx="72008" cy="99641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6913560" y="5269038"/>
              <a:ext cx="953456" cy="116568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H="1">
              <a:off x="6877556" y="5269037"/>
              <a:ext cx="917452" cy="16927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625528" y="648248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aseline="30000" dirty="0" smtClean="0"/>
                <a:t>137</a:t>
              </a:r>
              <a:r>
                <a:rPr lang="en-ZA" dirty="0" smtClean="0"/>
                <a:t>Cs</a:t>
              </a:r>
              <a:endParaRPr lang="en-ZA" dirty="0"/>
            </a:p>
          </p:txBody>
        </p:sp>
      </p:grpSp>
      <p:pic>
        <p:nvPicPr>
          <p:cNvPr id="29" name="Picture 6" descr="logoAg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3143" y="455188"/>
            <a:ext cx="3841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D. </a:t>
            </a:r>
            <a:r>
              <a:rPr lang="fr-FR" sz="1400" dirty="0" err="1" smtClean="0"/>
              <a:t>Brugnara</a:t>
            </a:r>
            <a:r>
              <a:rPr lang="fr-FR" sz="1400" dirty="0" smtClean="0"/>
              <a:t>, A. </a:t>
            </a:r>
            <a:r>
              <a:rPr lang="fr-FR" sz="1400" dirty="0" err="1" smtClean="0"/>
              <a:t>Goasduff</a:t>
            </a:r>
            <a:r>
              <a:rPr lang="fr-FR" sz="1400" dirty="0" smtClean="0"/>
              <a:t>, JJ </a:t>
            </a:r>
            <a:r>
              <a:rPr lang="fr-FR" sz="1400" dirty="0" err="1" smtClean="0"/>
              <a:t>Vailente-Dobon</a:t>
            </a:r>
            <a:r>
              <a:rPr lang="fr-FR" sz="1400" dirty="0" smtClean="0"/>
              <a:t> et al.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655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magine 72" descr="48769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Immagine 36" descr="NuclideMap_fu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4388" y="5949950"/>
            <a:ext cx="1655762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650" y="765175"/>
            <a:ext cx="1584325" cy="86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0" y="0"/>
            <a:ext cx="7524750" cy="400091"/>
          </a:xfrm>
          <a:prstGeom prst="rect">
            <a:avLst/>
          </a:prstGeom>
          <a:solidFill>
            <a:srgbClr val="7030A0"/>
          </a:solidFill>
          <a:ln cmpd="tri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1" tIns="45711" rIns="91421" bIns="45711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Experiments performed in 2015-2018 at GANIL with AGATA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645" y="625353"/>
            <a:ext cx="1480133" cy="11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-32713" y="937442"/>
            <a:ext cx="10184825" cy="5920558"/>
            <a:chOff x="-32713" y="937442"/>
            <a:chExt cx="10184825" cy="5920558"/>
          </a:xfrm>
        </p:grpSpPr>
        <p:sp>
          <p:nvSpPr>
            <p:cNvPr id="63" name="Rectangle 62"/>
            <p:cNvSpPr/>
            <p:nvPr/>
          </p:nvSpPr>
          <p:spPr>
            <a:xfrm>
              <a:off x="5580112" y="2852936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/>
                <a:t>Shape transition in the neutron-rich W isotopes</a:t>
              </a:r>
              <a:endParaRPr lang="en-US" sz="14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3948" y="6184153"/>
              <a:ext cx="5536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Lifetime measurements of excited states in neutron-rich C and O isotopes</a:t>
              </a:r>
              <a:endParaRPr lang="en-US" sz="14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936775" y="1985215"/>
              <a:ext cx="2771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Octupole correlation in </a:t>
              </a:r>
              <a:r>
                <a:rPr lang="en-US" sz="1400" baseline="30000" dirty="0" smtClean="0"/>
                <a:t>207</a:t>
              </a:r>
              <a:r>
                <a:rPr lang="en-US" sz="1400" dirty="0" smtClean="0"/>
                <a:t>Pb  </a:t>
              </a:r>
              <a:endParaRPr lang="en-US" sz="1400" dirty="0"/>
            </a:p>
          </p:txBody>
        </p:sp>
        <p:sp>
          <p:nvSpPr>
            <p:cNvPr id="67587" name="CasellaDiTesto 38"/>
            <p:cNvSpPr txBox="1">
              <a:spLocks noChangeArrowheads="1"/>
            </p:cNvSpPr>
            <p:nvPr/>
          </p:nvSpPr>
          <p:spPr bwMode="auto">
            <a:xfrm>
              <a:off x="884972" y="5569269"/>
              <a:ext cx="489198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48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Ca</a:t>
              </a:r>
            </a:p>
          </p:txBody>
        </p:sp>
        <p:sp>
          <p:nvSpPr>
            <p:cNvPr id="67588" name="CasellaDiTesto 42"/>
            <p:cNvSpPr txBox="1">
              <a:spLocks noChangeArrowheads="1"/>
            </p:cNvSpPr>
            <p:nvPr/>
          </p:nvSpPr>
          <p:spPr bwMode="auto">
            <a:xfrm>
              <a:off x="4110236" y="3979544"/>
              <a:ext cx="543700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132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Sn</a:t>
              </a:r>
            </a:p>
          </p:txBody>
        </p:sp>
        <p:sp>
          <p:nvSpPr>
            <p:cNvPr id="67589" name="CasellaDiTesto 44"/>
            <p:cNvSpPr txBox="1">
              <a:spLocks noChangeArrowheads="1"/>
            </p:cNvSpPr>
            <p:nvPr/>
          </p:nvSpPr>
          <p:spPr bwMode="auto">
            <a:xfrm>
              <a:off x="1901660" y="4651744"/>
              <a:ext cx="463550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68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Ni</a:t>
              </a:r>
            </a:p>
          </p:txBody>
        </p:sp>
        <p:sp>
          <p:nvSpPr>
            <p:cNvPr id="67590" name="CasellaDiTesto 48"/>
            <p:cNvSpPr txBox="1">
              <a:spLocks noChangeArrowheads="1"/>
            </p:cNvSpPr>
            <p:nvPr/>
          </p:nvSpPr>
          <p:spPr bwMode="auto">
            <a:xfrm>
              <a:off x="2771775" y="4581525"/>
              <a:ext cx="463550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78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Ni</a:t>
              </a:r>
            </a:p>
          </p:txBody>
        </p:sp>
        <p:sp>
          <p:nvSpPr>
            <p:cNvPr id="67591" name="CasellaDiTesto 42"/>
            <p:cNvSpPr txBox="1">
              <a:spLocks noChangeArrowheads="1"/>
            </p:cNvSpPr>
            <p:nvPr/>
          </p:nvSpPr>
          <p:spPr bwMode="auto">
            <a:xfrm>
              <a:off x="2277104" y="3479322"/>
              <a:ext cx="543700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100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Sn</a:t>
              </a:r>
            </a:p>
          </p:txBody>
        </p:sp>
        <p:sp>
          <p:nvSpPr>
            <p:cNvPr id="67592" name="CasellaDiTesto 42"/>
            <p:cNvSpPr txBox="1">
              <a:spLocks noChangeArrowheads="1"/>
            </p:cNvSpPr>
            <p:nvPr/>
          </p:nvSpPr>
          <p:spPr bwMode="auto">
            <a:xfrm>
              <a:off x="5878864" y="1572365"/>
              <a:ext cx="554922" cy="307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1" tIns="45711" rIns="91421" bIns="4571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aseline="30000" dirty="0" smtClean="0">
                  <a:solidFill>
                    <a:prstClr val="black"/>
                  </a:solidFill>
                  <a:cs typeface="Arial" charset="0"/>
                </a:rPr>
                <a:t>208</a:t>
              </a:r>
              <a:r>
                <a:rPr lang="en-US" sz="1400" dirty="0" smtClean="0">
                  <a:solidFill>
                    <a:prstClr val="black"/>
                  </a:solidFill>
                  <a:cs typeface="Arial" charset="0"/>
                </a:rPr>
                <a:t>Pb</a:t>
              </a:r>
            </a:p>
          </p:txBody>
        </p:sp>
        <p:sp>
          <p:nvSpPr>
            <p:cNvPr id="44" name="Étoile à 5 branches 43"/>
            <p:cNvSpPr/>
            <p:nvPr/>
          </p:nvSpPr>
          <p:spPr>
            <a:xfrm>
              <a:off x="1979613" y="5013325"/>
              <a:ext cx="288925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Étoile à 5 branches 47"/>
            <p:cNvSpPr/>
            <p:nvPr/>
          </p:nvSpPr>
          <p:spPr>
            <a:xfrm>
              <a:off x="5867400" y="2349500"/>
              <a:ext cx="288925" cy="2159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Étoile à 5 branches 52"/>
            <p:cNvSpPr/>
            <p:nvPr/>
          </p:nvSpPr>
          <p:spPr>
            <a:xfrm>
              <a:off x="3779838" y="3860800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Étoile à 5 branches 55"/>
            <p:cNvSpPr/>
            <p:nvPr/>
          </p:nvSpPr>
          <p:spPr>
            <a:xfrm>
              <a:off x="6372225" y="1916113"/>
              <a:ext cx="287338" cy="21748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Étoile à 5 branches 57"/>
            <p:cNvSpPr/>
            <p:nvPr/>
          </p:nvSpPr>
          <p:spPr>
            <a:xfrm>
              <a:off x="503238" y="6116638"/>
              <a:ext cx="287337" cy="2159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Étoile à 5 branches 58"/>
            <p:cNvSpPr/>
            <p:nvPr/>
          </p:nvSpPr>
          <p:spPr>
            <a:xfrm>
              <a:off x="4284663" y="3357563"/>
              <a:ext cx="287337" cy="2159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Étoile à 5 branches 59"/>
            <p:cNvSpPr/>
            <p:nvPr/>
          </p:nvSpPr>
          <p:spPr>
            <a:xfrm>
              <a:off x="3276600" y="4221163"/>
              <a:ext cx="287338" cy="2159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Étoile à 5 branches 60"/>
            <p:cNvSpPr/>
            <p:nvPr/>
          </p:nvSpPr>
          <p:spPr>
            <a:xfrm>
              <a:off x="1464364" y="5569269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Étoile à 5 branches 61"/>
            <p:cNvSpPr/>
            <p:nvPr/>
          </p:nvSpPr>
          <p:spPr>
            <a:xfrm>
              <a:off x="468313" y="6381750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956" y="5805556"/>
              <a:ext cx="5616624" cy="306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the shell structure in the region of neutron-rich </a:t>
              </a:r>
              <a:r>
                <a:rPr lang="en-US" sz="1400" dirty="0" err="1" smtClean="0"/>
                <a:t>Ti</a:t>
              </a:r>
              <a:r>
                <a:rPr lang="en-US" sz="1400" dirty="0" smtClean="0"/>
                <a:t> isotopes</a:t>
              </a:r>
              <a:endParaRPr lang="en-US" sz="1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86262" y="5219253"/>
              <a:ext cx="6228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collectivity around N=40: lifetime measurements in </a:t>
              </a:r>
              <a:r>
                <a:rPr lang="en-US" sz="1400" baseline="30000" dirty="0" smtClean="0"/>
                <a:t>73,75</a:t>
              </a:r>
              <a:r>
                <a:rPr lang="en-US" sz="1400" dirty="0" smtClean="0"/>
                <a:t>Ga</a:t>
              </a:r>
              <a:endParaRPr lang="en-US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02022" y="3569953"/>
              <a:ext cx="43559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13/2</a:t>
              </a:r>
              <a:r>
                <a:rPr lang="en-US" sz="1400" dirty="0" smtClean="0"/>
                <a:t> single particle state in </a:t>
              </a:r>
              <a:r>
                <a:rPr lang="en-US" sz="1400" baseline="30000" dirty="0" smtClean="0"/>
                <a:t>133</a:t>
              </a:r>
              <a:r>
                <a:rPr lang="en-US" sz="1400" dirty="0" smtClean="0"/>
                <a:t>Sn and high spin in </a:t>
              </a:r>
              <a:r>
                <a:rPr lang="en-US" sz="1400" baseline="30000" dirty="0" smtClean="0"/>
                <a:t>108</a:t>
              </a:r>
              <a:r>
                <a:rPr lang="en-US" sz="1400" dirty="0" smtClean="0"/>
                <a:t>Zr </a:t>
              </a:r>
              <a:endParaRPr lang="en-US" sz="1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3568" y="6550223"/>
              <a:ext cx="6948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The lifetime of the 7.786 MeV state in </a:t>
              </a:r>
              <a:r>
                <a:rPr lang="en-US" sz="1400" baseline="30000" dirty="0" smtClean="0"/>
                <a:t>23</a:t>
              </a:r>
              <a:r>
                <a:rPr lang="en-US" sz="1400" dirty="0" smtClean="0"/>
                <a:t>Mg as a probe for classical novae models</a:t>
              </a:r>
              <a:endParaRPr lang="en-US" sz="1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2200" y="2318042"/>
              <a:ext cx="2771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Exploration of alpha-cluster : the unique case of </a:t>
              </a:r>
              <a:r>
                <a:rPr lang="en-US" sz="1400" baseline="30000" dirty="0" smtClean="0"/>
                <a:t>212</a:t>
              </a:r>
              <a:r>
                <a:rPr lang="en-US" sz="1400" dirty="0" smtClean="0"/>
                <a:t>Po (</a:t>
              </a:r>
              <a:r>
                <a:rPr lang="en-US" sz="1400" baseline="30000" dirty="0" smtClean="0"/>
                <a:t>208</a:t>
              </a:r>
              <a:r>
                <a:rPr lang="en-US" sz="1400" dirty="0" smtClean="0"/>
                <a:t>Pb + α)</a:t>
              </a:r>
              <a:endParaRPr lang="en-US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02116" y="3159972"/>
              <a:ext cx="41399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Transition Quadrupole Moments in </a:t>
              </a:r>
              <a:r>
                <a:rPr lang="en-US" sz="1400" baseline="30000" dirty="0" smtClean="0"/>
                <a:t>166,168</a:t>
              </a:r>
              <a:r>
                <a:rPr lang="en-US" sz="1400" dirty="0" smtClean="0"/>
                <a:t>Dy. 	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15745" y="3966666"/>
              <a:ext cx="31686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Shape evolution in neutron rich fission fragments in the mass A~100 region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7988" y="5512514"/>
              <a:ext cx="6228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collectivity around N=40: lifetime measurements in </a:t>
              </a:r>
              <a:r>
                <a:rPr lang="en-US" sz="1400" baseline="30000" dirty="0" smtClean="0"/>
                <a:t>64</a:t>
              </a:r>
              <a:r>
                <a:rPr lang="en-US" sz="1400" dirty="0" smtClean="0"/>
                <a:t>Fe</a:t>
              </a:r>
              <a:endParaRPr 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62421" y="4885843"/>
              <a:ext cx="62281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collectivity around N=52: lifetime measurements in </a:t>
              </a:r>
              <a:r>
                <a:rPr lang="en-US" sz="1400" baseline="30000" dirty="0" smtClean="0"/>
                <a:t>83,84</a:t>
              </a:r>
              <a:r>
                <a:rPr lang="en-US" sz="1400" dirty="0" smtClean="0"/>
                <a:t>Ge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2510" y="4533084"/>
              <a:ext cx="45349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Shell evolution around N=50: </a:t>
              </a:r>
              <a:r>
                <a:rPr lang="en-US" sz="1400" baseline="30000" dirty="0" smtClean="0"/>
                <a:t>81</a:t>
              </a:r>
              <a:r>
                <a:rPr lang="en-US" sz="1400" dirty="0" smtClean="0"/>
                <a:t>Ga spectroscopy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6464" y="2180524"/>
              <a:ext cx="3250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collectivity around N=50: lifetime measurements </a:t>
              </a:r>
              <a:r>
                <a:rPr lang="en-US" sz="1400" baseline="30000" dirty="0" smtClean="0"/>
                <a:t>104,106</a:t>
              </a:r>
              <a:r>
                <a:rPr lang="en-US" sz="1400" dirty="0" smtClean="0"/>
                <a:t>Sn </a:t>
              </a:r>
              <a:endParaRPr 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8295" y="2741213"/>
              <a:ext cx="28036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Evolution of collectivity around N=50: lifetime measurements </a:t>
              </a:r>
              <a:r>
                <a:rPr lang="en-US" sz="1400" baseline="30000" dirty="0" smtClean="0"/>
                <a:t>94</a:t>
              </a:r>
              <a:r>
                <a:rPr lang="en-US" sz="1400" dirty="0" smtClean="0"/>
                <a:t>Ru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37660" y="1824865"/>
              <a:ext cx="28906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Studies of excited states in </a:t>
              </a:r>
              <a:r>
                <a:rPr lang="en-US" sz="1400" baseline="30000" dirty="0" smtClean="0"/>
                <a:t>102,103</a:t>
              </a:r>
              <a:r>
                <a:rPr lang="en-US" sz="1400" dirty="0" smtClean="0"/>
                <a:t>Sn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807" y="3277683"/>
              <a:ext cx="21635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Search for </a:t>
              </a:r>
              <a:r>
                <a:rPr lang="en-US" sz="1400" dirty="0" err="1" smtClean="0"/>
                <a:t>isoscalar</a:t>
              </a:r>
              <a:r>
                <a:rPr lang="en-US" sz="1400" dirty="0" smtClean="0"/>
                <a:t> pairing in the N=Z nucleus </a:t>
              </a:r>
              <a:r>
                <a:rPr lang="en-US" sz="1400" baseline="30000" dirty="0" smtClean="0"/>
                <a:t>88</a:t>
              </a:r>
              <a:r>
                <a:rPr lang="en-US" sz="1400" dirty="0" smtClean="0"/>
                <a:t>Ru</a:t>
              </a:r>
              <a:endParaRPr lang="en-US" sz="1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2713" y="3862517"/>
              <a:ext cx="24079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Isospin Symmetry Breaking in the A=63,71 mirror nuclei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51383" y="1563243"/>
              <a:ext cx="33060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Octupole – Quadrupole correlation in </a:t>
              </a:r>
              <a:r>
                <a:rPr lang="en-US" sz="1400" baseline="30000" dirty="0" smtClean="0"/>
                <a:t>112</a:t>
              </a:r>
              <a:r>
                <a:rPr lang="en-US" sz="1400" dirty="0" smtClean="0"/>
                <a:t>Xe</a:t>
              </a:r>
              <a:endParaRPr lang="en-US" sz="1400" dirty="0"/>
            </a:p>
          </p:txBody>
        </p:sp>
        <p:sp>
          <p:nvSpPr>
            <p:cNvPr id="46" name="Étoile à 5 branches 45"/>
            <p:cNvSpPr/>
            <p:nvPr/>
          </p:nvSpPr>
          <p:spPr>
            <a:xfrm>
              <a:off x="1635125" y="5353369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Étoile à 5 branches 46"/>
            <p:cNvSpPr/>
            <p:nvPr/>
          </p:nvSpPr>
          <p:spPr>
            <a:xfrm>
              <a:off x="2399079" y="4618338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Étoile à 5 branches 53"/>
            <p:cNvSpPr/>
            <p:nvPr/>
          </p:nvSpPr>
          <p:spPr>
            <a:xfrm>
              <a:off x="2922974" y="4352809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Étoile à 5 branches 56"/>
            <p:cNvSpPr/>
            <p:nvPr/>
          </p:nvSpPr>
          <p:spPr>
            <a:xfrm>
              <a:off x="2949585" y="3601949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Étoile à 5 branches 64"/>
            <p:cNvSpPr/>
            <p:nvPr/>
          </p:nvSpPr>
          <p:spPr>
            <a:xfrm>
              <a:off x="2628106" y="3833485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Étoile à 5 branches 66"/>
            <p:cNvSpPr/>
            <p:nvPr/>
          </p:nvSpPr>
          <p:spPr>
            <a:xfrm>
              <a:off x="2557065" y="4056121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Étoile à 5 branches 67"/>
            <p:cNvSpPr/>
            <p:nvPr/>
          </p:nvSpPr>
          <p:spPr>
            <a:xfrm>
              <a:off x="1989767" y="4369110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Étoile à 5 branches 68"/>
            <p:cNvSpPr/>
            <p:nvPr/>
          </p:nvSpPr>
          <p:spPr>
            <a:xfrm>
              <a:off x="1354353" y="4989737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Étoile à 5 branches 69"/>
            <p:cNvSpPr/>
            <p:nvPr/>
          </p:nvSpPr>
          <p:spPr>
            <a:xfrm>
              <a:off x="4047960" y="3716928"/>
              <a:ext cx="287337" cy="2159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665469" y="1267710"/>
              <a:ext cx="3238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Reaction mechanism : Fission of Light Hg</a:t>
              </a:r>
              <a:endParaRPr lang="en-US" sz="1400" dirty="0"/>
            </a:p>
          </p:txBody>
        </p:sp>
        <p:sp>
          <p:nvSpPr>
            <p:cNvPr id="72" name="Étoile à 5 branches 71"/>
            <p:cNvSpPr/>
            <p:nvPr/>
          </p:nvSpPr>
          <p:spPr>
            <a:xfrm>
              <a:off x="5421135" y="1980302"/>
              <a:ext cx="287338" cy="21748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Étoile à 5 branches 73"/>
            <p:cNvSpPr/>
            <p:nvPr/>
          </p:nvSpPr>
          <p:spPr>
            <a:xfrm>
              <a:off x="5989175" y="1921497"/>
              <a:ext cx="287338" cy="217487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anchor="ctr"/>
            <a:lstStyle/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31915" y="937442"/>
              <a:ext cx="37834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Search for Double Gamma decay in </a:t>
              </a:r>
              <a:r>
                <a:rPr lang="en-US" sz="1400" baseline="30000" dirty="0" smtClean="0"/>
                <a:t>137</a:t>
              </a:r>
              <a:r>
                <a:rPr lang="en-US" sz="1400" dirty="0" smtClean="0"/>
                <a:t>Cs source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9275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6597352"/>
            <a:ext cx="122413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6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AGATA is operated since 2014 at GANIL and 22 experiments have been performed</a:t>
            </a:r>
          </a:p>
          <a:p>
            <a:r>
              <a:rPr lang="en-US" dirty="0" smtClean="0"/>
              <a:t>	4 Papers published (2015-2016 data)</a:t>
            </a:r>
          </a:p>
          <a:p>
            <a:r>
              <a:rPr lang="en-US" dirty="0" smtClean="0"/>
              <a:t>	1 Submitted (2015 data)</a:t>
            </a:r>
          </a:p>
          <a:p>
            <a:r>
              <a:rPr lang="en-US" dirty="0" smtClean="0"/>
              <a:t>	5 Papers in preparation (2015, 2016 and 2017 data)</a:t>
            </a:r>
          </a:p>
          <a:p>
            <a:r>
              <a:rPr lang="en-US" dirty="0" smtClean="0"/>
              <a:t>	1</a:t>
            </a:r>
            <a:r>
              <a:rPr lang="en-US" dirty="0"/>
              <a:t>Technical  papers </a:t>
            </a:r>
            <a:r>
              <a:rPr lang="en-US" dirty="0" smtClean="0"/>
              <a:t>submitted</a:t>
            </a:r>
          </a:p>
          <a:p>
            <a:r>
              <a:rPr lang="en-US" dirty="0" smtClean="0"/>
              <a:t>	1Technical  papers in preparation</a:t>
            </a:r>
          </a:p>
          <a:p>
            <a:r>
              <a:rPr lang="en-US" dirty="0" smtClean="0"/>
              <a:t>	16 Experiments under analysis (2016-2018)</a:t>
            </a:r>
          </a:p>
          <a:p>
            <a:r>
              <a:rPr lang="en-US" dirty="0" smtClean="0"/>
              <a:t>	3 PhD defended  in 2017 and 7 in preparation using GANIL data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The number of detectors is increasing and stability of the system is improved year after year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Successful NEDA-DIAMANT-AGATA campaign in 2018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Many results are coming all along the nuclear chart for many different physics topics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Publications are important for GANIL and AGATA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Many thanks to all AGATA collaborators !</a:t>
            </a:r>
          </a:p>
          <a:p>
            <a:endParaRPr lang="en-US" dirty="0" smtClean="0"/>
          </a:p>
        </p:txBody>
      </p:sp>
      <p:pic>
        <p:nvPicPr>
          <p:cNvPr id="6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515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Data Acquisition NARVAL </a:t>
            </a:r>
            <a:r>
              <a:rPr lang="en-US" sz="1600" dirty="0" smtClean="0">
                <a:sym typeface="Wingdings" pitchFamily="2" charset="2"/>
              </a:rPr>
              <a:t> DCOD: process full real-time w/o PSA from 6 to 12kHz per core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 Improved </a:t>
            </a:r>
            <a:r>
              <a:rPr lang="en-US" sz="1600" dirty="0" err="1" smtClean="0">
                <a:sym typeface="Wingdings" pitchFamily="2" charset="2"/>
              </a:rPr>
              <a:t>PCIe</a:t>
            </a:r>
            <a:r>
              <a:rPr lang="en-US" sz="1600" dirty="0" smtClean="0">
                <a:sym typeface="Wingdings" pitchFamily="2" charset="2"/>
              </a:rPr>
              <a:t> readout libraries for both GGP and LINCO2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Successful integration of NUMEXO2 and its TP in AGATA via the GTS and the DCOD/TM/RCC systems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Learning curve in the CEPH technology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Data analysis and access to the data</a:t>
            </a:r>
          </a:p>
          <a:p>
            <a:r>
              <a:rPr lang="en-US" sz="1600" dirty="0" smtClean="0"/>
              <a:t>	* Improved access to the GRID data </a:t>
            </a:r>
          </a:p>
          <a:p>
            <a:r>
              <a:rPr lang="en-US" sz="1600" dirty="0" smtClean="0">
                <a:sym typeface="Wingdings" pitchFamily="2" charset="2"/>
              </a:rPr>
              <a:t>      	* Successful </a:t>
            </a:r>
            <a:r>
              <a:rPr lang="en-US" sz="1600" dirty="0">
                <a:sym typeface="Wingdings" pitchFamily="2" charset="2"/>
              </a:rPr>
              <a:t>integration of NEDA and DIAMANT in the AGATA data processing</a:t>
            </a:r>
            <a:endParaRPr lang="en-US" sz="1600" dirty="0" smtClean="0"/>
          </a:p>
          <a:p>
            <a:r>
              <a:rPr lang="en-US" sz="1600" dirty="0" smtClean="0"/>
              <a:t>	*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Data Analysis Workshops in January 2018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*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focused on the NEDA-DIAMANT-AGATA campaign in early 2019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Efficiencies</a:t>
            </a:r>
          </a:p>
          <a:p>
            <a:r>
              <a:rPr lang="en-US" sz="1600" dirty="0"/>
              <a:t>	*Lot of efforts on source and in-beam efficiencies studies devoted in 2017</a:t>
            </a:r>
          </a:p>
          <a:p>
            <a:r>
              <a:rPr lang="en-US" sz="1600" dirty="0"/>
              <a:t>	* In 2018, we focused our attention on the </a:t>
            </a:r>
            <a:r>
              <a:rPr lang="en-US" sz="1600" dirty="0" smtClean="0"/>
              <a:t>high rate-capabilities </a:t>
            </a:r>
            <a:r>
              <a:rPr lang="en-US" sz="1600" dirty="0"/>
              <a:t>approaching the 	hardware/software limits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327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2018 Technical achievements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4364252"/>
            <a:ext cx="9468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Operation</a:t>
            </a:r>
          </a:p>
          <a:p>
            <a:r>
              <a:rPr lang="en-US" sz="1600" dirty="0" smtClean="0"/>
              <a:t>	*We ran 22 experiments in ~11 months of beam time (~2 experiments/month)</a:t>
            </a:r>
          </a:p>
          <a:p>
            <a:pPr lvl="2"/>
            <a:r>
              <a:rPr lang="en-US" sz="1600" dirty="0" smtClean="0"/>
              <a:t>*35 Detectors take data since 2017 in stable conditions</a:t>
            </a:r>
          </a:p>
          <a:p>
            <a:pPr lvl="2"/>
            <a:r>
              <a:rPr lang="en-US" sz="1600" dirty="0" smtClean="0"/>
              <a:t>*There are 1330  electronics channels to manage (Detectors, FEBEE, DAQ, calibrations)</a:t>
            </a:r>
          </a:p>
          <a:p>
            <a:pPr lvl="2"/>
            <a:r>
              <a:rPr lang="en-US" sz="1600" dirty="0" smtClean="0"/>
              <a:t>*~60 000 parameters are prepared to reach the final spectrum</a:t>
            </a:r>
          </a:p>
          <a:p>
            <a:pPr lvl="2"/>
            <a:r>
              <a:rPr lang="en-US" sz="1600" dirty="0" smtClean="0"/>
              <a:t>* 430 To of data produced including the 2018 run</a:t>
            </a:r>
          </a:p>
          <a:p>
            <a:pPr lvl="2"/>
            <a:r>
              <a:rPr lang="en-US" sz="1600" dirty="0" smtClean="0"/>
              <a:t>*In-beam data since 2014, the campaign is approved until 2020 (7 years operation )</a:t>
            </a:r>
          </a:p>
          <a:p>
            <a:pPr lvl="2"/>
            <a:r>
              <a:rPr lang="en-US" sz="1600" dirty="0" smtClean="0"/>
              <a:t>*Detectors maintained cold for more than 1200 days without accidental warming up</a:t>
            </a:r>
          </a:p>
        </p:txBody>
      </p:sp>
      <p:pic>
        <p:nvPicPr>
          <p:cNvPr id="22530" name="Picture 2" descr="Résultat de recherche d'images pour &quot;Trophé dessi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809020" cy="1117526"/>
          </a:xfrm>
          <a:prstGeom prst="rect">
            <a:avLst/>
          </a:prstGeom>
          <a:noFill/>
        </p:spPr>
      </p:pic>
      <p:pic>
        <p:nvPicPr>
          <p:cNvPr id="10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697160"/>
              </p:ext>
            </p:extLst>
          </p:nvPr>
        </p:nvGraphicFramePr>
        <p:xfrm>
          <a:off x="251520" y="966507"/>
          <a:ext cx="7756922" cy="546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2"/>
          <p:cNvSpPr txBox="1"/>
          <p:nvPr/>
        </p:nvSpPr>
        <p:spPr>
          <a:xfrm>
            <a:off x="2555776" y="5238497"/>
            <a:ext cx="600677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2015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3156453" y="4220657"/>
            <a:ext cx="600677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2016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251520" y="618504"/>
            <a:ext cx="194155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Cumulative</a:t>
            </a:r>
            <a:r>
              <a:rPr lang="fr-FR" sz="2000" baseline="0" dirty="0"/>
              <a:t> [TB]</a:t>
            </a:r>
            <a:endParaRPr lang="fr-FR" sz="2000" dirty="0"/>
          </a:p>
        </p:txBody>
      </p:sp>
      <p:sp>
        <p:nvSpPr>
          <p:cNvPr id="7" name="ZoneTexte 10"/>
          <p:cNvSpPr txBox="1"/>
          <p:nvPr/>
        </p:nvSpPr>
        <p:spPr>
          <a:xfrm>
            <a:off x="1331640" y="5805860"/>
            <a:ext cx="600677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2014</a:t>
            </a:r>
          </a:p>
        </p:txBody>
      </p:sp>
      <p:sp>
        <p:nvSpPr>
          <p:cNvPr id="8" name="ZoneTexte 14"/>
          <p:cNvSpPr txBox="1"/>
          <p:nvPr/>
        </p:nvSpPr>
        <p:spPr>
          <a:xfrm>
            <a:off x="4355976" y="3361824"/>
            <a:ext cx="600677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2017</a:t>
            </a:r>
          </a:p>
        </p:txBody>
      </p:sp>
      <p:sp>
        <p:nvSpPr>
          <p:cNvPr id="9" name="ZoneTexte 15"/>
          <p:cNvSpPr txBox="1"/>
          <p:nvPr/>
        </p:nvSpPr>
        <p:spPr>
          <a:xfrm>
            <a:off x="5724128" y="3190431"/>
            <a:ext cx="870366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2017 r3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ZoneTexte 10"/>
          <p:cNvSpPr txBox="1"/>
          <p:nvPr/>
        </p:nvSpPr>
        <p:spPr>
          <a:xfrm>
            <a:off x="7164288" y="2132856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Traces…</a:t>
            </a:r>
            <a:endParaRPr lang="fr-FR" dirty="0"/>
          </a:p>
        </p:txBody>
      </p:sp>
      <p:pic>
        <p:nvPicPr>
          <p:cNvPr id="12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28540" y="4667177"/>
            <a:ext cx="45595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NEDA campaign with ~30To of </a:t>
            </a:r>
            <a:r>
              <a:rPr lang="en-US" dirty="0" err="1" smtClean="0"/>
              <a:t>adf</a:t>
            </a:r>
            <a:r>
              <a:rPr lang="en-US" dirty="0" smtClean="0"/>
              <a:t> files per experiment has been a real challenge for the near line analysis, disks space and 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730" y="5805264"/>
            <a:ext cx="918102" cy="14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ZoneTexte 2"/>
          <p:cNvSpPr txBox="1"/>
          <p:nvPr/>
        </p:nvSpPr>
        <p:spPr>
          <a:xfrm>
            <a:off x="499902" y="1513855"/>
            <a:ext cx="8644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Visitors  </a:t>
            </a:r>
            <a:r>
              <a:rPr lang="en-US" sz="2000" u="sng" dirty="0"/>
              <a:t>2014-2015</a:t>
            </a:r>
            <a:endParaRPr lang="en-US" sz="2000" dirty="0"/>
          </a:p>
          <a:p>
            <a:pPr marL="257175" indent="-257175">
              <a:buAutoNum type="alphaUcPeriod"/>
            </a:pPr>
            <a:r>
              <a:rPr lang="en-US" sz="2000" dirty="0" err="1"/>
              <a:t>Korichi</a:t>
            </a:r>
            <a:r>
              <a:rPr lang="en-US" sz="2000" dirty="0"/>
              <a:t> (CSNSM)- GANIL Support – (18 months)</a:t>
            </a:r>
          </a:p>
          <a:p>
            <a:pPr marL="257175" indent="-257175">
              <a:buAutoNum type="alphaUcPeriod" startAt="18"/>
            </a:pPr>
            <a:r>
              <a:rPr lang="en-US" sz="2000" dirty="0"/>
              <a:t>Perez (IFIC) – Spain and GANIL support ( 3 months)</a:t>
            </a:r>
          </a:p>
          <a:p>
            <a:pPr marL="257175" indent="-257175"/>
            <a:r>
              <a:rPr lang="en-US" sz="2000" dirty="0"/>
              <a:t>C. </a:t>
            </a:r>
            <a:r>
              <a:rPr lang="en-US" sz="2000" dirty="0" err="1" smtClean="0"/>
              <a:t>Andreoiu</a:t>
            </a:r>
            <a:r>
              <a:rPr lang="en-US" sz="2000" dirty="0" smtClean="0"/>
              <a:t> </a:t>
            </a:r>
            <a:r>
              <a:rPr lang="en-US" sz="2000" dirty="0"/>
              <a:t>(Simon Fraser University) – Canada and GANIL support (6 months)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9902" y="3057302"/>
            <a:ext cx="6093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Visitors  </a:t>
            </a:r>
            <a:r>
              <a:rPr lang="en-US" sz="2000" u="sng" dirty="0"/>
              <a:t>2016</a:t>
            </a:r>
          </a:p>
          <a:p>
            <a:pPr marL="257175" indent="-257175"/>
            <a:r>
              <a:rPr lang="en-US" sz="2000" dirty="0"/>
              <a:t>M. </a:t>
            </a:r>
            <a:r>
              <a:rPr lang="en-US" sz="2000" dirty="0" err="1"/>
              <a:t>Zielinska</a:t>
            </a:r>
            <a:r>
              <a:rPr lang="en-US" sz="2000" dirty="0"/>
              <a:t> (</a:t>
            </a:r>
            <a:r>
              <a:rPr lang="en-US" sz="2000" dirty="0" err="1"/>
              <a:t>SphN</a:t>
            </a:r>
            <a:r>
              <a:rPr lang="en-US" sz="2000" dirty="0"/>
              <a:t>) – GANIL/</a:t>
            </a:r>
            <a:r>
              <a:rPr lang="en-US" sz="2000" dirty="0" err="1"/>
              <a:t>SPhN</a:t>
            </a:r>
            <a:r>
              <a:rPr lang="en-US" sz="2000" dirty="0"/>
              <a:t> Support (6 months)</a:t>
            </a:r>
          </a:p>
          <a:p>
            <a:pPr marL="257175" indent="-257175">
              <a:buAutoNum type="alphaUcPeriod" startAt="18"/>
            </a:pPr>
            <a:r>
              <a:rPr lang="en-US" sz="2000" dirty="0"/>
              <a:t>Perez (IFIC) – Spain and GANIL support (3 months)</a:t>
            </a:r>
          </a:p>
          <a:p>
            <a:pPr marL="257175" indent="-257175"/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520515" y="5451321"/>
            <a:ext cx="5078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Visitors  </a:t>
            </a:r>
            <a:r>
              <a:rPr lang="en-US" sz="2000" u="sng" dirty="0"/>
              <a:t>2018</a:t>
            </a:r>
            <a:endParaRPr lang="en-US" sz="2000" dirty="0"/>
          </a:p>
          <a:p>
            <a:r>
              <a:rPr lang="en-US" sz="2000" dirty="0"/>
              <a:t>M. </a:t>
            </a:r>
            <a:r>
              <a:rPr lang="en-US" sz="2000" dirty="0" smtClean="0"/>
              <a:t>L. </a:t>
            </a:r>
            <a:r>
              <a:rPr lang="en-US" sz="2000" dirty="0" err="1" smtClean="0"/>
              <a:t>Jurado</a:t>
            </a:r>
            <a:r>
              <a:rPr lang="en-US" sz="2000" dirty="0" smtClean="0"/>
              <a:t> </a:t>
            </a:r>
            <a:r>
              <a:rPr lang="en-US" sz="2000" dirty="0"/>
              <a:t>(IFIC) – Spain support (4 months)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1669" y="169883"/>
            <a:ext cx="2888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Long term Visitors</a:t>
            </a:r>
            <a:endParaRPr lang="en-US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99902" y="4223195"/>
            <a:ext cx="6179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Visitors  </a:t>
            </a:r>
            <a:r>
              <a:rPr lang="en-US" sz="2000" u="sng" dirty="0"/>
              <a:t>2017</a:t>
            </a:r>
            <a:endParaRPr lang="en-US" sz="2000" dirty="0"/>
          </a:p>
          <a:p>
            <a:pPr marL="257175" indent="-257175"/>
            <a:r>
              <a:rPr lang="en-US" sz="2000" dirty="0"/>
              <a:t>M. </a:t>
            </a:r>
            <a:r>
              <a:rPr lang="en-US" sz="2000" dirty="0" err="1"/>
              <a:t>Zielinska</a:t>
            </a:r>
            <a:r>
              <a:rPr lang="en-US" sz="2000" dirty="0"/>
              <a:t> (</a:t>
            </a:r>
            <a:r>
              <a:rPr lang="en-US" sz="2000" dirty="0" err="1"/>
              <a:t>DphN</a:t>
            </a:r>
            <a:r>
              <a:rPr lang="en-US" sz="2000" dirty="0"/>
              <a:t>) – GANIL/</a:t>
            </a:r>
            <a:r>
              <a:rPr lang="en-US" sz="2000" dirty="0" err="1"/>
              <a:t>DPhN</a:t>
            </a:r>
            <a:r>
              <a:rPr lang="en-US" sz="2000" dirty="0"/>
              <a:t> Support (4 months)</a:t>
            </a:r>
          </a:p>
          <a:p>
            <a:pPr marL="257175" indent="-257175"/>
            <a:r>
              <a:rPr lang="en-US" sz="2000" dirty="0"/>
              <a:t>G. Simpson (LPSC) – GANIL/LPSC Support (4 months)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 descr="VAMOS_NoGF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0155" y="2149711"/>
            <a:ext cx="5652120" cy="2582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0" y="1196752"/>
            <a:ext cx="2831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52936"/>
            <a:ext cx="30818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15"/>
          <p:cNvGrpSpPr/>
          <p:nvPr/>
        </p:nvGrpSpPr>
        <p:grpSpPr>
          <a:xfrm>
            <a:off x="-36512" y="836712"/>
            <a:ext cx="4680520" cy="5661248"/>
            <a:chOff x="36512" y="-6060892"/>
            <a:chExt cx="9248775" cy="11794148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2" y="1589881"/>
              <a:ext cx="9248775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321090" y="-6060892"/>
              <a:ext cx="5691554" cy="70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 smtClean="0"/>
                <a:t>Courtesy</a:t>
              </a:r>
              <a:r>
                <a:rPr lang="fr-FR" sz="1600" i="1" dirty="0" smtClean="0"/>
                <a:t> J. </a:t>
              </a:r>
              <a:r>
                <a:rPr lang="fr-FR" sz="1600" i="1" dirty="0" err="1" smtClean="0"/>
                <a:t>Dudouet</a:t>
              </a:r>
              <a:endParaRPr lang="fr-FR" sz="1600" i="1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864957" y="5220687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err="1" smtClean="0"/>
              <a:t>Nucleons</a:t>
            </a:r>
            <a:r>
              <a:rPr lang="fr-FR" sz="2000" dirty="0" smtClean="0"/>
              <a:t> </a:t>
            </a:r>
            <a:r>
              <a:rPr lang="fr-FR" sz="2000" dirty="0" err="1" smtClean="0"/>
              <a:t>transfer</a:t>
            </a: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Fusion-fission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Transfer-fission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-108520" y="-99392"/>
            <a:ext cx="538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GANIL Campaign [2015-2020]</a:t>
            </a:r>
            <a:endParaRPr lang="en-US" sz="28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923927" y="1113424"/>
            <a:ext cx="4464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2017-2018 : 35 detectors on-line : Efficiencies  measured in </a:t>
            </a:r>
            <a:r>
              <a:rPr lang="en-US" dirty="0">
                <a:solidFill>
                  <a:srgbClr val="FF0000"/>
                </a:solidFill>
              </a:rPr>
              <a:t>nominal position at 1.408 </a:t>
            </a:r>
            <a:r>
              <a:rPr lang="en-US" dirty="0" smtClean="0">
                <a:solidFill>
                  <a:srgbClr val="FF0000"/>
                </a:solidFill>
              </a:rPr>
              <a:t>MeV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Core     3.4(1)%  (GEANT4 = 3.6%)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AddBack</a:t>
            </a:r>
            <a:r>
              <a:rPr lang="en-US" dirty="0" smtClean="0">
                <a:solidFill>
                  <a:srgbClr val="FF0000"/>
                </a:solidFill>
              </a:rPr>
              <a:t>  4.8(1)% (5.1%)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Tracked    4.4(1)% (5.5%)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4880" y="6236350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Clément</a:t>
            </a:r>
            <a:r>
              <a:rPr lang="en-US" sz="1400" dirty="0" smtClean="0"/>
              <a:t> et al., NIMA 855, 1-12 (2017)</a:t>
            </a:r>
          </a:p>
          <a:p>
            <a:r>
              <a:rPr lang="fr-FR" sz="1400" dirty="0" smtClean="0"/>
              <a:t>Y. H. Kim et al., </a:t>
            </a:r>
            <a:r>
              <a:rPr lang="fr-FR" sz="1400" dirty="0" err="1" smtClean="0"/>
              <a:t>Eur.Phys.</a:t>
            </a:r>
            <a:r>
              <a:rPr lang="fr-FR" sz="1400" dirty="0" smtClean="0"/>
              <a:t>J. A 53, 162 (2017)</a:t>
            </a:r>
            <a:endParaRPr lang="en-US" sz="1400" dirty="0" smtClean="0"/>
          </a:p>
        </p:txBody>
      </p:sp>
      <p:pic>
        <p:nvPicPr>
          <p:cNvPr id="21" name="Picture 6" descr="logoAg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23787" b="19141"/>
          <a:stretch/>
        </p:blipFill>
        <p:spPr bwMode="auto">
          <a:xfrm rot="5400000">
            <a:off x="143004" y="2745428"/>
            <a:ext cx="1872208" cy="179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339752" y="3501008"/>
            <a:ext cx="252028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Lifetime measurements</a:t>
            </a:r>
            <a:endParaRPr lang="en-GB" dirty="0"/>
          </a:p>
        </p:txBody>
      </p:sp>
      <p:pic>
        <p:nvPicPr>
          <p:cNvPr id="72" name="Image 71" descr="VAMOS_NoGF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7298" y="974124"/>
            <a:ext cx="5652120" cy="2582350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" y="1124744"/>
            <a:ext cx="177710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irfu.cea.fr/Images/astImg/4023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358" y="3861048"/>
            <a:ext cx="3490642" cy="232811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083152" y="6211669"/>
            <a:ext cx="306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FATIMA-PARIS</a:t>
            </a:r>
            <a:r>
              <a:rPr lang="en-US" dirty="0" smtClean="0"/>
              <a:t> detectors coupled to AGATA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3131840" y="400506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979712" y="45773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2015-2017: 93% of performed experiments are lifetime measurements from fs to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4" y="4725144"/>
            <a:ext cx="1475656" cy="15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835696" y="5949280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Clément</a:t>
            </a:r>
            <a:r>
              <a:rPr lang="en-US" sz="1400" dirty="0" smtClean="0"/>
              <a:t> et al., NIMA 855, 1-12 (2017)</a:t>
            </a:r>
          </a:p>
          <a:p>
            <a:r>
              <a:rPr lang="fr-FR" sz="1400" dirty="0" smtClean="0"/>
              <a:t>Y. H. Kim et al., </a:t>
            </a:r>
            <a:r>
              <a:rPr lang="fr-FR" sz="1400" dirty="0" err="1" smtClean="0"/>
              <a:t>Eur.Phys.</a:t>
            </a:r>
            <a:r>
              <a:rPr lang="fr-FR" sz="1400" dirty="0" smtClean="0"/>
              <a:t>J. A 53, 162 (2017)</a:t>
            </a:r>
            <a:endParaRPr lang="en-US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-108520" y="-99392"/>
            <a:ext cx="538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GANIL Campaign [2015-2020]</a:t>
            </a:r>
            <a:endParaRPr lang="en-US" sz="2800" dirty="0"/>
          </a:p>
        </p:txBody>
      </p:sp>
      <p:pic>
        <p:nvPicPr>
          <p:cNvPr id="23" name="Picture 6" descr="logoAg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619"/>
            <a:ext cx="3095800" cy="19833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26932" y="3680037"/>
            <a:ext cx="699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Energy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36578" y="220016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PSA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345513" y="27579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68966" y="325378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a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-36512" y="915668"/>
            <a:ext cx="3298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DIAMANT and NEDA in full digital system </a:t>
            </a:r>
            <a:r>
              <a:rPr lang="fr-FR" sz="1600" dirty="0" err="1" smtClean="0"/>
              <a:t>making</a:t>
            </a:r>
            <a:r>
              <a:rPr lang="fr-FR" sz="1600" dirty="0" smtClean="0"/>
              <a:t> use of the NUMEXO2 </a:t>
            </a:r>
            <a:r>
              <a:rPr lang="fr-FR" sz="1600" dirty="0" err="1" smtClean="0"/>
              <a:t>boards</a:t>
            </a:r>
            <a:r>
              <a:rPr lang="fr-FR" sz="1600" dirty="0" smtClean="0"/>
              <a:t> and </a:t>
            </a:r>
            <a:r>
              <a:rPr lang="fr-FR" sz="1600" dirty="0" err="1" smtClean="0"/>
              <a:t>coupled</a:t>
            </a:r>
            <a:r>
              <a:rPr lang="fr-FR" sz="1600" dirty="0" smtClean="0"/>
              <a:t> to AGATA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AGATA GTS system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4612145"/>
            <a:ext cx="2788428" cy="15822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040" y="4326137"/>
            <a:ext cx="118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Time of flight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190" y="6239952"/>
            <a:ext cx="1805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PSA – Neural network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13990" y="52413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0476" y="503395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g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7718" y="55431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54 self produced NEDA detectors at forward angles and 14 NWALL detectors </a:t>
            </a:r>
            <a:r>
              <a:rPr lang="en-US" sz="1600" dirty="0" smtClean="0"/>
              <a:t> + plunger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355976" y="6054387"/>
            <a:ext cx="3830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~9%  </a:t>
            </a:r>
            <a:r>
              <a:rPr lang="fr-FR" sz="1600" dirty="0" smtClean="0">
                <a:latin typeface="Symbol" panose="05050102010706020507" pitchFamily="18" charset="2"/>
              </a:rPr>
              <a:t>g</a:t>
            </a:r>
            <a:r>
              <a:rPr lang="fr-FR" sz="1600" dirty="0" smtClean="0"/>
              <a:t>-</a:t>
            </a:r>
            <a:r>
              <a:rPr lang="fr-FR" sz="1600" dirty="0" err="1" smtClean="0"/>
              <a:t>efficiency</a:t>
            </a:r>
            <a:r>
              <a:rPr lang="fr-FR" sz="1600" dirty="0" smtClean="0"/>
              <a:t> at 1.4 MeV </a:t>
            </a:r>
            <a:r>
              <a:rPr lang="fr-FR" sz="1600" dirty="0" err="1" smtClean="0"/>
              <a:t>after</a:t>
            </a:r>
            <a:r>
              <a:rPr lang="fr-FR" sz="1600" dirty="0" smtClean="0"/>
              <a:t> </a:t>
            </a:r>
            <a:r>
              <a:rPr lang="fr-FR" sz="1600" dirty="0" err="1" smtClean="0"/>
              <a:t>tracking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&gt;20% </a:t>
            </a:r>
            <a:r>
              <a:rPr lang="fr-FR" sz="1600" dirty="0" err="1" smtClean="0"/>
              <a:t>efficiency</a:t>
            </a:r>
            <a:r>
              <a:rPr lang="fr-FR" sz="1600" dirty="0" smtClean="0"/>
              <a:t> for 1 neutron</a:t>
            </a:r>
          </a:p>
          <a:p>
            <a:r>
              <a:rPr lang="fr-FR" sz="1600" dirty="0" smtClean="0"/>
              <a:t>&gt;35% </a:t>
            </a:r>
            <a:r>
              <a:rPr lang="fr-FR" sz="1600" dirty="0" err="1" smtClean="0"/>
              <a:t>efficiency</a:t>
            </a:r>
            <a:r>
              <a:rPr lang="fr-FR" sz="1600" dirty="0" smtClean="0"/>
              <a:t> for 1 proton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-33521" y="307657"/>
            <a:ext cx="2385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2018 run </a:t>
            </a:r>
            <a:r>
              <a:rPr lang="en-US" sz="1400" i="1" dirty="0" smtClean="0"/>
              <a:t>NEDA campaign</a:t>
            </a:r>
            <a:endParaRPr lang="en-US" sz="2000" i="1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5" y="2598811"/>
            <a:ext cx="4512023" cy="300801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-108520" y="-99392"/>
            <a:ext cx="538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GANIL Campaign [2015-2020]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868144" y="2077699"/>
            <a:ext cx="2783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E. Clément et al., NIMA 855, 1-12 (</a:t>
            </a:r>
            <a:r>
              <a:rPr lang="en-US" sz="1200" dirty="0" smtClean="0">
                <a:solidFill>
                  <a:prstClr val="black"/>
                </a:solidFill>
              </a:rPr>
              <a:t>2017)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J. J. </a:t>
            </a:r>
            <a:r>
              <a:rPr lang="en-US" sz="1200" dirty="0" err="1" smtClean="0">
                <a:solidFill>
                  <a:prstClr val="black"/>
                </a:solidFill>
              </a:rPr>
              <a:t>Valiente-Dobon</a:t>
            </a:r>
            <a:r>
              <a:rPr lang="en-US" sz="1200" dirty="0" smtClean="0">
                <a:solidFill>
                  <a:prstClr val="black"/>
                </a:solidFill>
              </a:rPr>
              <a:t> et al, to be submitted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3352896" y="1311820"/>
            <a:ext cx="648072" cy="45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139952" y="112511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×</a:t>
            </a:r>
            <a:r>
              <a:rPr lang="fr-FR" sz="1600" dirty="0" smtClean="0"/>
              <a:t>20 </a:t>
            </a:r>
            <a:r>
              <a:rPr lang="fr-FR" sz="1600" dirty="0" err="1" smtClean="0"/>
              <a:t>increase</a:t>
            </a:r>
            <a:r>
              <a:rPr lang="fr-FR" sz="1600" dirty="0" smtClean="0"/>
              <a:t> in (n</a:t>
            </a:r>
            <a:r>
              <a:rPr lang="fr-FR" sz="1600" dirty="0" smtClean="0">
                <a:latin typeface="Symbol" panose="05050102010706020507" pitchFamily="18" charset="2"/>
              </a:rPr>
              <a:t>g</a:t>
            </a:r>
            <a:r>
              <a:rPr lang="fr-FR" sz="1600" dirty="0" smtClean="0"/>
              <a:t>²) </a:t>
            </a:r>
            <a:r>
              <a:rPr lang="fr-FR" sz="1600" dirty="0" err="1" smtClean="0"/>
              <a:t>event</a:t>
            </a:r>
            <a:r>
              <a:rPr lang="fr-FR" sz="1600" dirty="0" smtClean="0"/>
              <a:t> rate </a:t>
            </a:r>
            <a:r>
              <a:rPr lang="fr-FR" sz="1600" dirty="0" err="1" smtClean="0"/>
              <a:t>readout</a:t>
            </a:r>
            <a:r>
              <a:rPr lang="fr-FR" sz="1600" dirty="0" smtClean="0"/>
              <a:t> </a:t>
            </a:r>
            <a:r>
              <a:rPr lang="fr-FR" sz="1600" dirty="0" err="1" smtClean="0"/>
              <a:t>compared</a:t>
            </a:r>
            <a:r>
              <a:rPr lang="fr-FR" sz="1600" dirty="0" smtClean="0"/>
              <a:t> to the NWALL-DIAMANT-EXOGAM system in VME-VXI.</a:t>
            </a:r>
          </a:p>
        </p:txBody>
      </p:sp>
      <p:pic>
        <p:nvPicPr>
          <p:cNvPr id="26" name="Picture 6" descr="logoAg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868144" y="1854386"/>
            <a:ext cx="3368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T. </a:t>
            </a:r>
            <a:r>
              <a:rPr lang="fr-FR" sz="1200" dirty="0" err="1" smtClean="0"/>
              <a:t>Huyuk</a:t>
            </a:r>
            <a:r>
              <a:rPr lang="fr-FR" sz="1200" dirty="0" smtClean="0"/>
              <a:t> et al, </a:t>
            </a:r>
            <a:r>
              <a:rPr lang="fr-FR" sz="1200" dirty="0" err="1">
                <a:solidFill>
                  <a:srgbClr val="131413"/>
                </a:solidFill>
              </a:rPr>
              <a:t>Eur</a:t>
            </a:r>
            <a:r>
              <a:rPr lang="fr-FR" sz="1200" dirty="0">
                <a:solidFill>
                  <a:srgbClr val="131413"/>
                </a:solidFill>
              </a:rPr>
              <a:t>. Phys. J. A (2016) </a:t>
            </a:r>
            <a:r>
              <a:rPr lang="fr-FR" sz="1200" b="1" dirty="0">
                <a:solidFill>
                  <a:srgbClr val="131413"/>
                </a:solidFill>
              </a:rPr>
              <a:t>52</a:t>
            </a:r>
            <a:r>
              <a:rPr lang="fr-FR" sz="1200" dirty="0">
                <a:solidFill>
                  <a:srgbClr val="131413"/>
                </a:solidFill>
              </a:rPr>
              <a:t>: 55 Page 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582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Screen Shot 2016-05-11 at 14.44.13.png"/>
          <p:cNvPicPr>
            <a:picLocks noChangeAspect="1"/>
          </p:cNvPicPr>
          <p:nvPr/>
        </p:nvPicPr>
        <p:blipFill>
          <a:blip r:embed="rId2" cstate="print"/>
          <a:srcRect t="46040" r="50893"/>
          <a:stretch>
            <a:fillRect/>
          </a:stretch>
        </p:blipFill>
        <p:spPr bwMode="auto">
          <a:xfrm>
            <a:off x="76803" y="1301923"/>
            <a:ext cx="5575317" cy="41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à coins arrondis 1"/>
          <p:cNvSpPr/>
          <p:nvPr/>
        </p:nvSpPr>
        <p:spPr>
          <a:xfrm>
            <a:off x="2771800" y="5085185"/>
            <a:ext cx="5400600" cy="1233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2987824" y="3284984"/>
            <a:ext cx="2664296" cy="461665"/>
          </a:xfrm>
          <a:prstGeom prst="rect">
            <a:avLst/>
          </a:prstGeom>
          <a:solidFill>
            <a:srgbClr val="0DFF7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marL="228600" indent="-228600">
              <a:buFontTx/>
              <a:buAutoNum type="alphaUcPeriod"/>
              <a:defRPr/>
            </a:pPr>
            <a:r>
              <a:rPr lang="en-US" sz="1200" dirty="0" err="1" smtClean="0">
                <a:solidFill>
                  <a:srgbClr val="000000"/>
                </a:solidFill>
                <a:ea typeface="MS PGothic" pitchFamily="34" charset="-128"/>
              </a:rPr>
              <a:t>Boso</a:t>
            </a:r>
            <a:endParaRPr lang="en-US" sz="12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228600" indent="-228600">
              <a:defRPr/>
            </a:pPr>
            <a:r>
              <a:rPr lang="en-US" sz="1200" baseline="30000" dirty="0" smtClean="0">
                <a:solidFill>
                  <a:srgbClr val="000000"/>
                </a:solidFill>
                <a:ea typeface="MS PGothic" pitchFamily="34" charset="-128"/>
              </a:rPr>
              <a:t>71</a:t>
            </a:r>
            <a:r>
              <a:rPr lang="en-US" sz="1200" dirty="0" smtClean="0">
                <a:solidFill>
                  <a:srgbClr val="000000"/>
                </a:solidFill>
                <a:ea typeface="MS PGothic" pitchFamily="34" charset="-128"/>
              </a:rPr>
              <a:t>Kr-</a:t>
            </a:r>
            <a:r>
              <a:rPr lang="en-US" sz="1200" baseline="30000" dirty="0" smtClean="0">
                <a:solidFill>
                  <a:srgbClr val="000000"/>
                </a:solidFill>
                <a:ea typeface="MS PGothic" pitchFamily="34" charset="-128"/>
              </a:rPr>
              <a:t>71</a:t>
            </a:r>
            <a:r>
              <a:rPr lang="en-US" sz="1200" dirty="0" smtClean="0">
                <a:solidFill>
                  <a:srgbClr val="000000"/>
                </a:solidFill>
                <a:ea typeface="MS PGothic" pitchFamily="34" charset="-128"/>
              </a:rPr>
              <a:t>Br – </a:t>
            </a:r>
            <a:r>
              <a:rPr lang="en-US" sz="1200" dirty="0">
                <a:solidFill>
                  <a:srgbClr val="000000"/>
                </a:solidFill>
                <a:ea typeface="MS PGothic" pitchFamily="34" charset="-128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ea typeface="MS PGothic" pitchFamily="34" charset="-128"/>
              </a:rPr>
              <a:t>sospin </a:t>
            </a:r>
            <a:r>
              <a:rPr lang="en-US" sz="1200" dirty="0">
                <a:solidFill>
                  <a:srgbClr val="000000"/>
                </a:solidFill>
                <a:ea typeface="MS PGothic" pitchFamily="34" charset="-128"/>
              </a:rPr>
              <a:t>S</a:t>
            </a:r>
            <a:r>
              <a:rPr lang="en-US" sz="1200" dirty="0" smtClean="0">
                <a:solidFill>
                  <a:srgbClr val="000000"/>
                </a:solidFill>
                <a:ea typeface="MS PGothic" pitchFamily="34" charset="-128"/>
              </a:rPr>
              <a:t>ymmetry Breaking</a:t>
            </a:r>
            <a:endParaRPr lang="en-US" sz="1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4211266" y="2350621"/>
            <a:ext cx="1944910" cy="646331"/>
          </a:xfrm>
          <a:prstGeom prst="rect">
            <a:avLst/>
          </a:prstGeom>
          <a:solidFill>
            <a:srgbClr val="0DFF7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B. </a:t>
            </a: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Cederwall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, R Wadsworth, G de France</a:t>
            </a:r>
          </a:p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T=0  pairing </a:t>
            </a:r>
            <a:r>
              <a:rPr lang="en-US" sz="1200" baseline="30000" dirty="0" smtClean="0">
                <a:solidFill>
                  <a:schemeClr val="dk1"/>
                </a:solidFill>
                <a:latin typeface="+mn-lt"/>
                <a:ea typeface="+mn-ea"/>
              </a:rPr>
              <a:t>88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Ru </a:t>
            </a:r>
            <a:endParaRPr lang="en-US" sz="12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187534" y="1257130"/>
            <a:ext cx="2447925" cy="460375"/>
          </a:xfrm>
          <a:prstGeom prst="rect">
            <a:avLst/>
          </a:prstGeom>
          <a:solidFill>
            <a:srgbClr val="0DFF7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E. Clément/J.J. </a:t>
            </a: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Valiente-Dobon</a:t>
            </a:r>
            <a:endParaRPr lang="en-US" sz="1200" dirty="0" smtClean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Octupoles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en-US" sz="1200" dirty="0" smtClean="0">
                <a:solidFill>
                  <a:schemeClr val="dk1"/>
                </a:solidFill>
              </a:rPr>
              <a:t>in </a:t>
            </a:r>
            <a:r>
              <a:rPr lang="en-US" sz="1200" baseline="30000" dirty="0" smtClean="0">
                <a:solidFill>
                  <a:schemeClr val="dk1"/>
                </a:solidFill>
              </a:rPr>
              <a:t>112</a:t>
            </a:r>
            <a:r>
              <a:rPr lang="en-US" sz="1200" dirty="0" smtClean="0">
                <a:solidFill>
                  <a:schemeClr val="dk1"/>
                </a:solidFill>
              </a:rPr>
              <a:t>Xe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endParaRPr lang="en-US" sz="12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cxnSp>
        <p:nvCxnSpPr>
          <p:cNvPr id="11" name="Connettore 1 12"/>
          <p:cNvCxnSpPr>
            <a:cxnSpLocks noChangeShapeType="1"/>
          </p:cNvCxnSpPr>
          <p:nvPr/>
        </p:nvCxnSpPr>
        <p:spPr bwMode="auto">
          <a:xfrm flipV="1">
            <a:off x="179512" y="1268760"/>
            <a:ext cx="3888432" cy="3887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" name="CasellaDiTesto 42"/>
          <p:cNvSpPr txBox="1">
            <a:spLocks noChangeArrowheads="1"/>
          </p:cNvSpPr>
          <p:nvPr/>
        </p:nvSpPr>
        <p:spPr bwMode="auto">
          <a:xfrm>
            <a:off x="4103836" y="830991"/>
            <a:ext cx="792163" cy="40005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</a:rPr>
              <a:t>N=Z</a:t>
            </a:r>
            <a:endParaRPr lang="en-US" sz="20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" name="CasellaDiTesto 29"/>
          <p:cNvSpPr txBox="1">
            <a:spLocks noChangeArrowheads="1"/>
          </p:cNvSpPr>
          <p:nvPr/>
        </p:nvSpPr>
        <p:spPr bwMode="auto">
          <a:xfrm>
            <a:off x="0" y="2636912"/>
            <a:ext cx="2232025" cy="461962"/>
          </a:xfrm>
          <a:prstGeom prst="rect">
            <a:avLst/>
          </a:prstGeom>
          <a:solidFill>
            <a:srgbClr val="0DFF7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S. </a:t>
            </a: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Lenzi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, F. </a:t>
            </a: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Recchia</a:t>
            </a:r>
            <a:endParaRPr lang="en-US" sz="1200" dirty="0" smtClean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200" dirty="0" err="1" smtClean="0">
                <a:solidFill>
                  <a:schemeClr val="dk1"/>
                </a:solidFill>
                <a:latin typeface="+mn-lt"/>
                <a:ea typeface="+mn-ea"/>
              </a:rPr>
              <a:t>Iso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. Symmetry Breaking A=63</a:t>
            </a:r>
            <a:endParaRPr lang="en-US" sz="12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1" name="CasellaDiTesto 30"/>
          <p:cNvSpPr txBox="1">
            <a:spLocks noChangeArrowheads="1"/>
          </p:cNvSpPr>
          <p:nvPr/>
        </p:nvSpPr>
        <p:spPr bwMode="auto">
          <a:xfrm>
            <a:off x="899592" y="1916832"/>
            <a:ext cx="2160588" cy="461962"/>
          </a:xfrm>
          <a:prstGeom prst="rect">
            <a:avLst/>
          </a:prstGeom>
          <a:solidFill>
            <a:srgbClr val="0DFF7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J.. Nyberg</a:t>
            </a:r>
          </a:p>
          <a:p>
            <a:pPr>
              <a:defRPr/>
            </a:pPr>
            <a:r>
              <a:rPr lang="en-US" sz="1200" baseline="30000" dirty="0" smtClean="0">
                <a:solidFill>
                  <a:schemeClr val="dk1"/>
                </a:solidFill>
                <a:latin typeface="+mn-lt"/>
                <a:ea typeface="+mn-ea"/>
              </a:rPr>
              <a:t>102,103</a:t>
            </a:r>
            <a:r>
              <a:rPr lang="en-US" sz="1200" dirty="0" smtClean="0">
                <a:solidFill>
                  <a:schemeClr val="dk1"/>
                </a:solidFill>
                <a:latin typeface="+mn-lt"/>
                <a:ea typeface="+mn-ea"/>
              </a:rPr>
              <a:t>Sn excited levels  </a:t>
            </a:r>
            <a:endParaRPr lang="en-US" sz="12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42257" y="63119"/>
            <a:ext cx="63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aramond" pitchFamily="18" charset="0"/>
              </a:rPr>
              <a:t>Physics of N~Z nuclei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2859" y="53825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Studies of excited states in </a:t>
            </a:r>
            <a:r>
              <a:rPr lang="en-US" sz="1600" baseline="30000" dirty="0" smtClean="0">
                <a:solidFill>
                  <a:schemeClr val="bg1"/>
                </a:solidFill>
              </a:rPr>
              <a:t>102,103</a:t>
            </a:r>
            <a:r>
              <a:rPr lang="en-US" sz="1600" dirty="0" smtClean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6852" y="5661248"/>
            <a:ext cx="5076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Search for </a:t>
            </a:r>
            <a:r>
              <a:rPr lang="en-US" sz="1600" dirty="0" err="1" smtClean="0">
                <a:solidFill>
                  <a:schemeClr val="bg1"/>
                </a:solidFill>
              </a:rPr>
              <a:t>isoscalar</a:t>
            </a:r>
            <a:r>
              <a:rPr lang="en-US" sz="1600" dirty="0" smtClean="0">
                <a:solidFill>
                  <a:schemeClr val="bg1"/>
                </a:solidFill>
              </a:rPr>
              <a:t> pairing in the N=Z nucleus </a:t>
            </a:r>
            <a:r>
              <a:rPr lang="en-US" sz="1600" baseline="30000" dirty="0" smtClean="0">
                <a:solidFill>
                  <a:schemeClr val="bg1"/>
                </a:solidFill>
              </a:rPr>
              <a:t>88</a:t>
            </a:r>
            <a:r>
              <a:rPr lang="en-US" sz="1600" dirty="0" smtClean="0">
                <a:solidFill>
                  <a:schemeClr val="bg1"/>
                </a:solidFill>
              </a:rPr>
              <a:t>Ru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6" descr="specchio"/>
          <p:cNvPicPr>
            <a:picLocks noChangeAspect="1" noChangeArrowheads="1"/>
          </p:cNvPicPr>
          <p:nvPr/>
        </p:nvPicPr>
        <p:blipFill>
          <a:blip r:embed="rId3" cstate="print"/>
          <a:srcRect l="15120" t="10115"/>
          <a:stretch>
            <a:fillRect/>
          </a:stretch>
        </p:blipFill>
        <p:spPr bwMode="auto">
          <a:xfrm>
            <a:off x="6972646" y="1247569"/>
            <a:ext cx="1630548" cy="1044507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9" descr="wite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137" y="2444662"/>
            <a:ext cx="1266633" cy="17960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B w="165100" prst="coolSlant"/>
          </a:sp3d>
        </p:spPr>
      </p:pic>
      <p:grpSp>
        <p:nvGrpSpPr>
          <p:cNvPr id="17" name="19 Grupo"/>
          <p:cNvGrpSpPr>
            <a:grpSpLocks/>
          </p:cNvGrpSpPr>
          <p:nvPr/>
        </p:nvGrpSpPr>
        <p:grpSpPr bwMode="auto">
          <a:xfrm>
            <a:off x="6256211" y="2514737"/>
            <a:ext cx="1124101" cy="1232210"/>
            <a:chOff x="330201" y="1411135"/>
            <a:chExt cx="990599" cy="1027265"/>
          </a:xfrm>
        </p:grpSpPr>
        <p:pic>
          <p:nvPicPr>
            <p:cNvPr id="19" name="Picture 13" descr="C:\Andres\Strasbourg\gifts\nucleu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1" y="1411135"/>
              <a:ext cx="961364" cy="102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12750" y="2209800"/>
              <a:ext cx="90805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127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238250" y="2133600"/>
              <a:ext cx="8255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92859" y="5085184"/>
            <a:ext cx="5495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Isospin Symmetry Breaking in the A=63,71 mirror nuclei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86852" y="5949280"/>
            <a:ext cx="3727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Octupole – Quadrupole correlation in </a:t>
            </a:r>
            <a:r>
              <a:rPr lang="en-US" sz="1600" baseline="30000" dirty="0" smtClean="0">
                <a:solidFill>
                  <a:schemeClr val="bg1"/>
                </a:solidFill>
              </a:rPr>
              <a:t>112</a:t>
            </a:r>
            <a:r>
              <a:rPr lang="en-US" sz="1600" dirty="0" smtClean="0">
                <a:solidFill>
                  <a:schemeClr val="bg1"/>
                </a:solidFill>
              </a:rPr>
              <a:t>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71800" y="4149080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the Nuclear force identical for proton and neutron ?</a:t>
            </a:r>
          </a:p>
          <a:p>
            <a:r>
              <a:rPr lang="en-US" sz="1600" dirty="0" smtClean="0"/>
              <a:t>New phenomena when  proton and neutron occupy the same orbits ?</a:t>
            </a:r>
          </a:p>
          <a:p>
            <a:r>
              <a:rPr lang="en-US" sz="1600" baseline="30000" dirty="0" smtClean="0"/>
              <a:t>100</a:t>
            </a:r>
            <a:r>
              <a:rPr lang="en-US" sz="1600" dirty="0" smtClean="0"/>
              <a:t>Sn </a:t>
            </a:r>
            <a:r>
              <a:rPr lang="en-US" sz="1600" dirty="0" err="1" smtClean="0"/>
              <a:t>magicity</a:t>
            </a:r>
            <a:r>
              <a:rPr lang="en-US" sz="1600" dirty="0" smtClean="0"/>
              <a:t> ?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331640" y="6597352"/>
            <a:ext cx="122413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logoAg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5796136" y="0"/>
            <a:ext cx="720079" cy="95349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N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</Template>
  <TotalTime>90535</TotalTime>
  <Words>2391</Words>
  <Application>Microsoft Office PowerPoint</Application>
  <PresentationFormat>On-screen Show (4:3)</PresentationFormat>
  <Paragraphs>354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GANIL</vt:lpstr>
      <vt:lpstr>1_GANIL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Clement Emmanuel</dc:creator>
  <cp:lastModifiedBy>J Simpson</cp:lastModifiedBy>
  <cp:revision>417</cp:revision>
  <dcterms:created xsi:type="dcterms:W3CDTF">2015-09-14T13:22:05Z</dcterms:created>
  <dcterms:modified xsi:type="dcterms:W3CDTF">2018-09-20T13:22:33Z</dcterms:modified>
</cp:coreProperties>
</file>