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diagrams/data5.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40"/>
  </p:notesMasterIdLst>
  <p:sldIdLst>
    <p:sldId id="361" r:id="rId4"/>
    <p:sldId id="271" r:id="rId5"/>
    <p:sldId id="290" r:id="rId6"/>
    <p:sldId id="300" r:id="rId7"/>
    <p:sldId id="367" r:id="rId8"/>
    <p:sldId id="291" r:id="rId9"/>
    <p:sldId id="292" r:id="rId10"/>
    <p:sldId id="293" r:id="rId11"/>
    <p:sldId id="294" r:id="rId12"/>
    <p:sldId id="295" r:id="rId13"/>
    <p:sldId id="296" r:id="rId14"/>
    <p:sldId id="297" r:id="rId15"/>
    <p:sldId id="420" r:id="rId16"/>
    <p:sldId id="284" r:id="rId17"/>
    <p:sldId id="351" r:id="rId18"/>
    <p:sldId id="341" r:id="rId19"/>
    <p:sldId id="339" r:id="rId20"/>
    <p:sldId id="425" r:id="rId21"/>
    <p:sldId id="426" r:id="rId22"/>
    <p:sldId id="424" r:id="rId23"/>
    <p:sldId id="258" r:id="rId24"/>
    <p:sldId id="427" r:id="rId25"/>
    <p:sldId id="257" r:id="rId26"/>
    <p:sldId id="417" r:id="rId27"/>
    <p:sldId id="433" r:id="rId28"/>
    <p:sldId id="373" r:id="rId29"/>
    <p:sldId id="434" r:id="rId30"/>
    <p:sldId id="359" r:id="rId31"/>
    <p:sldId id="432" r:id="rId32"/>
    <p:sldId id="357" r:id="rId33"/>
    <p:sldId id="429" r:id="rId34"/>
    <p:sldId id="405" r:id="rId35"/>
    <p:sldId id="401" r:id="rId36"/>
    <p:sldId id="430" r:id="rId37"/>
    <p:sldId id="278" r:id="rId38"/>
    <p:sldId id="428"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oway, Fraser" initials="HF" lastIdx="9" clrIdx="0">
    <p:extLst>
      <p:ext uri="{19B8F6BF-5375-455C-9EA6-DF929625EA0E}">
        <p15:presenceInfo xmlns:p15="http://schemas.microsoft.com/office/powerpoint/2012/main" userId="S::sgfhollo@liverpool.ac.uk::2cf9ae7d-b77a-408d-9f59-70a732d56d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080"/>
    <a:srgbClr val="042C80"/>
    <a:srgbClr val="0430A9"/>
    <a:srgbClr val="263361"/>
    <a:srgbClr val="04308A"/>
    <a:srgbClr val="003080"/>
    <a:srgbClr val="263C70"/>
    <a:srgbClr val="263C86"/>
    <a:srgbClr val="262886"/>
    <a:srgbClr val="26338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52"/>
    <p:restoredTop sz="94646"/>
  </p:normalViewPr>
  <p:slideViewPr>
    <p:cSldViewPr snapToGrid="0">
      <p:cViewPr varScale="1">
        <p:scale>
          <a:sx n="195" d="100"/>
          <a:sy n="195" d="100"/>
        </p:scale>
        <p:origin x="472" y="200"/>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3-19T15:12:52.135" idx="1">
    <p:pos x="2378" y="1732"/>
    <p:text>This symbol is referring to the time complexity of the execution as it scales with the number of points normally said like "of the order" so it means "of the order log n" </p:text>
    <p:extLst>
      <p:ext uri="{C676402C-5697-4E1C-873F-D02D1690AC5C}">
        <p15:threadingInfo xmlns:p15="http://schemas.microsoft.com/office/powerpoint/2012/main" timeZoneBias="0"/>
      </p:ext>
    </p:extLst>
  </p:cm>
  <p:cm authorId="1" dt="2021-03-19T15:14:35.738" idx="2">
    <p:pos x="4669" y="2326"/>
    <p:text>This blue region is where we want the PSA to be, it's also thankfully where these new techniques lie.</p:text>
    <p:extLst>
      <p:ext uri="{C676402C-5697-4E1C-873F-D02D1690AC5C}">
        <p15:threadingInfo xmlns:p15="http://schemas.microsoft.com/office/powerpoint/2012/main" timeZoneBias="0"/>
      </p:ext>
    </p:extLst>
  </p:cm>
  <p:cm authorId="1" dt="2021-03-19T15:15:32.535" idx="3">
    <p:pos x="2647" y="2019"/>
    <p:text>As the existing method is around 1kHz these new methods can be up to 400x faster!</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3-19T15:16:57.079" idx="4">
    <p:pos x="7115" y="1030"/>
    <p:text>The expected position of the pencil beam is shown as the red column, points near the back of the crystal are due to Backscatter</p:text>
    <p:extLst>
      <p:ext uri="{C676402C-5697-4E1C-873F-D02D1690AC5C}">
        <p15:threadingInfo xmlns:p15="http://schemas.microsoft.com/office/powerpoint/2012/main" timeZoneBias="0"/>
      </p:ext>
    </p:extLst>
  </p:cm>
  <p:cm authorId="1" dt="2021-03-19T15:18:17.426" idx="5">
    <p:pos x="3572" y="1068"/>
    <p:text>Experimental signal in orange, matched database signal in blue</p:text>
    <p:extLst>
      <p:ext uri="{C676402C-5697-4E1C-873F-D02D1690AC5C}">
        <p15:threadingInfo xmlns:p15="http://schemas.microsoft.com/office/powerpoint/2012/main" timeZoneBias="0"/>
      </p:ext>
    </p:extLst>
  </p:cm>
</p:cmLst>
</file>

<file path=ppt/diagrams/_rels/data5.xml.rels><?xml version="1.0" encoding="UTF-8" standalone="yes"?>
<Relationships xmlns="http://schemas.openxmlformats.org/package/2006/relationships"><Relationship Id="rId1" Type="http://schemas.openxmlformats.org/officeDocument/2006/relationships/image" Target="../media/image8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BA3045-B968-0641-9678-5B6ED993FB5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79183A8B-2CC1-A64D-9A8A-27D2DFE88627}">
      <dgm:prSet custT="1"/>
      <dgm:spPr/>
      <dgm:t>
        <a:bodyPr/>
        <a:lstStyle/>
        <a:p>
          <a:r>
            <a:rPr lang="en-GB" sz="2800" dirty="0"/>
            <a:t>signal basis generation</a:t>
          </a:r>
        </a:p>
      </dgm:t>
    </dgm:pt>
    <dgm:pt modelId="{41C2A87B-95CA-1943-A5BC-9AC3EAF86714}" type="parTrans" cxnId="{0FA7EE85-AC11-BA43-8A6A-0223530ECA9F}">
      <dgm:prSet/>
      <dgm:spPr/>
      <dgm:t>
        <a:bodyPr/>
        <a:lstStyle/>
        <a:p>
          <a:endParaRPr lang="en-US"/>
        </a:p>
      </dgm:t>
    </dgm:pt>
    <dgm:pt modelId="{FFBCFD10-D3F6-3D4C-AB9D-889C9B20536D}" type="sibTrans" cxnId="{0FA7EE85-AC11-BA43-8A6A-0223530ECA9F}">
      <dgm:prSet/>
      <dgm:spPr/>
      <dgm:t>
        <a:bodyPr/>
        <a:lstStyle/>
        <a:p>
          <a:endParaRPr lang="en-US"/>
        </a:p>
      </dgm:t>
    </dgm:pt>
    <dgm:pt modelId="{5CA887F9-5E21-AC41-9441-9E683D21E693}">
      <dgm:prSet/>
      <dgm:spPr/>
      <dgm:t>
        <a:bodyPr/>
        <a:lstStyle/>
        <a:p>
          <a:r>
            <a:rPr lang="en-GB" dirty="0"/>
            <a:t>Experimental (scanning)</a:t>
          </a:r>
        </a:p>
      </dgm:t>
    </dgm:pt>
    <dgm:pt modelId="{E03C21E1-F2DA-1A4D-B8E8-47A3101C1297}" type="parTrans" cxnId="{73B3E316-F596-CF43-92B0-A4551568E88E}">
      <dgm:prSet/>
      <dgm:spPr/>
      <dgm:t>
        <a:bodyPr/>
        <a:lstStyle/>
        <a:p>
          <a:endParaRPr lang="en-US"/>
        </a:p>
      </dgm:t>
    </dgm:pt>
    <dgm:pt modelId="{17FBCC0D-F873-1C40-AD24-11CAB6D73989}" type="sibTrans" cxnId="{73B3E316-F596-CF43-92B0-A4551568E88E}">
      <dgm:prSet/>
      <dgm:spPr/>
      <dgm:t>
        <a:bodyPr/>
        <a:lstStyle/>
        <a:p>
          <a:endParaRPr lang="en-US"/>
        </a:p>
      </dgm:t>
    </dgm:pt>
    <dgm:pt modelId="{26335FF7-DE6A-6A4D-80C3-2ADD204882EE}">
      <dgm:prSet/>
      <dgm:spPr/>
      <dgm:t>
        <a:bodyPr/>
        <a:lstStyle/>
        <a:p>
          <a:r>
            <a:rPr lang="en-GB" b="1" dirty="0"/>
            <a:t>Analytical (calculated)</a:t>
          </a:r>
        </a:p>
      </dgm:t>
    </dgm:pt>
    <dgm:pt modelId="{C3A4F7FE-0106-7448-8D7F-317163F74321}" type="parTrans" cxnId="{8DE55040-AB9C-0045-AE25-ED34D4497566}">
      <dgm:prSet/>
      <dgm:spPr/>
      <dgm:t>
        <a:bodyPr/>
        <a:lstStyle/>
        <a:p>
          <a:endParaRPr lang="en-US"/>
        </a:p>
      </dgm:t>
    </dgm:pt>
    <dgm:pt modelId="{BFD0B74C-0602-1241-BDE3-3900BBB23ADF}" type="sibTrans" cxnId="{8DE55040-AB9C-0045-AE25-ED34D4497566}">
      <dgm:prSet/>
      <dgm:spPr/>
      <dgm:t>
        <a:bodyPr/>
        <a:lstStyle/>
        <a:p>
          <a:endParaRPr lang="en-US"/>
        </a:p>
      </dgm:t>
    </dgm:pt>
    <dgm:pt modelId="{8C67E20E-1C3A-1D45-B7B6-D0A79523E8E9}">
      <dgm:prSet/>
      <dgm:spPr/>
      <dgm:t>
        <a:bodyPr/>
        <a:lstStyle/>
        <a:p>
          <a:r>
            <a:rPr lang="en-GB" dirty="0"/>
            <a:t>long acquisition times</a:t>
          </a:r>
        </a:p>
      </dgm:t>
    </dgm:pt>
    <dgm:pt modelId="{A6845641-26C6-654A-96E4-E1BA61C2EEA1}" type="parTrans" cxnId="{4185A44C-8217-C74C-8E60-ACA81925604F}">
      <dgm:prSet/>
      <dgm:spPr/>
      <dgm:t>
        <a:bodyPr/>
        <a:lstStyle/>
        <a:p>
          <a:endParaRPr lang="en-US"/>
        </a:p>
      </dgm:t>
    </dgm:pt>
    <dgm:pt modelId="{4CC4DE6D-ACF1-2344-99E8-03E6611C2E43}" type="sibTrans" cxnId="{4185A44C-8217-C74C-8E60-ACA81925604F}">
      <dgm:prSet/>
      <dgm:spPr/>
      <dgm:t>
        <a:bodyPr/>
        <a:lstStyle/>
        <a:p>
          <a:endParaRPr lang="en-US"/>
        </a:p>
      </dgm:t>
    </dgm:pt>
    <dgm:pt modelId="{BBC3B28C-085E-6A47-AF1C-07A1345E017E}">
      <dgm:prSet/>
      <dgm:spPr/>
      <dgm:t>
        <a:bodyPr/>
        <a:lstStyle/>
        <a:p>
          <a:r>
            <a:rPr lang="en-GB" dirty="0"/>
            <a:t>experimental conditions change</a:t>
          </a:r>
        </a:p>
      </dgm:t>
    </dgm:pt>
    <dgm:pt modelId="{7858102F-DC95-6E44-A1C4-F32AA6818C32}" type="parTrans" cxnId="{DB57A976-B995-9140-9966-8F4D8625BDFD}">
      <dgm:prSet/>
      <dgm:spPr/>
      <dgm:t>
        <a:bodyPr/>
        <a:lstStyle/>
        <a:p>
          <a:endParaRPr lang="en-US"/>
        </a:p>
      </dgm:t>
    </dgm:pt>
    <dgm:pt modelId="{191D23CB-AE8E-AA4D-8F06-FDAC6BFDD589}" type="sibTrans" cxnId="{DB57A976-B995-9140-9966-8F4D8625BDFD}">
      <dgm:prSet/>
      <dgm:spPr/>
      <dgm:t>
        <a:bodyPr/>
        <a:lstStyle/>
        <a:p>
          <a:endParaRPr lang="en-US"/>
        </a:p>
      </dgm:t>
    </dgm:pt>
    <dgm:pt modelId="{255B178D-761C-A549-91DA-6EC883211A3D}">
      <dgm:prSet/>
      <dgm:spPr/>
      <dgm:t>
        <a:bodyPr/>
        <a:lstStyle/>
        <a:p>
          <a:r>
            <a:rPr lang="en-GB" dirty="0"/>
            <a:t>Physics model, </a:t>
          </a:r>
          <a:r>
            <a:rPr lang="en-US" dirty="0"/>
            <a:t>Complex Electric fields</a:t>
          </a:r>
          <a:endParaRPr lang="en-GB" dirty="0"/>
        </a:p>
      </dgm:t>
    </dgm:pt>
    <dgm:pt modelId="{1C42D18F-3E40-824F-9B36-00CAFA8FB3A0}" type="parTrans" cxnId="{A4A82CD0-AC3A-F144-8046-EF481F9870E6}">
      <dgm:prSet/>
      <dgm:spPr/>
      <dgm:t>
        <a:bodyPr/>
        <a:lstStyle/>
        <a:p>
          <a:endParaRPr lang="en-US"/>
        </a:p>
      </dgm:t>
    </dgm:pt>
    <dgm:pt modelId="{66A1E4B7-0BBC-5F49-B760-4855243398AA}" type="sibTrans" cxnId="{A4A82CD0-AC3A-F144-8046-EF481F9870E6}">
      <dgm:prSet/>
      <dgm:spPr/>
      <dgm:t>
        <a:bodyPr/>
        <a:lstStyle/>
        <a:p>
          <a:endParaRPr lang="en-US"/>
        </a:p>
      </dgm:t>
    </dgm:pt>
    <dgm:pt modelId="{DF5931BE-6242-3F40-BE4A-58A1D4A32EA9}">
      <dgm:prSet/>
      <dgm:spPr/>
      <dgm:t>
        <a:bodyPr/>
        <a:lstStyle/>
        <a:p>
          <a:r>
            <a:rPr lang="en-GB" dirty="0"/>
            <a:t>Impurity/n-damage</a:t>
          </a:r>
        </a:p>
      </dgm:t>
    </dgm:pt>
    <dgm:pt modelId="{3655E1A1-3479-FD48-B5BE-D494F6571402}" type="parTrans" cxnId="{5B36D2D3-DD8D-BF47-8E5C-030FA1E861AD}">
      <dgm:prSet/>
      <dgm:spPr/>
      <dgm:t>
        <a:bodyPr/>
        <a:lstStyle/>
        <a:p>
          <a:endParaRPr lang="en-US"/>
        </a:p>
      </dgm:t>
    </dgm:pt>
    <dgm:pt modelId="{54AC0EC8-8C25-7F41-B516-C1249210BC81}" type="sibTrans" cxnId="{5B36D2D3-DD8D-BF47-8E5C-030FA1E861AD}">
      <dgm:prSet/>
      <dgm:spPr/>
      <dgm:t>
        <a:bodyPr/>
        <a:lstStyle/>
        <a:p>
          <a:endParaRPr lang="en-US"/>
        </a:p>
      </dgm:t>
    </dgm:pt>
    <dgm:pt modelId="{A7C3B86C-1546-024C-80C9-70FB1A43818C}">
      <dgm:prSet/>
      <dgm:spPr/>
      <dgm:t>
        <a:bodyPr/>
        <a:lstStyle/>
        <a:p>
          <a:r>
            <a:rPr lang="en-GB" dirty="0"/>
            <a:t>electronics response</a:t>
          </a:r>
        </a:p>
      </dgm:t>
    </dgm:pt>
    <dgm:pt modelId="{7B6648DC-152F-1943-AE22-802A84AE9980}" type="parTrans" cxnId="{A1E44418-1228-BB4E-8705-D0ACA14A9151}">
      <dgm:prSet/>
      <dgm:spPr/>
      <dgm:t>
        <a:bodyPr/>
        <a:lstStyle/>
        <a:p>
          <a:endParaRPr lang="en-US"/>
        </a:p>
      </dgm:t>
    </dgm:pt>
    <dgm:pt modelId="{3C9B3A05-0C90-1044-9438-CD295BD98E0F}" type="sibTrans" cxnId="{A1E44418-1228-BB4E-8705-D0ACA14A9151}">
      <dgm:prSet/>
      <dgm:spPr/>
      <dgm:t>
        <a:bodyPr/>
        <a:lstStyle/>
        <a:p>
          <a:endParaRPr lang="en-US"/>
        </a:p>
      </dgm:t>
    </dgm:pt>
    <dgm:pt modelId="{4C621268-86EF-3D4A-8F6A-7F9A26EE1ECE}">
      <dgm:prSet/>
      <dgm:spPr/>
      <dgm:t>
        <a:bodyPr/>
        <a:lstStyle/>
        <a:p>
          <a:r>
            <a:rPr lang="en-GB" dirty="0"/>
            <a:t>temperature etc </a:t>
          </a:r>
        </a:p>
      </dgm:t>
    </dgm:pt>
    <dgm:pt modelId="{D4423A11-72B2-0647-BCA6-E5E48B8125DF}" type="parTrans" cxnId="{4A5E8758-240B-1A45-BF7A-67FBBCADA3D2}">
      <dgm:prSet/>
      <dgm:spPr/>
      <dgm:t>
        <a:bodyPr/>
        <a:lstStyle/>
        <a:p>
          <a:endParaRPr lang="en-US"/>
        </a:p>
      </dgm:t>
    </dgm:pt>
    <dgm:pt modelId="{DA84BB33-35AC-CF41-B933-25070AAD01D5}" type="sibTrans" cxnId="{4A5E8758-240B-1A45-BF7A-67FBBCADA3D2}">
      <dgm:prSet/>
      <dgm:spPr/>
      <dgm:t>
        <a:bodyPr/>
        <a:lstStyle/>
        <a:p>
          <a:endParaRPr lang="en-US"/>
        </a:p>
      </dgm:t>
    </dgm:pt>
    <dgm:pt modelId="{C5D5FC9A-C456-8B4A-B9FA-1A73BCB44CAA}" type="pres">
      <dgm:prSet presAssocID="{4EBA3045-B968-0641-9678-5B6ED993FB53}" presName="diagram" presStyleCnt="0">
        <dgm:presLayoutVars>
          <dgm:chPref val="1"/>
          <dgm:dir/>
          <dgm:animOne val="branch"/>
          <dgm:animLvl val="lvl"/>
          <dgm:resizeHandles/>
        </dgm:presLayoutVars>
      </dgm:prSet>
      <dgm:spPr/>
    </dgm:pt>
    <dgm:pt modelId="{96264158-05D6-C843-9AB5-C61521579B41}" type="pres">
      <dgm:prSet presAssocID="{79183A8B-2CC1-A64D-9A8A-27D2DFE88627}" presName="root" presStyleCnt="0"/>
      <dgm:spPr/>
    </dgm:pt>
    <dgm:pt modelId="{9D3F1E43-3E38-C648-9D2A-C3FC049CDE6A}" type="pres">
      <dgm:prSet presAssocID="{79183A8B-2CC1-A64D-9A8A-27D2DFE88627}" presName="rootComposite" presStyleCnt="0"/>
      <dgm:spPr/>
    </dgm:pt>
    <dgm:pt modelId="{89CD9F42-82C4-604C-BBA5-B967E0C50321}" type="pres">
      <dgm:prSet presAssocID="{79183A8B-2CC1-A64D-9A8A-27D2DFE88627}" presName="rootText" presStyleLbl="node1" presStyleIdx="0" presStyleCnt="1" custScaleX="61461" custScaleY="49392"/>
      <dgm:spPr/>
    </dgm:pt>
    <dgm:pt modelId="{4F0602A6-F2BA-DE49-B095-B23A732E4AE5}" type="pres">
      <dgm:prSet presAssocID="{79183A8B-2CC1-A64D-9A8A-27D2DFE88627}" presName="rootConnector" presStyleLbl="node1" presStyleIdx="0" presStyleCnt="1"/>
      <dgm:spPr/>
    </dgm:pt>
    <dgm:pt modelId="{1383B40A-211D-FD40-814F-5E41200FA90A}" type="pres">
      <dgm:prSet presAssocID="{79183A8B-2CC1-A64D-9A8A-27D2DFE88627}" presName="childShape" presStyleCnt="0"/>
      <dgm:spPr/>
    </dgm:pt>
    <dgm:pt modelId="{6D7C9847-0419-9F47-8E60-B3FC91DA28F5}" type="pres">
      <dgm:prSet presAssocID="{E03C21E1-F2DA-1A4D-B8E8-47A3101C1297}" presName="Name13" presStyleLbl="parChTrans1D2" presStyleIdx="0" presStyleCnt="2"/>
      <dgm:spPr/>
    </dgm:pt>
    <dgm:pt modelId="{9913E710-8F5F-5148-BAB6-A26EC497D15D}" type="pres">
      <dgm:prSet presAssocID="{5CA887F9-5E21-AC41-9441-9E683D21E693}" presName="childText" presStyleLbl="bgAcc1" presStyleIdx="0" presStyleCnt="2" custScaleX="127488" custScaleY="66497" custLinFactNeighborX="-301" custLinFactNeighborY="-15474">
        <dgm:presLayoutVars>
          <dgm:bulletEnabled val="1"/>
        </dgm:presLayoutVars>
      </dgm:prSet>
      <dgm:spPr/>
    </dgm:pt>
    <dgm:pt modelId="{94696846-465F-E64C-8760-0AC8584BC521}" type="pres">
      <dgm:prSet presAssocID="{C3A4F7FE-0106-7448-8D7F-317163F74321}" presName="Name13" presStyleLbl="parChTrans1D2" presStyleIdx="1" presStyleCnt="2"/>
      <dgm:spPr/>
    </dgm:pt>
    <dgm:pt modelId="{67F449A2-5654-1C45-B949-2D684E3B9EF3}" type="pres">
      <dgm:prSet presAssocID="{26335FF7-DE6A-6A4D-80C3-2ADD204882EE}" presName="childText" presStyleLbl="bgAcc1" presStyleIdx="1" presStyleCnt="2" custScaleX="156813" custScaleY="88259" custLinFactNeighborX="64" custLinFactNeighborY="-31488">
        <dgm:presLayoutVars>
          <dgm:bulletEnabled val="1"/>
        </dgm:presLayoutVars>
      </dgm:prSet>
      <dgm:spPr/>
    </dgm:pt>
  </dgm:ptLst>
  <dgm:cxnLst>
    <dgm:cxn modelId="{44A33306-8CE8-3348-B88C-027BD2917CA7}" type="presOf" srcId="{4EBA3045-B968-0641-9678-5B6ED993FB53}" destId="{C5D5FC9A-C456-8B4A-B9FA-1A73BCB44CAA}" srcOrd="0" destOrd="0" presId="urn:microsoft.com/office/officeart/2005/8/layout/hierarchy3"/>
    <dgm:cxn modelId="{66BAF208-03A6-BA4E-9031-7DF58E4EDA8E}" type="presOf" srcId="{5CA887F9-5E21-AC41-9441-9E683D21E693}" destId="{9913E710-8F5F-5148-BAB6-A26EC497D15D}" srcOrd="0" destOrd="0" presId="urn:microsoft.com/office/officeart/2005/8/layout/hierarchy3"/>
    <dgm:cxn modelId="{9149D00A-210C-794E-98A5-F6E79EDFEACB}" type="presOf" srcId="{DF5931BE-6242-3F40-BE4A-58A1D4A32EA9}" destId="{67F449A2-5654-1C45-B949-2D684E3B9EF3}" srcOrd="0" destOrd="2" presId="urn:microsoft.com/office/officeart/2005/8/layout/hierarchy3"/>
    <dgm:cxn modelId="{73B3E316-F596-CF43-92B0-A4551568E88E}" srcId="{79183A8B-2CC1-A64D-9A8A-27D2DFE88627}" destId="{5CA887F9-5E21-AC41-9441-9E683D21E693}" srcOrd="0" destOrd="0" parTransId="{E03C21E1-F2DA-1A4D-B8E8-47A3101C1297}" sibTransId="{17FBCC0D-F873-1C40-AD24-11CAB6D73989}"/>
    <dgm:cxn modelId="{A1E44418-1228-BB4E-8705-D0ACA14A9151}" srcId="{26335FF7-DE6A-6A4D-80C3-2ADD204882EE}" destId="{A7C3B86C-1546-024C-80C9-70FB1A43818C}" srcOrd="2" destOrd="0" parTransId="{7B6648DC-152F-1943-AE22-802A84AE9980}" sibTransId="{3C9B3A05-0C90-1044-9438-CD295BD98E0F}"/>
    <dgm:cxn modelId="{8DE55040-AB9C-0045-AE25-ED34D4497566}" srcId="{79183A8B-2CC1-A64D-9A8A-27D2DFE88627}" destId="{26335FF7-DE6A-6A4D-80C3-2ADD204882EE}" srcOrd="1" destOrd="0" parTransId="{C3A4F7FE-0106-7448-8D7F-317163F74321}" sibTransId="{BFD0B74C-0602-1241-BDE3-3900BBB23ADF}"/>
    <dgm:cxn modelId="{4185A44C-8217-C74C-8E60-ACA81925604F}" srcId="{5CA887F9-5E21-AC41-9441-9E683D21E693}" destId="{8C67E20E-1C3A-1D45-B7B6-D0A79523E8E9}" srcOrd="0" destOrd="0" parTransId="{A6845641-26C6-654A-96E4-E1BA61C2EEA1}" sibTransId="{4CC4DE6D-ACF1-2344-99E8-03E6611C2E43}"/>
    <dgm:cxn modelId="{4A5E8758-240B-1A45-BF7A-67FBBCADA3D2}" srcId="{26335FF7-DE6A-6A4D-80C3-2ADD204882EE}" destId="{4C621268-86EF-3D4A-8F6A-7F9A26EE1ECE}" srcOrd="3" destOrd="0" parTransId="{D4423A11-72B2-0647-BCA6-E5E48B8125DF}" sibTransId="{DA84BB33-35AC-CF41-B933-25070AAD01D5}"/>
    <dgm:cxn modelId="{DB57A976-B995-9140-9966-8F4D8625BDFD}" srcId="{5CA887F9-5E21-AC41-9441-9E683D21E693}" destId="{BBC3B28C-085E-6A47-AF1C-07A1345E017E}" srcOrd="1" destOrd="0" parTransId="{7858102F-DC95-6E44-A1C4-F32AA6818C32}" sibTransId="{191D23CB-AE8E-AA4D-8F06-FDAC6BFDD589}"/>
    <dgm:cxn modelId="{0FA7EE85-AC11-BA43-8A6A-0223530ECA9F}" srcId="{4EBA3045-B968-0641-9678-5B6ED993FB53}" destId="{79183A8B-2CC1-A64D-9A8A-27D2DFE88627}" srcOrd="0" destOrd="0" parTransId="{41C2A87B-95CA-1943-A5BC-9AC3EAF86714}" sibTransId="{FFBCFD10-D3F6-3D4C-AB9D-889C9B20536D}"/>
    <dgm:cxn modelId="{6A97A799-7469-5A49-BA4A-34AB72080606}" type="presOf" srcId="{26335FF7-DE6A-6A4D-80C3-2ADD204882EE}" destId="{67F449A2-5654-1C45-B949-2D684E3B9EF3}" srcOrd="0" destOrd="0" presId="urn:microsoft.com/office/officeart/2005/8/layout/hierarchy3"/>
    <dgm:cxn modelId="{4B70569A-098D-9C47-9E14-77D61D611561}" type="presOf" srcId="{BBC3B28C-085E-6A47-AF1C-07A1345E017E}" destId="{9913E710-8F5F-5148-BAB6-A26EC497D15D}" srcOrd="0" destOrd="2" presId="urn:microsoft.com/office/officeart/2005/8/layout/hierarchy3"/>
    <dgm:cxn modelId="{FA1E489D-255B-4D40-9AED-FCCE6DD8EAF7}" type="presOf" srcId="{C3A4F7FE-0106-7448-8D7F-317163F74321}" destId="{94696846-465F-E64C-8760-0AC8584BC521}" srcOrd="0" destOrd="0" presId="urn:microsoft.com/office/officeart/2005/8/layout/hierarchy3"/>
    <dgm:cxn modelId="{A93367AD-0737-F547-A759-D1B4DDA7AD92}" type="presOf" srcId="{79183A8B-2CC1-A64D-9A8A-27D2DFE88627}" destId="{4F0602A6-F2BA-DE49-B095-B23A732E4AE5}" srcOrd="1" destOrd="0" presId="urn:microsoft.com/office/officeart/2005/8/layout/hierarchy3"/>
    <dgm:cxn modelId="{AC0687BD-025F-7249-BEEB-409D459D4F10}" type="presOf" srcId="{8C67E20E-1C3A-1D45-B7B6-D0A79523E8E9}" destId="{9913E710-8F5F-5148-BAB6-A26EC497D15D}" srcOrd="0" destOrd="1" presId="urn:microsoft.com/office/officeart/2005/8/layout/hierarchy3"/>
    <dgm:cxn modelId="{9C1F35C9-B933-1345-A65B-82FE3FDD3ABD}" type="presOf" srcId="{255B178D-761C-A549-91DA-6EC883211A3D}" destId="{67F449A2-5654-1C45-B949-2D684E3B9EF3}" srcOrd="0" destOrd="1" presId="urn:microsoft.com/office/officeart/2005/8/layout/hierarchy3"/>
    <dgm:cxn modelId="{AD8B98CB-4B63-8B47-A3DA-6EF6109290B1}" type="presOf" srcId="{79183A8B-2CC1-A64D-9A8A-27D2DFE88627}" destId="{89CD9F42-82C4-604C-BBA5-B967E0C50321}" srcOrd="0" destOrd="0" presId="urn:microsoft.com/office/officeart/2005/8/layout/hierarchy3"/>
    <dgm:cxn modelId="{A4A82CD0-AC3A-F144-8046-EF481F9870E6}" srcId="{26335FF7-DE6A-6A4D-80C3-2ADD204882EE}" destId="{255B178D-761C-A549-91DA-6EC883211A3D}" srcOrd="0" destOrd="0" parTransId="{1C42D18F-3E40-824F-9B36-00CAFA8FB3A0}" sibTransId="{66A1E4B7-0BBC-5F49-B760-4855243398AA}"/>
    <dgm:cxn modelId="{5B36D2D3-DD8D-BF47-8E5C-030FA1E861AD}" srcId="{26335FF7-DE6A-6A4D-80C3-2ADD204882EE}" destId="{DF5931BE-6242-3F40-BE4A-58A1D4A32EA9}" srcOrd="1" destOrd="0" parTransId="{3655E1A1-3479-FD48-B5BE-D494F6571402}" sibTransId="{54AC0EC8-8C25-7F41-B516-C1249210BC81}"/>
    <dgm:cxn modelId="{AD2256E2-A508-7B42-AC38-7A72051FD9BE}" type="presOf" srcId="{E03C21E1-F2DA-1A4D-B8E8-47A3101C1297}" destId="{6D7C9847-0419-9F47-8E60-B3FC91DA28F5}" srcOrd="0" destOrd="0" presId="urn:microsoft.com/office/officeart/2005/8/layout/hierarchy3"/>
    <dgm:cxn modelId="{9EAE62E2-3F12-1C40-A751-A8E63EFC1581}" type="presOf" srcId="{A7C3B86C-1546-024C-80C9-70FB1A43818C}" destId="{67F449A2-5654-1C45-B949-2D684E3B9EF3}" srcOrd="0" destOrd="3" presId="urn:microsoft.com/office/officeart/2005/8/layout/hierarchy3"/>
    <dgm:cxn modelId="{F39BA4E5-3C5E-6C40-897C-704C9EA9ED44}" type="presOf" srcId="{4C621268-86EF-3D4A-8F6A-7F9A26EE1ECE}" destId="{67F449A2-5654-1C45-B949-2D684E3B9EF3}" srcOrd="0" destOrd="4" presId="urn:microsoft.com/office/officeart/2005/8/layout/hierarchy3"/>
    <dgm:cxn modelId="{CA886333-9509-E14E-AD7B-62F4A8784FEE}" type="presParOf" srcId="{C5D5FC9A-C456-8B4A-B9FA-1A73BCB44CAA}" destId="{96264158-05D6-C843-9AB5-C61521579B41}" srcOrd="0" destOrd="0" presId="urn:microsoft.com/office/officeart/2005/8/layout/hierarchy3"/>
    <dgm:cxn modelId="{A24C0287-C383-FC41-B359-D99E8517F2C0}" type="presParOf" srcId="{96264158-05D6-C843-9AB5-C61521579B41}" destId="{9D3F1E43-3E38-C648-9D2A-C3FC049CDE6A}" srcOrd="0" destOrd="0" presId="urn:microsoft.com/office/officeart/2005/8/layout/hierarchy3"/>
    <dgm:cxn modelId="{B1A796DA-F27F-D84F-A6EA-67BE945D131D}" type="presParOf" srcId="{9D3F1E43-3E38-C648-9D2A-C3FC049CDE6A}" destId="{89CD9F42-82C4-604C-BBA5-B967E0C50321}" srcOrd="0" destOrd="0" presId="urn:microsoft.com/office/officeart/2005/8/layout/hierarchy3"/>
    <dgm:cxn modelId="{1090068A-B951-EB48-A1A7-5ADFA7BFE94D}" type="presParOf" srcId="{9D3F1E43-3E38-C648-9D2A-C3FC049CDE6A}" destId="{4F0602A6-F2BA-DE49-B095-B23A732E4AE5}" srcOrd="1" destOrd="0" presId="urn:microsoft.com/office/officeart/2005/8/layout/hierarchy3"/>
    <dgm:cxn modelId="{626B99D8-D7C5-5242-987F-19CE4A505646}" type="presParOf" srcId="{96264158-05D6-C843-9AB5-C61521579B41}" destId="{1383B40A-211D-FD40-814F-5E41200FA90A}" srcOrd="1" destOrd="0" presId="urn:microsoft.com/office/officeart/2005/8/layout/hierarchy3"/>
    <dgm:cxn modelId="{F6AE9D5B-3A27-B54B-B06E-FB61D7A2871F}" type="presParOf" srcId="{1383B40A-211D-FD40-814F-5E41200FA90A}" destId="{6D7C9847-0419-9F47-8E60-B3FC91DA28F5}" srcOrd="0" destOrd="0" presId="urn:microsoft.com/office/officeart/2005/8/layout/hierarchy3"/>
    <dgm:cxn modelId="{9E401981-62FC-284F-A746-2A0BF5664AF0}" type="presParOf" srcId="{1383B40A-211D-FD40-814F-5E41200FA90A}" destId="{9913E710-8F5F-5148-BAB6-A26EC497D15D}" srcOrd="1" destOrd="0" presId="urn:microsoft.com/office/officeart/2005/8/layout/hierarchy3"/>
    <dgm:cxn modelId="{DCF934A8-EC43-5747-8526-8123E7C27F95}" type="presParOf" srcId="{1383B40A-211D-FD40-814F-5E41200FA90A}" destId="{94696846-465F-E64C-8760-0AC8584BC521}" srcOrd="2" destOrd="0" presId="urn:microsoft.com/office/officeart/2005/8/layout/hierarchy3"/>
    <dgm:cxn modelId="{25A8EAF3-B46D-6F48-80DA-9836C6E6349D}" type="presParOf" srcId="{1383B40A-211D-FD40-814F-5E41200FA90A}" destId="{67F449A2-5654-1C45-B949-2D684E3B9EF3}"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27067D-81F2-8B45-AE8B-E9F8ECFDED6D}" type="doc">
      <dgm:prSet loTypeId="urn:microsoft.com/office/officeart/2005/8/layout/cycle3" loCatId="hierarchy" qsTypeId="urn:microsoft.com/office/officeart/2005/8/quickstyle/simple1" qsCatId="simple" csTypeId="urn:microsoft.com/office/officeart/2005/8/colors/accent1_2" csCatId="accent1" phldr="1"/>
      <dgm:spPr/>
      <dgm:t>
        <a:bodyPr/>
        <a:lstStyle/>
        <a:p>
          <a:endParaRPr lang="en-US"/>
        </a:p>
      </dgm:t>
    </dgm:pt>
    <dgm:pt modelId="{F5741B73-6704-EB4A-9ED8-6445B843CEA1}">
      <dgm:prSet custT="1"/>
      <dgm:spPr/>
      <dgm:t>
        <a:bodyPr/>
        <a:lstStyle/>
        <a:p>
          <a:r>
            <a:rPr lang="en-GB" sz="1800" dirty="0"/>
            <a:t>Group interaction points from different gamma-rays into hit collections</a:t>
          </a:r>
        </a:p>
      </dgm:t>
    </dgm:pt>
    <dgm:pt modelId="{6E9ABAD6-7B5F-E94D-ABC3-98DCB6286CA1}" type="parTrans" cxnId="{C47B7499-E66A-514F-AEE7-9A5938FCE86A}">
      <dgm:prSet/>
      <dgm:spPr/>
      <dgm:t>
        <a:bodyPr/>
        <a:lstStyle/>
        <a:p>
          <a:endParaRPr lang="en-US"/>
        </a:p>
      </dgm:t>
    </dgm:pt>
    <dgm:pt modelId="{49B89C8D-77C5-0949-A127-74FD5DCF502C}" type="sibTrans" cxnId="{C47B7499-E66A-514F-AEE7-9A5938FCE86A}">
      <dgm:prSet/>
      <dgm:spPr/>
      <dgm:t>
        <a:bodyPr/>
        <a:lstStyle/>
        <a:p>
          <a:endParaRPr lang="en-US"/>
        </a:p>
      </dgm:t>
    </dgm:pt>
    <dgm:pt modelId="{0BE8B9DE-6194-6C4E-A267-1CED908F84FE}">
      <dgm:prSet custT="1"/>
      <dgm:spPr/>
      <dgm:t>
        <a:bodyPr/>
        <a:lstStyle/>
        <a:p>
          <a:r>
            <a:rPr lang="en-GB" sz="1800" dirty="0"/>
            <a:t>Use Compton formula to order interaction points</a:t>
          </a:r>
        </a:p>
      </dgm:t>
    </dgm:pt>
    <dgm:pt modelId="{3865F27A-6612-B14C-A89D-F3CAC76DEB76}" type="parTrans" cxnId="{B57DC7E2-7D50-D247-9F3B-42BD7871F607}">
      <dgm:prSet/>
      <dgm:spPr/>
      <dgm:t>
        <a:bodyPr/>
        <a:lstStyle/>
        <a:p>
          <a:endParaRPr lang="en-US"/>
        </a:p>
      </dgm:t>
    </dgm:pt>
    <dgm:pt modelId="{18FEAC08-7447-8743-A6E9-DC51572D0246}" type="sibTrans" cxnId="{B57DC7E2-7D50-D247-9F3B-42BD7871F607}">
      <dgm:prSet/>
      <dgm:spPr/>
      <dgm:t>
        <a:bodyPr/>
        <a:lstStyle/>
        <a:p>
          <a:endParaRPr lang="en-US"/>
        </a:p>
      </dgm:t>
    </dgm:pt>
    <dgm:pt modelId="{1729987B-B291-EF4B-A32E-0C6DF76F8371}">
      <dgm:prSet custT="1"/>
      <dgm:spPr/>
      <dgm:t>
        <a:bodyPr/>
        <a:lstStyle/>
        <a:p>
          <a:r>
            <a:rPr lang="en-GB" sz="1800" dirty="0"/>
            <a:t>Define tracks between interaction points that also link the hit collections with each other</a:t>
          </a:r>
        </a:p>
      </dgm:t>
    </dgm:pt>
    <dgm:pt modelId="{79E95CB9-263B-0D45-969B-B260B053293D}" type="parTrans" cxnId="{97AF2D16-2061-4641-A1D3-05B9BE5BDF68}">
      <dgm:prSet/>
      <dgm:spPr/>
      <dgm:t>
        <a:bodyPr/>
        <a:lstStyle/>
        <a:p>
          <a:endParaRPr lang="en-US"/>
        </a:p>
      </dgm:t>
    </dgm:pt>
    <dgm:pt modelId="{F9DF4FB9-A358-C54E-8BAE-F256513FDE9C}" type="sibTrans" cxnId="{97AF2D16-2061-4641-A1D3-05B9BE5BDF68}">
      <dgm:prSet/>
      <dgm:spPr/>
      <dgm:t>
        <a:bodyPr/>
        <a:lstStyle/>
        <a:p>
          <a:endParaRPr lang="en-US"/>
        </a:p>
      </dgm:t>
    </dgm:pt>
    <dgm:pt modelId="{A76705D4-2C8D-3145-9FBA-F175B86912B6}">
      <dgm:prSet custT="1"/>
      <dgm:spPr/>
      <dgm:t>
        <a:bodyPr/>
        <a:lstStyle/>
        <a:p>
          <a:r>
            <a:rPr lang="en-GB" sz="1800" dirty="0"/>
            <a:t>Optimise coordinates of hit collection using the tracks that link their constituent points and Compton formula</a:t>
          </a:r>
        </a:p>
      </dgm:t>
    </dgm:pt>
    <dgm:pt modelId="{5D68E828-65B6-4346-9066-1F8E90887EE0}" type="parTrans" cxnId="{E4ABAEF6-6E92-F549-96F6-6A7D1C68AEFC}">
      <dgm:prSet/>
      <dgm:spPr/>
      <dgm:t>
        <a:bodyPr/>
        <a:lstStyle/>
        <a:p>
          <a:endParaRPr lang="en-US"/>
        </a:p>
      </dgm:t>
    </dgm:pt>
    <dgm:pt modelId="{F22D2464-0EE2-8C46-87C8-6950534495DB}" type="sibTrans" cxnId="{E4ABAEF6-6E92-F549-96F6-6A7D1C68AEFC}">
      <dgm:prSet/>
      <dgm:spPr/>
      <dgm:t>
        <a:bodyPr/>
        <a:lstStyle/>
        <a:p>
          <a:endParaRPr lang="en-US"/>
        </a:p>
      </dgm:t>
    </dgm:pt>
    <dgm:pt modelId="{4CB3637B-1F83-2043-AD0E-6BF964F6F6C2}" type="pres">
      <dgm:prSet presAssocID="{7F27067D-81F2-8B45-AE8B-E9F8ECFDED6D}" presName="Name0" presStyleCnt="0">
        <dgm:presLayoutVars>
          <dgm:dir/>
          <dgm:resizeHandles val="exact"/>
        </dgm:presLayoutVars>
      </dgm:prSet>
      <dgm:spPr/>
    </dgm:pt>
    <dgm:pt modelId="{A41BB0C3-F5AF-5E48-A380-F14DF655DC88}" type="pres">
      <dgm:prSet presAssocID="{7F27067D-81F2-8B45-AE8B-E9F8ECFDED6D}" presName="cycle" presStyleCnt="0"/>
      <dgm:spPr/>
    </dgm:pt>
    <dgm:pt modelId="{F303C031-6E4E-9D44-98D2-136574193FB8}" type="pres">
      <dgm:prSet presAssocID="{F5741B73-6704-EB4A-9ED8-6445B843CEA1}" presName="nodeFirstNode" presStyleLbl="node1" presStyleIdx="0" presStyleCnt="4">
        <dgm:presLayoutVars>
          <dgm:bulletEnabled val="1"/>
        </dgm:presLayoutVars>
      </dgm:prSet>
      <dgm:spPr/>
    </dgm:pt>
    <dgm:pt modelId="{E779373F-2027-004E-9893-AB6D31620CB3}" type="pres">
      <dgm:prSet presAssocID="{49B89C8D-77C5-0949-A127-74FD5DCF502C}" presName="sibTransFirstNode" presStyleLbl="bgShp" presStyleIdx="0" presStyleCnt="1"/>
      <dgm:spPr/>
    </dgm:pt>
    <dgm:pt modelId="{BCCC1AA9-F2B9-3D48-92FF-879F1F1467FA}" type="pres">
      <dgm:prSet presAssocID="{0BE8B9DE-6194-6C4E-A267-1CED908F84FE}" presName="nodeFollowingNodes" presStyleLbl="node1" presStyleIdx="1" presStyleCnt="4" custRadScaleRad="106242" custRadScaleInc="3029">
        <dgm:presLayoutVars>
          <dgm:bulletEnabled val="1"/>
        </dgm:presLayoutVars>
      </dgm:prSet>
      <dgm:spPr/>
    </dgm:pt>
    <dgm:pt modelId="{DE88D6F5-6631-5D41-B7D9-0A42204BBB3E}" type="pres">
      <dgm:prSet presAssocID="{1729987B-B291-EF4B-A32E-0C6DF76F8371}" presName="nodeFollowingNodes" presStyleLbl="node1" presStyleIdx="2" presStyleCnt="4">
        <dgm:presLayoutVars>
          <dgm:bulletEnabled val="1"/>
        </dgm:presLayoutVars>
      </dgm:prSet>
      <dgm:spPr/>
    </dgm:pt>
    <dgm:pt modelId="{35646BA6-CCE6-0040-9262-F59549600CC6}" type="pres">
      <dgm:prSet presAssocID="{A76705D4-2C8D-3145-9FBA-F175B86912B6}" presName="nodeFollowingNodes" presStyleLbl="node1" presStyleIdx="3" presStyleCnt="4">
        <dgm:presLayoutVars>
          <dgm:bulletEnabled val="1"/>
        </dgm:presLayoutVars>
      </dgm:prSet>
      <dgm:spPr/>
    </dgm:pt>
  </dgm:ptLst>
  <dgm:cxnLst>
    <dgm:cxn modelId="{97AF2D16-2061-4641-A1D3-05B9BE5BDF68}" srcId="{7F27067D-81F2-8B45-AE8B-E9F8ECFDED6D}" destId="{1729987B-B291-EF4B-A32E-0C6DF76F8371}" srcOrd="2" destOrd="0" parTransId="{79E95CB9-263B-0D45-969B-B260B053293D}" sibTransId="{F9DF4FB9-A358-C54E-8BAE-F256513FDE9C}"/>
    <dgm:cxn modelId="{2E0FA716-92B1-DC41-88F2-AD501C979AE1}" type="presOf" srcId="{0BE8B9DE-6194-6C4E-A267-1CED908F84FE}" destId="{BCCC1AA9-F2B9-3D48-92FF-879F1F1467FA}" srcOrd="0" destOrd="0" presId="urn:microsoft.com/office/officeart/2005/8/layout/cycle3"/>
    <dgm:cxn modelId="{583E4A1A-78F4-BF47-9EB5-A54BF67C85BA}" type="presOf" srcId="{7F27067D-81F2-8B45-AE8B-E9F8ECFDED6D}" destId="{4CB3637B-1F83-2043-AD0E-6BF964F6F6C2}" srcOrd="0" destOrd="0" presId="urn:microsoft.com/office/officeart/2005/8/layout/cycle3"/>
    <dgm:cxn modelId="{C47B7499-E66A-514F-AEE7-9A5938FCE86A}" srcId="{7F27067D-81F2-8B45-AE8B-E9F8ECFDED6D}" destId="{F5741B73-6704-EB4A-9ED8-6445B843CEA1}" srcOrd="0" destOrd="0" parTransId="{6E9ABAD6-7B5F-E94D-ABC3-98DCB6286CA1}" sibTransId="{49B89C8D-77C5-0949-A127-74FD5DCF502C}"/>
    <dgm:cxn modelId="{27F8D89F-70E9-D242-8962-A87160C10953}" type="presOf" srcId="{1729987B-B291-EF4B-A32E-0C6DF76F8371}" destId="{DE88D6F5-6631-5D41-B7D9-0A42204BBB3E}" srcOrd="0" destOrd="0" presId="urn:microsoft.com/office/officeart/2005/8/layout/cycle3"/>
    <dgm:cxn modelId="{8BE11BAD-276A-744E-902E-6639A500A79A}" type="presOf" srcId="{A76705D4-2C8D-3145-9FBA-F175B86912B6}" destId="{35646BA6-CCE6-0040-9262-F59549600CC6}" srcOrd="0" destOrd="0" presId="urn:microsoft.com/office/officeart/2005/8/layout/cycle3"/>
    <dgm:cxn modelId="{EC60F9D3-13FB-7A4E-8DC8-7FBF4CDD839C}" type="presOf" srcId="{49B89C8D-77C5-0949-A127-74FD5DCF502C}" destId="{E779373F-2027-004E-9893-AB6D31620CB3}" srcOrd="0" destOrd="0" presId="urn:microsoft.com/office/officeart/2005/8/layout/cycle3"/>
    <dgm:cxn modelId="{55A34AD5-6F84-B048-BB2C-F68EF5CE9FE3}" type="presOf" srcId="{F5741B73-6704-EB4A-9ED8-6445B843CEA1}" destId="{F303C031-6E4E-9D44-98D2-136574193FB8}" srcOrd="0" destOrd="0" presId="urn:microsoft.com/office/officeart/2005/8/layout/cycle3"/>
    <dgm:cxn modelId="{B57DC7E2-7D50-D247-9F3B-42BD7871F607}" srcId="{7F27067D-81F2-8B45-AE8B-E9F8ECFDED6D}" destId="{0BE8B9DE-6194-6C4E-A267-1CED908F84FE}" srcOrd="1" destOrd="0" parTransId="{3865F27A-6612-B14C-A89D-F3CAC76DEB76}" sibTransId="{18FEAC08-7447-8743-A6E9-DC51572D0246}"/>
    <dgm:cxn modelId="{E4ABAEF6-6E92-F549-96F6-6A7D1C68AEFC}" srcId="{7F27067D-81F2-8B45-AE8B-E9F8ECFDED6D}" destId="{A76705D4-2C8D-3145-9FBA-F175B86912B6}" srcOrd="3" destOrd="0" parTransId="{5D68E828-65B6-4346-9066-1F8E90887EE0}" sibTransId="{F22D2464-0EE2-8C46-87C8-6950534495DB}"/>
    <dgm:cxn modelId="{22742517-A838-3340-B275-C94BE77E26C1}" type="presParOf" srcId="{4CB3637B-1F83-2043-AD0E-6BF964F6F6C2}" destId="{A41BB0C3-F5AF-5E48-A380-F14DF655DC88}" srcOrd="0" destOrd="0" presId="urn:microsoft.com/office/officeart/2005/8/layout/cycle3"/>
    <dgm:cxn modelId="{6F84211F-11CB-8F43-AA7E-AA0BDF6333F7}" type="presParOf" srcId="{A41BB0C3-F5AF-5E48-A380-F14DF655DC88}" destId="{F303C031-6E4E-9D44-98D2-136574193FB8}" srcOrd="0" destOrd="0" presId="urn:microsoft.com/office/officeart/2005/8/layout/cycle3"/>
    <dgm:cxn modelId="{3C0FD9FD-0A7F-4D47-93BB-91156A42F646}" type="presParOf" srcId="{A41BB0C3-F5AF-5E48-A380-F14DF655DC88}" destId="{E779373F-2027-004E-9893-AB6D31620CB3}" srcOrd="1" destOrd="0" presId="urn:microsoft.com/office/officeart/2005/8/layout/cycle3"/>
    <dgm:cxn modelId="{321CC760-0393-014A-AF5F-C6F47200CD9E}" type="presParOf" srcId="{A41BB0C3-F5AF-5E48-A380-F14DF655DC88}" destId="{BCCC1AA9-F2B9-3D48-92FF-879F1F1467FA}" srcOrd="2" destOrd="0" presId="urn:microsoft.com/office/officeart/2005/8/layout/cycle3"/>
    <dgm:cxn modelId="{D3F8E403-2503-704C-9A50-0B2E5B98FFFF}" type="presParOf" srcId="{A41BB0C3-F5AF-5E48-A380-F14DF655DC88}" destId="{DE88D6F5-6631-5D41-B7D9-0A42204BBB3E}" srcOrd="3" destOrd="0" presId="urn:microsoft.com/office/officeart/2005/8/layout/cycle3"/>
    <dgm:cxn modelId="{C1D14F03-5B71-7C4B-B5DA-702FDD316369}" type="presParOf" srcId="{A41BB0C3-F5AF-5E48-A380-F14DF655DC88}" destId="{35646BA6-CCE6-0040-9262-F59549600CC6}"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BA3045-B968-0641-9678-5B6ED993FB5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79183A8B-2CC1-A64D-9A8A-27D2DFE88627}">
      <dgm:prSet custT="1"/>
      <dgm:spPr/>
      <dgm:t>
        <a:bodyPr/>
        <a:lstStyle/>
        <a:p>
          <a:r>
            <a:rPr lang="en-GB" sz="2800" dirty="0"/>
            <a:t>signal basis generation</a:t>
          </a:r>
        </a:p>
      </dgm:t>
    </dgm:pt>
    <dgm:pt modelId="{41C2A87B-95CA-1943-A5BC-9AC3EAF86714}" type="parTrans" cxnId="{0FA7EE85-AC11-BA43-8A6A-0223530ECA9F}">
      <dgm:prSet/>
      <dgm:spPr/>
      <dgm:t>
        <a:bodyPr/>
        <a:lstStyle/>
        <a:p>
          <a:endParaRPr lang="en-US"/>
        </a:p>
      </dgm:t>
    </dgm:pt>
    <dgm:pt modelId="{FFBCFD10-D3F6-3D4C-AB9D-889C9B20536D}" type="sibTrans" cxnId="{0FA7EE85-AC11-BA43-8A6A-0223530ECA9F}">
      <dgm:prSet/>
      <dgm:spPr/>
      <dgm:t>
        <a:bodyPr/>
        <a:lstStyle/>
        <a:p>
          <a:endParaRPr lang="en-US"/>
        </a:p>
      </dgm:t>
    </dgm:pt>
    <dgm:pt modelId="{5CA887F9-5E21-AC41-9441-9E683D21E693}">
      <dgm:prSet/>
      <dgm:spPr/>
      <dgm:t>
        <a:bodyPr/>
        <a:lstStyle/>
        <a:p>
          <a:r>
            <a:rPr lang="en-GB" dirty="0"/>
            <a:t>Experimental (scanning)</a:t>
          </a:r>
        </a:p>
      </dgm:t>
    </dgm:pt>
    <dgm:pt modelId="{E03C21E1-F2DA-1A4D-B8E8-47A3101C1297}" type="parTrans" cxnId="{73B3E316-F596-CF43-92B0-A4551568E88E}">
      <dgm:prSet/>
      <dgm:spPr/>
      <dgm:t>
        <a:bodyPr/>
        <a:lstStyle/>
        <a:p>
          <a:endParaRPr lang="en-US"/>
        </a:p>
      </dgm:t>
    </dgm:pt>
    <dgm:pt modelId="{17FBCC0D-F873-1C40-AD24-11CAB6D73989}" type="sibTrans" cxnId="{73B3E316-F596-CF43-92B0-A4551568E88E}">
      <dgm:prSet/>
      <dgm:spPr/>
      <dgm:t>
        <a:bodyPr/>
        <a:lstStyle/>
        <a:p>
          <a:endParaRPr lang="en-US"/>
        </a:p>
      </dgm:t>
    </dgm:pt>
    <dgm:pt modelId="{26335FF7-DE6A-6A4D-80C3-2ADD204882EE}">
      <dgm:prSet/>
      <dgm:spPr/>
      <dgm:t>
        <a:bodyPr/>
        <a:lstStyle/>
        <a:p>
          <a:r>
            <a:rPr lang="en-GB" b="1" dirty="0"/>
            <a:t>Analytical (calculated)</a:t>
          </a:r>
        </a:p>
      </dgm:t>
    </dgm:pt>
    <dgm:pt modelId="{C3A4F7FE-0106-7448-8D7F-317163F74321}" type="parTrans" cxnId="{8DE55040-AB9C-0045-AE25-ED34D4497566}">
      <dgm:prSet/>
      <dgm:spPr/>
      <dgm:t>
        <a:bodyPr/>
        <a:lstStyle/>
        <a:p>
          <a:endParaRPr lang="en-US"/>
        </a:p>
      </dgm:t>
    </dgm:pt>
    <dgm:pt modelId="{BFD0B74C-0602-1241-BDE3-3900BBB23ADF}" type="sibTrans" cxnId="{8DE55040-AB9C-0045-AE25-ED34D4497566}">
      <dgm:prSet/>
      <dgm:spPr/>
      <dgm:t>
        <a:bodyPr/>
        <a:lstStyle/>
        <a:p>
          <a:endParaRPr lang="en-US"/>
        </a:p>
      </dgm:t>
    </dgm:pt>
    <dgm:pt modelId="{8C67E20E-1C3A-1D45-B7B6-D0A79523E8E9}">
      <dgm:prSet/>
      <dgm:spPr/>
      <dgm:t>
        <a:bodyPr/>
        <a:lstStyle/>
        <a:p>
          <a:r>
            <a:rPr lang="en-GB" dirty="0"/>
            <a:t>long acquisition times</a:t>
          </a:r>
        </a:p>
      </dgm:t>
    </dgm:pt>
    <dgm:pt modelId="{A6845641-26C6-654A-96E4-E1BA61C2EEA1}" type="parTrans" cxnId="{4185A44C-8217-C74C-8E60-ACA81925604F}">
      <dgm:prSet/>
      <dgm:spPr/>
      <dgm:t>
        <a:bodyPr/>
        <a:lstStyle/>
        <a:p>
          <a:endParaRPr lang="en-US"/>
        </a:p>
      </dgm:t>
    </dgm:pt>
    <dgm:pt modelId="{4CC4DE6D-ACF1-2344-99E8-03E6611C2E43}" type="sibTrans" cxnId="{4185A44C-8217-C74C-8E60-ACA81925604F}">
      <dgm:prSet/>
      <dgm:spPr/>
      <dgm:t>
        <a:bodyPr/>
        <a:lstStyle/>
        <a:p>
          <a:endParaRPr lang="en-US"/>
        </a:p>
      </dgm:t>
    </dgm:pt>
    <dgm:pt modelId="{BBC3B28C-085E-6A47-AF1C-07A1345E017E}">
      <dgm:prSet/>
      <dgm:spPr/>
      <dgm:t>
        <a:bodyPr/>
        <a:lstStyle/>
        <a:p>
          <a:r>
            <a:rPr lang="en-GB" dirty="0"/>
            <a:t>experimental conditions change</a:t>
          </a:r>
        </a:p>
      </dgm:t>
    </dgm:pt>
    <dgm:pt modelId="{7858102F-DC95-6E44-A1C4-F32AA6818C32}" type="parTrans" cxnId="{DB57A976-B995-9140-9966-8F4D8625BDFD}">
      <dgm:prSet/>
      <dgm:spPr/>
      <dgm:t>
        <a:bodyPr/>
        <a:lstStyle/>
        <a:p>
          <a:endParaRPr lang="en-US"/>
        </a:p>
      </dgm:t>
    </dgm:pt>
    <dgm:pt modelId="{191D23CB-AE8E-AA4D-8F06-FDAC6BFDD589}" type="sibTrans" cxnId="{DB57A976-B995-9140-9966-8F4D8625BDFD}">
      <dgm:prSet/>
      <dgm:spPr/>
      <dgm:t>
        <a:bodyPr/>
        <a:lstStyle/>
        <a:p>
          <a:endParaRPr lang="en-US"/>
        </a:p>
      </dgm:t>
    </dgm:pt>
    <dgm:pt modelId="{255B178D-761C-A549-91DA-6EC883211A3D}">
      <dgm:prSet/>
      <dgm:spPr/>
      <dgm:t>
        <a:bodyPr/>
        <a:lstStyle/>
        <a:p>
          <a:r>
            <a:rPr lang="en-GB" dirty="0"/>
            <a:t>Physics model, </a:t>
          </a:r>
          <a:r>
            <a:rPr lang="en-US" dirty="0"/>
            <a:t>Complex Electric fields</a:t>
          </a:r>
          <a:endParaRPr lang="en-GB" dirty="0"/>
        </a:p>
      </dgm:t>
    </dgm:pt>
    <dgm:pt modelId="{1C42D18F-3E40-824F-9B36-00CAFA8FB3A0}" type="parTrans" cxnId="{A4A82CD0-AC3A-F144-8046-EF481F9870E6}">
      <dgm:prSet/>
      <dgm:spPr/>
      <dgm:t>
        <a:bodyPr/>
        <a:lstStyle/>
        <a:p>
          <a:endParaRPr lang="en-US"/>
        </a:p>
      </dgm:t>
    </dgm:pt>
    <dgm:pt modelId="{66A1E4B7-0BBC-5F49-B760-4855243398AA}" type="sibTrans" cxnId="{A4A82CD0-AC3A-F144-8046-EF481F9870E6}">
      <dgm:prSet/>
      <dgm:spPr/>
      <dgm:t>
        <a:bodyPr/>
        <a:lstStyle/>
        <a:p>
          <a:endParaRPr lang="en-US"/>
        </a:p>
      </dgm:t>
    </dgm:pt>
    <dgm:pt modelId="{DF5931BE-6242-3F40-BE4A-58A1D4A32EA9}">
      <dgm:prSet/>
      <dgm:spPr/>
      <dgm:t>
        <a:bodyPr/>
        <a:lstStyle/>
        <a:p>
          <a:r>
            <a:rPr lang="en-GB" dirty="0"/>
            <a:t>Impurity/n-damage</a:t>
          </a:r>
        </a:p>
      </dgm:t>
    </dgm:pt>
    <dgm:pt modelId="{3655E1A1-3479-FD48-B5BE-D494F6571402}" type="parTrans" cxnId="{5B36D2D3-DD8D-BF47-8E5C-030FA1E861AD}">
      <dgm:prSet/>
      <dgm:spPr/>
      <dgm:t>
        <a:bodyPr/>
        <a:lstStyle/>
        <a:p>
          <a:endParaRPr lang="en-US"/>
        </a:p>
      </dgm:t>
    </dgm:pt>
    <dgm:pt modelId="{54AC0EC8-8C25-7F41-B516-C1249210BC81}" type="sibTrans" cxnId="{5B36D2D3-DD8D-BF47-8E5C-030FA1E861AD}">
      <dgm:prSet/>
      <dgm:spPr/>
      <dgm:t>
        <a:bodyPr/>
        <a:lstStyle/>
        <a:p>
          <a:endParaRPr lang="en-US"/>
        </a:p>
      </dgm:t>
    </dgm:pt>
    <dgm:pt modelId="{A7C3B86C-1546-024C-80C9-70FB1A43818C}">
      <dgm:prSet/>
      <dgm:spPr/>
      <dgm:t>
        <a:bodyPr/>
        <a:lstStyle/>
        <a:p>
          <a:r>
            <a:rPr lang="en-GB" dirty="0"/>
            <a:t>electronics response</a:t>
          </a:r>
        </a:p>
      </dgm:t>
    </dgm:pt>
    <dgm:pt modelId="{7B6648DC-152F-1943-AE22-802A84AE9980}" type="parTrans" cxnId="{A1E44418-1228-BB4E-8705-D0ACA14A9151}">
      <dgm:prSet/>
      <dgm:spPr/>
      <dgm:t>
        <a:bodyPr/>
        <a:lstStyle/>
        <a:p>
          <a:endParaRPr lang="en-US"/>
        </a:p>
      </dgm:t>
    </dgm:pt>
    <dgm:pt modelId="{3C9B3A05-0C90-1044-9438-CD295BD98E0F}" type="sibTrans" cxnId="{A1E44418-1228-BB4E-8705-D0ACA14A9151}">
      <dgm:prSet/>
      <dgm:spPr/>
      <dgm:t>
        <a:bodyPr/>
        <a:lstStyle/>
        <a:p>
          <a:endParaRPr lang="en-US"/>
        </a:p>
      </dgm:t>
    </dgm:pt>
    <dgm:pt modelId="{4C621268-86EF-3D4A-8F6A-7F9A26EE1ECE}">
      <dgm:prSet/>
      <dgm:spPr/>
      <dgm:t>
        <a:bodyPr/>
        <a:lstStyle/>
        <a:p>
          <a:r>
            <a:rPr lang="en-GB" dirty="0"/>
            <a:t>temperature etc </a:t>
          </a:r>
        </a:p>
      </dgm:t>
    </dgm:pt>
    <dgm:pt modelId="{D4423A11-72B2-0647-BCA6-E5E48B8125DF}" type="parTrans" cxnId="{4A5E8758-240B-1A45-BF7A-67FBBCADA3D2}">
      <dgm:prSet/>
      <dgm:spPr/>
      <dgm:t>
        <a:bodyPr/>
        <a:lstStyle/>
        <a:p>
          <a:endParaRPr lang="en-US"/>
        </a:p>
      </dgm:t>
    </dgm:pt>
    <dgm:pt modelId="{DA84BB33-35AC-CF41-B933-25070AAD01D5}" type="sibTrans" cxnId="{4A5E8758-240B-1A45-BF7A-67FBBCADA3D2}">
      <dgm:prSet/>
      <dgm:spPr/>
      <dgm:t>
        <a:bodyPr/>
        <a:lstStyle/>
        <a:p>
          <a:endParaRPr lang="en-US"/>
        </a:p>
      </dgm:t>
    </dgm:pt>
    <dgm:pt modelId="{C5D5FC9A-C456-8B4A-B9FA-1A73BCB44CAA}" type="pres">
      <dgm:prSet presAssocID="{4EBA3045-B968-0641-9678-5B6ED993FB53}" presName="diagram" presStyleCnt="0">
        <dgm:presLayoutVars>
          <dgm:chPref val="1"/>
          <dgm:dir/>
          <dgm:animOne val="branch"/>
          <dgm:animLvl val="lvl"/>
          <dgm:resizeHandles/>
        </dgm:presLayoutVars>
      </dgm:prSet>
      <dgm:spPr/>
    </dgm:pt>
    <dgm:pt modelId="{96264158-05D6-C843-9AB5-C61521579B41}" type="pres">
      <dgm:prSet presAssocID="{79183A8B-2CC1-A64D-9A8A-27D2DFE88627}" presName="root" presStyleCnt="0"/>
      <dgm:spPr/>
    </dgm:pt>
    <dgm:pt modelId="{9D3F1E43-3E38-C648-9D2A-C3FC049CDE6A}" type="pres">
      <dgm:prSet presAssocID="{79183A8B-2CC1-A64D-9A8A-27D2DFE88627}" presName="rootComposite" presStyleCnt="0"/>
      <dgm:spPr/>
    </dgm:pt>
    <dgm:pt modelId="{89CD9F42-82C4-604C-BBA5-B967E0C50321}" type="pres">
      <dgm:prSet presAssocID="{79183A8B-2CC1-A64D-9A8A-27D2DFE88627}" presName="rootText" presStyleLbl="node1" presStyleIdx="0" presStyleCnt="1" custScaleX="61461" custScaleY="49392"/>
      <dgm:spPr/>
    </dgm:pt>
    <dgm:pt modelId="{4F0602A6-F2BA-DE49-B095-B23A732E4AE5}" type="pres">
      <dgm:prSet presAssocID="{79183A8B-2CC1-A64D-9A8A-27D2DFE88627}" presName="rootConnector" presStyleLbl="node1" presStyleIdx="0" presStyleCnt="1"/>
      <dgm:spPr/>
    </dgm:pt>
    <dgm:pt modelId="{1383B40A-211D-FD40-814F-5E41200FA90A}" type="pres">
      <dgm:prSet presAssocID="{79183A8B-2CC1-A64D-9A8A-27D2DFE88627}" presName="childShape" presStyleCnt="0"/>
      <dgm:spPr/>
    </dgm:pt>
    <dgm:pt modelId="{6D7C9847-0419-9F47-8E60-B3FC91DA28F5}" type="pres">
      <dgm:prSet presAssocID="{E03C21E1-F2DA-1A4D-B8E8-47A3101C1297}" presName="Name13" presStyleLbl="parChTrans1D2" presStyleIdx="0" presStyleCnt="2"/>
      <dgm:spPr/>
    </dgm:pt>
    <dgm:pt modelId="{9913E710-8F5F-5148-BAB6-A26EC497D15D}" type="pres">
      <dgm:prSet presAssocID="{5CA887F9-5E21-AC41-9441-9E683D21E693}" presName="childText" presStyleLbl="bgAcc1" presStyleIdx="0" presStyleCnt="2" custScaleX="127488" custScaleY="66497" custLinFactNeighborX="-301" custLinFactNeighborY="-15474">
        <dgm:presLayoutVars>
          <dgm:bulletEnabled val="1"/>
        </dgm:presLayoutVars>
      </dgm:prSet>
      <dgm:spPr/>
    </dgm:pt>
    <dgm:pt modelId="{94696846-465F-E64C-8760-0AC8584BC521}" type="pres">
      <dgm:prSet presAssocID="{C3A4F7FE-0106-7448-8D7F-317163F74321}" presName="Name13" presStyleLbl="parChTrans1D2" presStyleIdx="1" presStyleCnt="2"/>
      <dgm:spPr/>
    </dgm:pt>
    <dgm:pt modelId="{67F449A2-5654-1C45-B949-2D684E3B9EF3}" type="pres">
      <dgm:prSet presAssocID="{26335FF7-DE6A-6A4D-80C3-2ADD204882EE}" presName="childText" presStyleLbl="bgAcc1" presStyleIdx="1" presStyleCnt="2" custScaleX="156813" custScaleY="88259" custLinFactNeighborX="64" custLinFactNeighborY="-31488">
        <dgm:presLayoutVars>
          <dgm:bulletEnabled val="1"/>
        </dgm:presLayoutVars>
      </dgm:prSet>
      <dgm:spPr/>
    </dgm:pt>
  </dgm:ptLst>
  <dgm:cxnLst>
    <dgm:cxn modelId="{44A33306-8CE8-3348-B88C-027BD2917CA7}" type="presOf" srcId="{4EBA3045-B968-0641-9678-5B6ED993FB53}" destId="{C5D5FC9A-C456-8B4A-B9FA-1A73BCB44CAA}" srcOrd="0" destOrd="0" presId="urn:microsoft.com/office/officeart/2005/8/layout/hierarchy3"/>
    <dgm:cxn modelId="{66BAF208-03A6-BA4E-9031-7DF58E4EDA8E}" type="presOf" srcId="{5CA887F9-5E21-AC41-9441-9E683D21E693}" destId="{9913E710-8F5F-5148-BAB6-A26EC497D15D}" srcOrd="0" destOrd="0" presId="urn:microsoft.com/office/officeart/2005/8/layout/hierarchy3"/>
    <dgm:cxn modelId="{9149D00A-210C-794E-98A5-F6E79EDFEACB}" type="presOf" srcId="{DF5931BE-6242-3F40-BE4A-58A1D4A32EA9}" destId="{67F449A2-5654-1C45-B949-2D684E3B9EF3}" srcOrd="0" destOrd="2" presId="urn:microsoft.com/office/officeart/2005/8/layout/hierarchy3"/>
    <dgm:cxn modelId="{73B3E316-F596-CF43-92B0-A4551568E88E}" srcId="{79183A8B-2CC1-A64D-9A8A-27D2DFE88627}" destId="{5CA887F9-5E21-AC41-9441-9E683D21E693}" srcOrd="0" destOrd="0" parTransId="{E03C21E1-F2DA-1A4D-B8E8-47A3101C1297}" sibTransId="{17FBCC0D-F873-1C40-AD24-11CAB6D73989}"/>
    <dgm:cxn modelId="{A1E44418-1228-BB4E-8705-D0ACA14A9151}" srcId="{26335FF7-DE6A-6A4D-80C3-2ADD204882EE}" destId="{A7C3B86C-1546-024C-80C9-70FB1A43818C}" srcOrd="2" destOrd="0" parTransId="{7B6648DC-152F-1943-AE22-802A84AE9980}" sibTransId="{3C9B3A05-0C90-1044-9438-CD295BD98E0F}"/>
    <dgm:cxn modelId="{8DE55040-AB9C-0045-AE25-ED34D4497566}" srcId="{79183A8B-2CC1-A64D-9A8A-27D2DFE88627}" destId="{26335FF7-DE6A-6A4D-80C3-2ADD204882EE}" srcOrd="1" destOrd="0" parTransId="{C3A4F7FE-0106-7448-8D7F-317163F74321}" sibTransId="{BFD0B74C-0602-1241-BDE3-3900BBB23ADF}"/>
    <dgm:cxn modelId="{4185A44C-8217-C74C-8E60-ACA81925604F}" srcId="{5CA887F9-5E21-AC41-9441-9E683D21E693}" destId="{8C67E20E-1C3A-1D45-B7B6-D0A79523E8E9}" srcOrd="0" destOrd="0" parTransId="{A6845641-26C6-654A-96E4-E1BA61C2EEA1}" sibTransId="{4CC4DE6D-ACF1-2344-99E8-03E6611C2E43}"/>
    <dgm:cxn modelId="{4A5E8758-240B-1A45-BF7A-67FBBCADA3D2}" srcId="{26335FF7-DE6A-6A4D-80C3-2ADD204882EE}" destId="{4C621268-86EF-3D4A-8F6A-7F9A26EE1ECE}" srcOrd="3" destOrd="0" parTransId="{D4423A11-72B2-0647-BCA6-E5E48B8125DF}" sibTransId="{DA84BB33-35AC-CF41-B933-25070AAD01D5}"/>
    <dgm:cxn modelId="{DB57A976-B995-9140-9966-8F4D8625BDFD}" srcId="{5CA887F9-5E21-AC41-9441-9E683D21E693}" destId="{BBC3B28C-085E-6A47-AF1C-07A1345E017E}" srcOrd="1" destOrd="0" parTransId="{7858102F-DC95-6E44-A1C4-F32AA6818C32}" sibTransId="{191D23CB-AE8E-AA4D-8F06-FDAC6BFDD589}"/>
    <dgm:cxn modelId="{0FA7EE85-AC11-BA43-8A6A-0223530ECA9F}" srcId="{4EBA3045-B968-0641-9678-5B6ED993FB53}" destId="{79183A8B-2CC1-A64D-9A8A-27D2DFE88627}" srcOrd="0" destOrd="0" parTransId="{41C2A87B-95CA-1943-A5BC-9AC3EAF86714}" sibTransId="{FFBCFD10-D3F6-3D4C-AB9D-889C9B20536D}"/>
    <dgm:cxn modelId="{6A97A799-7469-5A49-BA4A-34AB72080606}" type="presOf" srcId="{26335FF7-DE6A-6A4D-80C3-2ADD204882EE}" destId="{67F449A2-5654-1C45-B949-2D684E3B9EF3}" srcOrd="0" destOrd="0" presId="urn:microsoft.com/office/officeart/2005/8/layout/hierarchy3"/>
    <dgm:cxn modelId="{4B70569A-098D-9C47-9E14-77D61D611561}" type="presOf" srcId="{BBC3B28C-085E-6A47-AF1C-07A1345E017E}" destId="{9913E710-8F5F-5148-BAB6-A26EC497D15D}" srcOrd="0" destOrd="2" presId="urn:microsoft.com/office/officeart/2005/8/layout/hierarchy3"/>
    <dgm:cxn modelId="{FA1E489D-255B-4D40-9AED-FCCE6DD8EAF7}" type="presOf" srcId="{C3A4F7FE-0106-7448-8D7F-317163F74321}" destId="{94696846-465F-E64C-8760-0AC8584BC521}" srcOrd="0" destOrd="0" presId="urn:microsoft.com/office/officeart/2005/8/layout/hierarchy3"/>
    <dgm:cxn modelId="{A93367AD-0737-F547-A759-D1B4DDA7AD92}" type="presOf" srcId="{79183A8B-2CC1-A64D-9A8A-27D2DFE88627}" destId="{4F0602A6-F2BA-DE49-B095-B23A732E4AE5}" srcOrd="1" destOrd="0" presId="urn:microsoft.com/office/officeart/2005/8/layout/hierarchy3"/>
    <dgm:cxn modelId="{AC0687BD-025F-7249-BEEB-409D459D4F10}" type="presOf" srcId="{8C67E20E-1C3A-1D45-B7B6-D0A79523E8E9}" destId="{9913E710-8F5F-5148-BAB6-A26EC497D15D}" srcOrd="0" destOrd="1" presId="urn:microsoft.com/office/officeart/2005/8/layout/hierarchy3"/>
    <dgm:cxn modelId="{9C1F35C9-B933-1345-A65B-82FE3FDD3ABD}" type="presOf" srcId="{255B178D-761C-A549-91DA-6EC883211A3D}" destId="{67F449A2-5654-1C45-B949-2D684E3B9EF3}" srcOrd="0" destOrd="1" presId="urn:microsoft.com/office/officeart/2005/8/layout/hierarchy3"/>
    <dgm:cxn modelId="{AD8B98CB-4B63-8B47-A3DA-6EF6109290B1}" type="presOf" srcId="{79183A8B-2CC1-A64D-9A8A-27D2DFE88627}" destId="{89CD9F42-82C4-604C-BBA5-B967E0C50321}" srcOrd="0" destOrd="0" presId="urn:microsoft.com/office/officeart/2005/8/layout/hierarchy3"/>
    <dgm:cxn modelId="{A4A82CD0-AC3A-F144-8046-EF481F9870E6}" srcId="{26335FF7-DE6A-6A4D-80C3-2ADD204882EE}" destId="{255B178D-761C-A549-91DA-6EC883211A3D}" srcOrd="0" destOrd="0" parTransId="{1C42D18F-3E40-824F-9B36-00CAFA8FB3A0}" sibTransId="{66A1E4B7-0BBC-5F49-B760-4855243398AA}"/>
    <dgm:cxn modelId="{5B36D2D3-DD8D-BF47-8E5C-030FA1E861AD}" srcId="{26335FF7-DE6A-6A4D-80C3-2ADD204882EE}" destId="{DF5931BE-6242-3F40-BE4A-58A1D4A32EA9}" srcOrd="1" destOrd="0" parTransId="{3655E1A1-3479-FD48-B5BE-D494F6571402}" sibTransId="{54AC0EC8-8C25-7F41-B516-C1249210BC81}"/>
    <dgm:cxn modelId="{AD2256E2-A508-7B42-AC38-7A72051FD9BE}" type="presOf" srcId="{E03C21E1-F2DA-1A4D-B8E8-47A3101C1297}" destId="{6D7C9847-0419-9F47-8E60-B3FC91DA28F5}" srcOrd="0" destOrd="0" presId="urn:microsoft.com/office/officeart/2005/8/layout/hierarchy3"/>
    <dgm:cxn modelId="{9EAE62E2-3F12-1C40-A751-A8E63EFC1581}" type="presOf" srcId="{A7C3B86C-1546-024C-80C9-70FB1A43818C}" destId="{67F449A2-5654-1C45-B949-2D684E3B9EF3}" srcOrd="0" destOrd="3" presId="urn:microsoft.com/office/officeart/2005/8/layout/hierarchy3"/>
    <dgm:cxn modelId="{F39BA4E5-3C5E-6C40-897C-704C9EA9ED44}" type="presOf" srcId="{4C621268-86EF-3D4A-8F6A-7F9A26EE1ECE}" destId="{67F449A2-5654-1C45-B949-2D684E3B9EF3}" srcOrd="0" destOrd="4" presId="urn:microsoft.com/office/officeart/2005/8/layout/hierarchy3"/>
    <dgm:cxn modelId="{CA886333-9509-E14E-AD7B-62F4A8784FEE}" type="presParOf" srcId="{C5D5FC9A-C456-8B4A-B9FA-1A73BCB44CAA}" destId="{96264158-05D6-C843-9AB5-C61521579B41}" srcOrd="0" destOrd="0" presId="urn:microsoft.com/office/officeart/2005/8/layout/hierarchy3"/>
    <dgm:cxn modelId="{A24C0287-C383-FC41-B359-D99E8517F2C0}" type="presParOf" srcId="{96264158-05D6-C843-9AB5-C61521579B41}" destId="{9D3F1E43-3E38-C648-9D2A-C3FC049CDE6A}" srcOrd="0" destOrd="0" presId="urn:microsoft.com/office/officeart/2005/8/layout/hierarchy3"/>
    <dgm:cxn modelId="{B1A796DA-F27F-D84F-A6EA-67BE945D131D}" type="presParOf" srcId="{9D3F1E43-3E38-C648-9D2A-C3FC049CDE6A}" destId="{89CD9F42-82C4-604C-BBA5-B967E0C50321}" srcOrd="0" destOrd="0" presId="urn:microsoft.com/office/officeart/2005/8/layout/hierarchy3"/>
    <dgm:cxn modelId="{1090068A-B951-EB48-A1A7-5ADFA7BFE94D}" type="presParOf" srcId="{9D3F1E43-3E38-C648-9D2A-C3FC049CDE6A}" destId="{4F0602A6-F2BA-DE49-B095-B23A732E4AE5}" srcOrd="1" destOrd="0" presId="urn:microsoft.com/office/officeart/2005/8/layout/hierarchy3"/>
    <dgm:cxn modelId="{626B99D8-D7C5-5242-987F-19CE4A505646}" type="presParOf" srcId="{96264158-05D6-C843-9AB5-C61521579B41}" destId="{1383B40A-211D-FD40-814F-5E41200FA90A}" srcOrd="1" destOrd="0" presId="urn:microsoft.com/office/officeart/2005/8/layout/hierarchy3"/>
    <dgm:cxn modelId="{F6AE9D5B-3A27-B54B-B06E-FB61D7A2871F}" type="presParOf" srcId="{1383B40A-211D-FD40-814F-5E41200FA90A}" destId="{6D7C9847-0419-9F47-8E60-B3FC91DA28F5}" srcOrd="0" destOrd="0" presId="urn:microsoft.com/office/officeart/2005/8/layout/hierarchy3"/>
    <dgm:cxn modelId="{9E401981-62FC-284F-A746-2A0BF5664AF0}" type="presParOf" srcId="{1383B40A-211D-FD40-814F-5E41200FA90A}" destId="{9913E710-8F5F-5148-BAB6-A26EC497D15D}" srcOrd="1" destOrd="0" presId="urn:microsoft.com/office/officeart/2005/8/layout/hierarchy3"/>
    <dgm:cxn modelId="{DCF934A8-EC43-5747-8526-8123E7C27F95}" type="presParOf" srcId="{1383B40A-211D-FD40-814F-5E41200FA90A}" destId="{94696846-465F-E64C-8760-0AC8584BC521}" srcOrd="2" destOrd="0" presId="urn:microsoft.com/office/officeart/2005/8/layout/hierarchy3"/>
    <dgm:cxn modelId="{25A8EAF3-B46D-6F48-80DA-9836C6E6349D}" type="presParOf" srcId="{1383B40A-211D-FD40-814F-5E41200FA90A}" destId="{67F449A2-5654-1C45-B949-2D684E3B9EF3}" srcOrd="3" destOrd="0" presId="urn:microsoft.com/office/officeart/2005/8/layout/hierarchy3"/>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BA3045-B968-0641-9678-5B6ED993FB5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79183A8B-2CC1-A64D-9A8A-27D2DFE88627}">
      <dgm:prSet custT="1"/>
      <dgm:spPr/>
      <dgm:t>
        <a:bodyPr/>
        <a:lstStyle/>
        <a:p>
          <a:r>
            <a:rPr lang="en-GB" sz="2800" dirty="0"/>
            <a:t>Signal matching (grid search)</a:t>
          </a:r>
        </a:p>
      </dgm:t>
    </dgm:pt>
    <dgm:pt modelId="{41C2A87B-95CA-1943-A5BC-9AC3EAF86714}" type="parTrans" cxnId="{0FA7EE85-AC11-BA43-8A6A-0223530ECA9F}">
      <dgm:prSet/>
      <dgm:spPr/>
      <dgm:t>
        <a:bodyPr/>
        <a:lstStyle/>
        <a:p>
          <a:endParaRPr lang="en-US"/>
        </a:p>
      </dgm:t>
    </dgm:pt>
    <dgm:pt modelId="{FFBCFD10-D3F6-3D4C-AB9D-889C9B20536D}" type="sibTrans" cxnId="{0FA7EE85-AC11-BA43-8A6A-0223530ECA9F}">
      <dgm:prSet/>
      <dgm:spPr/>
      <dgm:t>
        <a:bodyPr/>
        <a:lstStyle/>
        <a:p>
          <a:endParaRPr lang="en-US"/>
        </a:p>
      </dgm:t>
    </dgm:pt>
    <dgm:pt modelId="{5CA887F9-5E21-AC41-9441-9E683D21E693}">
      <dgm:prSet custT="1"/>
      <dgm:spPr/>
      <dgm:t>
        <a:bodyPr/>
        <a:lstStyle/>
        <a:p>
          <a:r>
            <a:rPr lang="en-GB" sz="2400" dirty="0"/>
            <a:t>Grid Search</a:t>
          </a:r>
        </a:p>
      </dgm:t>
    </dgm:pt>
    <dgm:pt modelId="{E03C21E1-F2DA-1A4D-B8E8-47A3101C1297}" type="parTrans" cxnId="{73B3E316-F596-CF43-92B0-A4551568E88E}">
      <dgm:prSet/>
      <dgm:spPr/>
      <dgm:t>
        <a:bodyPr/>
        <a:lstStyle/>
        <a:p>
          <a:endParaRPr lang="en-US"/>
        </a:p>
      </dgm:t>
    </dgm:pt>
    <dgm:pt modelId="{17FBCC0D-F873-1C40-AD24-11CAB6D73989}" type="sibTrans" cxnId="{73B3E316-F596-CF43-92B0-A4551568E88E}">
      <dgm:prSet/>
      <dgm:spPr/>
      <dgm:t>
        <a:bodyPr/>
        <a:lstStyle/>
        <a:p>
          <a:endParaRPr lang="en-US"/>
        </a:p>
      </dgm:t>
    </dgm:pt>
    <dgm:pt modelId="{26335FF7-DE6A-6A4D-80C3-2ADD204882EE}">
      <dgm:prSet custT="1"/>
      <dgm:spPr/>
      <dgm:t>
        <a:bodyPr/>
        <a:lstStyle/>
        <a:p>
          <a:r>
            <a:rPr lang="en-GB" sz="2400" b="1" dirty="0"/>
            <a:t>University of Liverpool:</a:t>
          </a:r>
        </a:p>
      </dgm:t>
    </dgm:pt>
    <dgm:pt modelId="{C3A4F7FE-0106-7448-8D7F-317163F74321}" type="parTrans" cxnId="{8DE55040-AB9C-0045-AE25-ED34D4497566}">
      <dgm:prSet/>
      <dgm:spPr/>
      <dgm:t>
        <a:bodyPr/>
        <a:lstStyle/>
        <a:p>
          <a:endParaRPr lang="en-US"/>
        </a:p>
      </dgm:t>
    </dgm:pt>
    <dgm:pt modelId="{BFD0B74C-0602-1241-BDE3-3900BBB23ADF}" type="sibTrans" cxnId="{8DE55040-AB9C-0045-AE25-ED34D4497566}">
      <dgm:prSet/>
      <dgm:spPr/>
      <dgm:t>
        <a:bodyPr/>
        <a:lstStyle/>
        <a:p>
          <a:endParaRPr lang="en-US"/>
        </a:p>
      </dgm:t>
    </dgm:pt>
    <mc:AlternateContent xmlns:mc="http://schemas.openxmlformats.org/markup-compatibility/2006" xmlns:a14="http://schemas.microsoft.com/office/drawing/2010/main">
      <mc:Choice Requires="a14">
        <dgm:pt modelId="{8C67E20E-1C3A-1D45-B7B6-D0A79523E8E9}">
          <dgm:prSet custT="1"/>
          <dgm:spPr/>
          <dgm:t>
            <a:bodyPr/>
            <a:lstStyle/>
            <a:p>
              <a:r>
                <a:rPr lang="en-US" sz="1900" dirty="0"/>
                <a:t>Require positions at resolution </a:t>
              </a:r>
              <a14:m>
                <m:oMath xmlns:m="http://schemas.openxmlformats.org/officeDocument/2006/math">
                  <m:r>
                    <a:rPr lang="en-US" sz="1900" i="1" smtClean="0">
                      <a:latin typeface="Cambria Math" panose="02040503050406030204" pitchFamily="18" charset="0"/>
                      <a:ea typeface="Cambria Math" panose="02040503050406030204" pitchFamily="18" charset="0"/>
                    </a:rPr>
                    <m:t>≤</m:t>
                  </m:r>
                  <m:r>
                    <a:rPr lang="en-GB" sz="1900" b="0" i="1" smtClean="0">
                      <a:latin typeface="Cambria Math" panose="02040503050406030204" pitchFamily="18" charset="0"/>
                      <a:ea typeface="Cambria Math" panose="02040503050406030204" pitchFamily="18" charset="0"/>
                    </a:rPr>
                    <m:t> </m:t>
                  </m:r>
                </m:oMath>
              </a14:m>
              <a:r>
                <a:rPr lang="en-US" sz="1900" dirty="0"/>
                <a:t>5mm</a:t>
              </a:r>
              <a:endParaRPr lang="en-GB" sz="1900" dirty="0"/>
            </a:p>
          </dgm:t>
        </dgm:pt>
      </mc:Choice>
      <mc:Fallback xmlns="">
        <dgm:pt modelId="{8C67E20E-1C3A-1D45-B7B6-D0A79523E8E9}">
          <dgm:prSet custT="1"/>
          <dgm:spPr/>
          <dgm:t>
            <a:bodyPr/>
            <a:lstStyle/>
            <a:p>
              <a:r>
                <a:rPr lang="en-US" sz="1900" dirty="0"/>
                <a:t>Require positions at resolution </a:t>
              </a:r>
              <a:r>
                <a:rPr lang="en-US" sz="1900" i="0">
                  <a:latin typeface="Cambria Math" panose="02040503050406030204" pitchFamily="18" charset="0"/>
                  <a:ea typeface="Cambria Math" panose="02040503050406030204" pitchFamily="18" charset="0"/>
                </a:rPr>
                <a:t>≤</a:t>
              </a:r>
              <a:r>
                <a:rPr lang="en-GB" sz="1900" b="0" i="0">
                  <a:latin typeface="Cambria Math" panose="02040503050406030204" pitchFamily="18" charset="0"/>
                  <a:ea typeface="Cambria Math" panose="02040503050406030204" pitchFamily="18" charset="0"/>
                </a:rPr>
                <a:t> </a:t>
              </a:r>
              <a:r>
                <a:rPr lang="en-US" sz="1900" dirty="0"/>
                <a:t>5mm</a:t>
              </a:r>
              <a:endParaRPr lang="en-GB" sz="1900" dirty="0"/>
            </a:p>
          </dgm:t>
        </dgm:pt>
      </mc:Fallback>
    </mc:AlternateContent>
    <dgm:pt modelId="{4CC4DE6D-ACF1-2344-99E8-03E6611C2E43}" type="sibTrans" cxnId="{4185A44C-8217-C74C-8E60-ACA81925604F}">
      <dgm:prSet/>
      <dgm:spPr/>
      <dgm:t>
        <a:bodyPr/>
        <a:lstStyle/>
        <a:p>
          <a:endParaRPr lang="en-US"/>
        </a:p>
      </dgm:t>
    </dgm:pt>
    <dgm:pt modelId="{A6845641-26C6-654A-96E4-E1BA61C2EEA1}" type="parTrans" cxnId="{4185A44C-8217-C74C-8E60-ACA81925604F}">
      <dgm:prSet/>
      <dgm:spPr/>
      <dgm:t>
        <a:bodyPr/>
        <a:lstStyle/>
        <a:p>
          <a:endParaRPr lang="en-US"/>
        </a:p>
      </dgm:t>
    </dgm:pt>
    <dgm:pt modelId="{3FD12425-73B3-584B-8DD5-67765393140B}">
      <dgm:prSet custT="1"/>
      <dgm:spPr/>
      <dgm:t>
        <a:bodyPr/>
        <a:lstStyle/>
        <a:p>
          <a:r>
            <a:rPr lang="en-US" sz="1900" dirty="0">
              <a:ea typeface="Cambria Math" charset="0"/>
            </a:rPr>
            <a:t>Dataset is ~ 50,000 points (37x121)</a:t>
          </a:r>
        </a:p>
      </dgm:t>
    </dgm:pt>
    <dgm:pt modelId="{02DA1DB0-08DE-0F46-9A21-8090DFA67605}" type="parTrans" cxnId="{BA6A2FA6-02D3-6E4B-9C88-0DCB158727D7}">
      <dgm:prSet/>
      <dgm:spPr/>
      <dgm:t>
        <a:bodyPr/>
        <a:lstStyle/>
        <a:p>
          <a:endParaRPr lang="en-GB"/>
        </a:p>
      </dgm:t>
    </dgm:pt>
    <dgm:pt modelId="{E899C07C-3D41-7048-A873-0ED73E8B83A0}" type="sibTrans" cxnId="{BA6A2FA6-02D3-6E4B-9C88-0DCB158727D7}">
      <dgm:prSet/>
      <dgm:spPr/>
      <dgm:t>
        <a:bodyPr/>
        <a:lstStyle/>
        <a:p>
          <a:endParaRPr lang="en-GB"/>
        </a:p>
      </dgm:t>
    </dgm:pt>
    <dgm:pt modelId="{1E6EB7BB-680D-2945-9521-19A2774063E7}">
      <dgm:prSet custT="1"/>
      <dgm:spPr/>
      <dgm:t>
        <a:bodyPr/>
        <a:lstStyle/>
        <a:p>
          <a:r>
            <a:rPr lang="en-US" sz="1900" dirty="0">
              <a:ea typeface="Cambria Math" charset="0"/>
            </a:rPr>
            <a:t>PSA-grid search needs to be very fast (~ </a:t>
          </a:r>
          <a:r>
            <a:rPr lang="en-US" sz="1900" dirty="0" err="1">
              <a:ea typeface="Cambria Math" charset="0"/>
            </a:rPr>
            <a:t>ms</a:t>
          </a:r>
          <a:r>
            <a:rPr lang="en-US" sz="1900" dirty="0">
              <a:ea typeface="Cambria Math" charset="0"/>
            </a:rPr>
            <a:t>)</a:t>
          </a:r>
        </a:p>
      </dgm:t>
    </dgm:pt>
    <dgm:pt modelId="{E9E729E4-DB13-564A-9C39-0A384EE51EBD}" type="parTrans" cxnId="{11914455-87C2-694C-B31D-DE5FF8C98DCE}">
      <dgm:prSet/>
      <dgm:spPr/>
      <dgm:t>
        <a:bodyPr/>
        <a:lstStyle/>
        <a:p>
          <a:endParaRPr lang="en-GB"/>
        </a:p>
      </dgm:t>
    </dgm:pt>
    <dgm:pt modelId="{78AF56BE-E886-2540-B097-28AAABED200D}" type="sibTrans" cxnId="{11914455-87C2-694C-B31D-DE5FF8C98DCE}">
      <dgm:prSet/>
      <dgm:spPr/>
      <dgm:t>
        <a:bodyPr/>
        <a:lstStyle/>
        <a:p>
          <a:endParaRPr lang="en-GB"/>
        </a:p>
      </dgm:t>
    </dgm:pt>
    <dgm:pt modelId="{8EC6798E-183A-6C46-B4A6-CEE5116DFF82}">
      <dgm:prSet custT="1"/>
      <dgm:spPr/>
      <dgm:t>
        <a:bodyPr/>
        <a:lstStyle/>
        <a:p>
          <a:r>
            <a:rPr lang="en-US" sz="1900" dirty="0">
              <a:ea typeface="Cambria Math" charset="0"/>
            </a:rPr>
            <a:t>Experimental validation of Simulation.</a:t>
          </a:r>
        </a:p>
      </dgm:t>
    </dgm:pt>
    <dgm:pt modelId="{F52E7D08-059E-7B42-A644-AAEB4EFCF3C5}" type="parTrans" cxnId="{ECF7D939-3BD5-914D-AA7E-C1A7393A0C5E}">
      <dgm:prSet/>
      <dgm:spPr/>
      <dgm:t>
        <a:bodyPr/>
        <a:lstStyle/>
        <a:p>
          <a:endParaRPr lang="en-GB"/>
        </a:p>
      </dgm:t>
    </dgm:pt>
    <dgm:pt modelId="{2868016B-C919-0E4E-AA05-8667373FB9F0}" type="sibTrans" cxnId="{ECF7D939-3BD5-914D-AA7E-C1A7393A0C5E}">
      <dgm:prSet/>
      <dgm:spPr/>
      <dgm:t>
        <a:bodyPr/>
        <a:lstStyle/>
        <a:p>
          <a:endParaRPr lang="en-GB"/>
        </a:p>
      </dgm:t>
    </dgm:pt>
    <dgm:pt modelId="{15186BBC-FBD1-484E-9414-449FB97A16B6}">
      <dgm:prSet custT="1"/>
      <dgm:spPr/>
      <dgm:t>
        <a:bodyPr/>
        <a:lstStyle/>
        <a:p>
          <a:r>
            <a:rPr lang="en-US" sz="1900" dirty="0">
              <a:ea typeface="Cambria Math" charset="0"/>
            </a:rPr>
            <a:t>Novel PSA techniques for </a:t>
          </a:r>
          <a:r>
            <a:rPr lang="en-US" sz="1900" b="1" dirty="0">
              <a:ea typeface="Cambria Math" charset="0"/>
            </a:rPr>
            <a:t>accelerated Grid Search</a:t>
          </a:r>
        </a:p>
      </dgm:t>
    </dgm:pt>
    <dgm:pt modelId="{539B07AC-71A6-C247-9375-2FA3E3517681}" type="parTrans" cxnId="{A7AEAE62-4CBC-9941-A49C-32501F44E886}">
      <dgm:prSet/>
      <dgm:spPr/>
      <dgm:t>
        <a:bodyPr/>
        <a:lstStyle/>
        <a:p>
          <a:endParaRPr lang="en-GB"/>
        </a:p>
      </dgm:t>
    </dgm:pt>
    <dgm:pt modelId="{EA2EB89F-6A85-F044-9A42-DD60A19E4801}" type="sibTrans" cxnId="{A7AEAE62-4CBC-9941-A49C-32501F44E886}">
      <dgm:prSet/>
      <dgm:spPr/>
      <dgm:t>
        <a:bodyPr/>
        <a:lstStyle/>
        <a:p>
          <a:endParaRPr lang="en-GB"/>
        </a:p>
      </dgm:t>
    </dgm:pt>
    <dgm:pt modelId="{195673A9-3EBA-9A40-86F7-A2C094C06949}">
      <dgm:prSet custT="1"/>
      <dgm:spPr/>
      <dgm:t>
        <a:bodyPr/>
        <a:lstStyle/>
        <a:p>
          <a:r>
            <a:rPr lang="en-US" sz="1900" b="1" dirty="0">
              <a:ea typeface="Cambria Math" charset="0"/>
            </a:rPr>
            <a:t>Machine Learning </a:t>
          </a:r>
          <a:r>
            <a:rPr lang="en-US" sz="1900" dirty="0">
              <a:ea typeface="Cambria Math" charset="0"/>
            </a:rPr>
            <a:t>for Advanced Signal Inference</a:t>
          </a:r>
        </a:p>
      </dgm:t>
    </dgm:pt>
    <dgm:pt modelId="{FD249E94-4323-5C4F-A99A-E6E5E848942F}" type="parTrans" cxnId="{8115EFBE-108D-3041-AE41-6C3063EC66E2}">
      <dgm:prSet/>
      <dgm:spPr/>
      <dgm:t>
        <a:bodyPr/>
        <a:lstStyle/>
        <a:p>
          <a:endParaRPr lang="en-GB"/>
        </a:p>
      </dgm:t>
    </dgm:pt>
    <dgm:pt modelId="{4F0826FF-8541-CA42-93E9-234F1F4A0045}" type="sibTrans" cxnId="{8115EFBE-108D-3041-AE41-6C3063EC66E2}">
      <dgm:prSet/>
      <dgm:spPr/>
      <dgm:t>
        <a:bodyPr/>
        <a:lstStyle/>
        <a:p>
          <a:endParaRPr lang="en-GB"/>
        </a:p>
      </dgm:t>
    </dgm:pt>
    <dgm:pt modelId="{8F0B3308-F3E3-9040-AEE2-2733C64BBAFA}">
      <dgm:prSet custT="1"/>
      <dgm:spPr/>
      <dgm:t>
        <a:bodyPr/>
        <a:lstStyle/>
        <a:p>
          <a:r>
            <a:rPr lang="en-US" sz="1900" dirty="0">
              <a:ea typeface="Cambria Math" charset="0"/>
            </a:rPr>
            <a:t>High resolution simulations of new detectors.</a:t>
          </a:r>
        </a:p>
      </dgm:t>
    </dgm:pt>
    <dgm:pt modelId="{4662328E-C61A-4A43-95AD-BADB59376D38}" type="parTrans" cxnId="{686138DB-0B7E-0743-905B-30F9FB69CAB2}">
      <dgm:prSet/>
      <dgm:spPr/>
      <dgm:t>
        <a:bodyPr/>
        <a:lstStyle/>
        <a:p>
          <a:endParaRPr lang="en-GB"/>
        </a:p>
      </dgm:t>
    </dgm:pt>
    <dgm:pt modelId="{FEEABF47-4A62-504F-8265-D641CE4A5ABA}" type="sibTrans" cxnId="{686138DB-0B7E-0743-905B-30F9FB69CAB2}">
      <dgm:prSet/>
      <dgm:spPr/>
      <dgm:t>
        <a:bodyPr/>
        <a:lstStyle/>
        <a:p>
          <a:endParaRPr lang="en-GB"/>
        </a:p>
      </dgm:t>
    </dgm:pt>
    <dgm:pt modelId="{C5D5FC9A-C456-8B4A-B9FA-1A73BCB44CAA}" type="pres">
      <dgm:prSet presAssocID="{4EBA3045-B968-0641-9678-5B6ED993FB53}" presName="diagram" presStyleCnt="0">
        <dgm:presLayoutVars>
          <dgm:chPref val="1"/>
          <dgm:dir/>
          <dgm:animOne val="branch"/>
          <dgm:animLvl val="lvl"/>
          <dgm:resizeHandles/>
        </dgm:presLayoutVars>
      </dgm:prSet>
      <dgm:spPr/>
    </dgm:pt>
    <dgm:pt modelId="{96264158-05D6-C843-9AB5-C61521579B41}" type="pres">
      <dgm:prSet presAssocID="{79183A8B-2CC1-A64D-9A8A-27D2DFE88627}" presName="root" presStyleCnt="0"/>
      <dgm:spPr/>
    </dgm:pt>
    <dgm:pt modelId="{9D3F1E43-3E38-C648-9D2A-C3FC049CDE6A}" type="pres">
      <dgm:prSet presAssocID="{79183A8B-2CC1-A64D-9A8A-27D2DFE88627}" presName="rootComposite" presStyleCnt="0"/>
      <dgm:spPr/>
    </dgm:pt>
    <dgm:pt modelId="{89CD9F42-82C4-604C-BBA5-B967E0C50321}" type="pres">
      <dgm:prSet presAssocID="{79183A8B-2CC1-A64D-9A8A-27D2DFE88627}" presName="rootText" presStyleLbl="node1" presStyleIdx="0" presStyleCnt="1" custScaleX="84763" custScaleY="64627" custLinFactNeighborX="15048" custLinFactNeighborY="-7548"/>
      <dgm:spPr/>
    </dgm:pt>
    <dgm:pt modelId="{4F0602A6-F2BA-DE49-B095-B23A732E4AE5}" type="pres">
      <dgm:prSet presAssocID="{79183A8B-2CC1-A64D-9A8A-27D2DFE88627}" presName="rootConnector" presStyleLbl="node1" presStyleIdx="0" presStyleCnt="1"/>
      <dgm:spPr/>
    </dgm:pt>
    <dgm:pt modelId="{1383B40A-211D-FD40-814F-5E41200FA90A}" type="pres">
      <dgm:prSet presAssocID="{79183A8B-2CC1-A64D-9A8A-27D2DFE88627}" presName="childShape" presStyleCnt="0"/>
      <dgm:spPr/>
    </dgm:pt>
    <dgm:pt modelId="{6D7C9847-0419-9F47-8E60-B3FC91DA28F5}" type="pres">
      <dgm:prSet presAssocID="{E03C21E1-F2DA-1A4D-B8E8-47A3101C1297}" presName="Name13" presStyleLbl="parChTrans1D2" presStyleIdx="0" presStyleCnt="2"/>
      <dgm:spPr/>
    </dgm:pt>
    <dgm:pt modelId="{9913E710-8F5F-5148-BAB6-A26EC497D15D}" type="pres">
      <dgm:prSet presAssocID="{5CA887F9-5E21-AC41-9441-9E683D21E693}" presName="childText" presStyleLbl="bgAcc1" presStyleIdx="0" presStyleCnt="2" custScaleX="220365" custScaleY="124638" custLinFactNeighborX="18312" custLinFactNeighborY="2093">
        <dgm:presLayoutVars>
          <dgm:bulletEnabled val="1"/>
        </dgm:presLayoutVars>
      </dgm:prSet>
      <dgm:spPr/>
    </dgm:pt>
    <dgm:pt modelId="{94696846-465F-E64C-8760-0AC8584BC521}" type="pres">
      <dgm:prSet presAssocID="{C3A4F7FE-0106-7448-8D7F-317163F74321}" presName="Name13" presStyleLbl="parChTrans1D2" presStyleIdx="1" presStyleCnt="2"/>
      <dgm:spPr/>
    </dgm:pt>
    <dgm:pt modelId="{67F449A2-5654-1C45-B949-2D684E3B9EF3}" type="pres">
      <dgm:prSet presAssocID="{26335FF7-DE6A-6A4D-80C3-2ADD204882EE}" presName="childText" presStyleLbl="bgAcc1" presStyleIdx="1" presStyleCnt="2" custScaleX="230674" custScaleY="125889" custLinFactNeighborX="18529" custLinFactNeighborY="21155">
        <dgm:presLayoutVars>
          <dgm:bulletEnabled val="1"/>
        </dgm:presLayoutVars>
      </dgm:prSet>
      <dgm:spPr/>
    </dgm:pt>
  </dgm:ptLst>
  <dgm:cxnLst>
    <dgm:cxn modelId="{44A33306-8CE8-3348-B88C-027BD2917CA7}" type="presOf" srcId="{4EBA3045-B968-0641-9678-5B6ED993FB53}" destId="{C5D5FC9A-C456-8B4A-B9FA-1A73BCB44CAA}" srcOrd="0" destOrd="0" presId="urn:microsoft.com/office/officeart/2005/8/layout/hierarchy3"/>
    <dgm:cxn modelId="{66BAF208-03A6-BA4E-9031-7DF58E4EDA8E}" type="presOf" srcId="{5CA887F9-5E21-AC41-9441-9E683D21E693}" destId="{9913E710-8F5F-5148-BAB6-A26EC497D15D}" srcOrd="0" destOrd="0" presId="urn:microsoft.com/office/officeart/2005/8/layout/hierarchy3"/>
    <dgm:cxn modelId="{73B3E316-F596-CF43-92B0-A4551568E88E}" srcId="{79183A8B-2CC1-A64D-9A8A-27D2DFE88627}" destId="{5CA887F9-5E21-AC41-9441-9E683D21E693}" srcOrd="0" destOrd="0" parTransId="{E03C21E1-F2DA-1A4D-B8E8-47A3101C1297}" sibTransId="{17FBCC0D-F873-1C40-AD24-11CAB6D73989}"/>
    <dgm:cxn modelId="{ECF7D939-3BD5-914D-AA7E-C1A7393A0C5E}" srcId="{26335FF7-DE6A-6A4D-80C3-2ADD204882EE}" destId="{8EC6798E-183A-6C46-B4A6-CEE5116DFF82}" srcOrd="0" destOrd="0" parTransId="{F52E7D08-059E-7B42-A644-AAEB4EFCF3C5}" sibTransId="{2868016B-C919-0E4E-AA05-8667373FB9F0}"/>
    <dgm:cxn modelId="{0B9D2C40-421B-D041-A25E-58C376745831}" type="presOf" srcId="{8F0B3308-F3E3-9040-AEE2-2733C64BBAFA}" destId="{67F449A2-5654-1C45-B949-2D684E3B9EF3}" srcOrd="0" destOrd="3" presId="urn:microsoft.com/office/officeart/2005/8/layout/hierarchy3"/>
    <dgm:cxn modelId="{8DE55040-AB9C-0045-AE25-ED34D4497566}" srcId="{79183A8B-2CC1-A64D-9A8A-27D2DFE88627}" destId="{26335FF7-DE6A-6A4D-80C3-2ADD204882EE}" srcOrd="1" destOrd="0" parTransId="{C3A4F7FE-0106-7448-8D7F-317163F74321}" sibTransId="{BFD0B74C-0602-1241-BDE3-3900BBB23ADF}"/>
    <dgm:cxn modelId="{4185A44C-8217-C74C-8E60-ACA81925604F}" srcId="{5CA887F9-5E21-AC41-9441-9E683D21E693}" destId="{8C67E20E-1C3A-1D45-B7B6-D0A79523E8E9}" srcOrd="0" destOrd="0" parTransId="{A6845641-26C6-654A-96E4-E1BA61C2EEA1}" sibTransId="{4CC4DE6D-ACF1-2344-99E8-03E6611C2E43}"/>
    <dgm:cxn modelId="{11914455-87C2-694C-B31D-DE5FF8C98DCE}" srcId="{5CA887F9-5E21-AC41-9441-9E683D21E693}" destId="{1E6EB7BB-680D-2945-9521-19A2774063E7}" srcOrd="2" destOrd="0" parTransId="{E9E729E4-DB13-564A-9C39-0A384EE51EBD}" sibTransId="{78AF56BE-E886-2540-B097-28AAABED200D}"/>
    <dgm:cxn modelId="{A7AEAE62-4CBC-9941-A49C-32501F44E886}" srcId="{26335FF7-DE6A-6A4D-80C3-2ADD204882EE}" destId="{15186BBC-FBD1-484E-9414-449FB97A16B6}" srcOrd="3" destOrd="0" parTransId="{539B07AC-71A6-C247-9375-2FA3E3517681}" sibTransId="{EA2EB89F-6A85-F044-9A42-DD60A19E4801}"/>
    <dgm:cxn modelId="{0F688E76-CE54-3149-9CBB-4244F1F7B63E}" type="presOf" srcId="{3FD12425-73B3-584B-8DD5-67765393140B}" destId="{9913E710-8F5F-5148-BAB6-A26EC497D15D}" srcOrd="0" destOrd="2" presId="urn:microsoft.com/office/officeart/2005/8/layout/hierarchy3"/>
    <dgm:cxn modelId="{F1850982-DA12-4B42-A56E-EB343F27FBC8}" type="presOf" srcId="{1E6EB7BB-680D-2945-9521-19A2774063E7}" destId="{9913E710-8F5F-5148-BAB6-A26EC497D15D}" srcOrd="0" destOrd="3" presId="urn:microsoft.com/office/officeart/2005/8/layout/hierarchy3"/>
    <dgm:cxn modelId="{782E1B85-C3CA-7E40-B051-82B8D84D00B2}" type="presOf" srcId="{15186BBC-FBD1-484E-9414-449FB97A16B6}" destId="{67F449A2-5654-1C45-B949-2D684E3B9EF3}" srcOrd="0" destOrd="4" presId="urn:microsoft.com/office/officeart/2005/8/layout/hierarchy3"/>
    <dgm:cxn modelId="{0FA7EE85-AC11-BA43-8A6A-0223530ECA9F}" srcId="{4EBA3045-B968-0641-9678-5B6ED993FB53}" destId="{79183A8B-2CC1-A64D-9A8A-27D2DFE88627}" srcOrd="0" destOrd="0" parTransId="{41C2A87B-95CA-1943-A5BC-9AC3EAF86714}" sibTransId="{FFBCFD10-D3F6-3D4C-AB9D-889C9B20536D}"/>
    <dgm:cxn modelId="{6A97A799-7469-5A49-BA4A-34AB72080606}" type="presOf" srcId="{26335FF7-DE6A-6A4D-80C3-2ADD204882EE}" destId="{67F449A2-5654-1C45-B949-2D684E3B9EF3}" srcOrd="0" destOrd="0" presId="urn:microsoft.com/office/officeart/2005/8/layout/hierarchy3"/>
    <dgm:cxn modelId="{FA1E489D-255B-4D40-9AED-FCCE6DD8EAF7}" type="presOf" srcId="{C3A4F7FE-0106-7448-8D7F-317163F74321}" destId="{94696846-465F-E64C-8760-0AC8584BC521}" srcOrd="0" destOrd="0" presId="urn:microsoft.com/office/officeart/2005/8/layout/hierarchy3"/>
    <dgm:cxn modelId="{BA6A2FA6-02D3-6E4B-9C88-0DCB158727D7}" srcId="{5CA887F9-5E21-AC41-9441-9E683D21E693}" destId="{3FD12425-73B3-584B-8DD5-67765393140B}" srcOrd="1" destOrd="0" parTransId="{02DA1DB0-08DE-0F46-9A21-8090DFA67605}" sibTransId="{E899C07C-3D41-7048-A873-0ED73E8B83A0}"/>
    <dgm:cxn modelId="{A93367AD-0737-F547-A759-D1B4DDA7AD92}" type="presOf" srcId="{79183A8B-2CC1-A64D-9A8A-27D2DFE88627}" destId="{4F0602A6-F2BA-DE49-B095-B23A732E4AE5}" srcOrd="1" destOrd="0" presId="urn:microsoft.com/office/officeart/2005/8/layout/hierarchy3"/>
    <dgm:cxn modelId="{AC0687BD-025F-7249-BEEB-409D459D4F10}" type="presOf" srcId="{8C67E20E-1C3A-1D45-B7B6-D0A79523E8E9}" destId="{9913E710-8F5F-5148-BAB6-A26EC497D15D}" srcOrd="0" destOrd="1" presId="urn:microsoft.com/office/officeart/2005/8/layout/hierarchy3"/>
    <dgm:cxn modelId="{8115EFBE-108D-3041-AE41-6C3063EC66E2}" srcId="{26335FF7-DE6A-6A4D-80C3-2ADD204882EE}" destId="{195673A9-3EBA-9A40-86F7-A2C094C06949}" srcOrd="1" destOrd="0" parTransId="{FD249E94-4323-5C4F-A99A-E6E5E848942F}" sibTransId="{4F0826FF-8541-CA42-93E9-234F1F4A0045}"/>
    <dgm:cxn modelId="{AD8B98CB-4B63-8B47-A3DA-6EF6109290B1}" type="presOf" srcId="{79183A8B-2CC1-A64D-9A8A-27D2DFE88627}" destId="{89CD9F42-82C4-604C-BBA5-B967E0C50321}" srcOrd="0" destOrd="0" presId="urn:microsoft.com/office/officeart/2005/8/layout/hierarchy3"/>
    <dgm:cxn modelId="{686138DB-0B7E-0743-905B-30F9FB69CAB2}" srcId="{26335FF7-DE6A-6A4D-80C3-2ADD204882EE}" destId="{8F0B3308-F3E3-9040-AEE2-2733C64BBAFA}" srcOrd="2" destOrd="0" parTransId="{4662328E-C61A-4A43-95AD-BADB59376D38}" sibTransId="{FEEABF47-4A62-504F-8265-D641CE4A5ABA}"/>
    <dgm:cxn modelId="{AD2256E2-A508-7B42-AC38-7A72051FD9BE}" type="presOf" srcId="{E03C21E1-F2DA-1A4D-B8E8-47A3101C1297}" destId="{6D7C9847-0419-9F47-8E60-B3FC91DA28F5}" srcOrd="0" destOrd="0" presId="urn:microsoft.com/office/officeart/2005/8/layout/hierarchy3"/>
    <dgm:cxn modelId="{434C08EE-DD3B-DA43-82E7-39CCF4E4D1B7}" type="presOf" srcId="{195673A9-3EBA-9A40-86F7-A2C094C06949}" destId="{67F449A2-5654-1C45-B949-2D684E3B9EF3}" srcOrd="0" destOrd="2" presId="urn:microsoft.com/office/officeart/2005/8/layout/hierarchy3"/>
    <dgm:cxn modelId="{CB0ABCF7-43C7-3C43-A6E5-78982B709ED7}" type="presOf" srcId="{8EC6798E-183A-6C46-B4A6-CEE5116DFF82}" destId="{67F449A2-5654-1C45-B949-2D684E3B9EF3}" srcOrd="0" destOrd="1" presId="urn:microsoft.com/office/officeart/2005/8/layout/hierarchy3"/>
    <dgm:cxn modelId="{CA886333-9509-E14E-AD7B-62F4A8784FEE}" type="presParOf" srcId="{C5D5FC9A-C456-8B4A-B9FA-1A73BCB44CAA}" destId="{96264158-05D6-C843-9AB5-C61521579B41}" srcOrd="0" destOrd="0" presId="urn:microsoft.com/office/officeart/2005/8/layout/hierarchy3"/>
    <dgm:cxn modelId="{A24C0287-C383-FC41-B359-D99E8517F2C0}" type="presParOf" srcId="{96264158-05D6-C843-9AB5-C61521579B41}" destId="{9D3F1E43-3E38-C648-9D2A-C3FC049CDE6A}" srcOrd="0" destOrd="0" presId="urn:microsoft.com/office/officeart/2005/8/layout/hierarchy3"/>
    <dgm:cxn modelId="{B1A796DA-F27F-D84F-A6EA-67BE945D131D}" type="presParOf" srcId="{9D3F1E43-3E38-C648-9D2A-C3FC049CDE6A}" destId="{89CD9F42-82C4-604C-BBA5-B967E0C50321}" srcOrd="0" destOrd="0" presId="urn:microsoft.com/office/officeart/2005/8/layout/hierarchy3"/>
    <dgm:cxn modelId="{1090068A-B951-EB48-A1A7-5ADFA7BFE94D}" type="presParOf" srcId="{9D3F1E43-3E38-C648-9D2A-C3FC049CDE6A}" destId="{4F0602A6-F2BA-DE49-B095-B23A732E4AE5}" srcOrd="1" destOrd="0" presId="urn:microsoft.com/office/officeart/2005/8/layout/hierarchy3"/>
    <dgm:cxn modelId="{626B99D8-D7C5-5242-987F-19CE4A505646}" type="presParOf" srcId="{96264158-05D6-C843-9AB5-C61521579B41}" destId="{1383B40A-211D-FD40-814F-5E41200FA90A}" srcOrd="1" destOrd="0" presId="urn:microsoft.com/office/officeart/2005/8/layout/hierarchy3"/>
    <dgm:cxn modelId="{F6AE9D5B-3A27-B54B-B06E-FB61D7A2871F}" type="presParOf" srcId="{1383B40A-211D-FD40-814F-5E41200FA90A}" destId="{6D7C9847-0419-9F47-8E60-B3FC91DA28F5}" srcOrd="0" destOrd="0" presId="urn:microsoft.com/office/officeart/2005/8/layout/hierarchy3"/>
    <dgm:cxn modelId="{9E401981-62FC-284F-A746-2A0BF5664AF0}" type="presParOf" srcId="{1383B40A-211D-FD40-814F-5E41200FA90A}" destId="{9913E710-8F5F-5148-BAB6-A26EC497D15D}" srcOrd="1" destOrd="0" presId="urn:microsoft.com/office/officeart/2005/8/layout/hierarchy3"/>
    <dgm:cxn modelId="{DCF934A8-EC43-5747-8526-8123E7C27F95}" type="presParOf" srcId="{1383B40A-211D-FD40-814F-5E41200FA90A}" destId="{94696846-465F-E64C-8760-0AC8584BC521}" srcOrd="2" destOrd="0" presId="urn:microsoft.com/office/officeart/2005/8/layout/hierarchy3"/>
    <dgm:cxn modelId="{25A8EAF3-B46D-6F48-80DA-9836C6E6349D}" type="presParOf" srcId="{1383B40A-211D-FD40-814F-5E41200FA90A}" destId="{67F449A2-5654-1C45-B949-2D684E3B9EF3}" srcOrd="3"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BA3045-B968-0641-9678-5B6ED993FB5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79183A8B-2CC1-A64D-9A8A-27D2DFE88627}">
      <dgm:prSet custT="1"/>
      <dgm:spPr/>
      <dgm:t>
        <a:bodyPr/>
        <a:lstStyle/>
        <a:p>
          <a:r>
            <a:rPr lang="en-GB" sz="2800" dirty="0"/>
            <a:t>Signal matching (grid search)</a:t>
          </a:r>
        </a:p>
      </dgm:t>
    </dgm:pt>
    <dgm:pt modelId="{41C2A87B-95CA-1943-A5BC-9AC3EAF86714}" type="parTrans" cxnId="{0FA7EE85-AC11-BA43-8A6A-0223530ECA9F}">
      <dgm:prSet/>
      <dgm:spPr/>
      <dgm:t>
        <a:bodyPr/>
        <a:lstStyle/>
        <a:p>
          <a:endParaRPr lang="en-US"/>
        </a:p>
      </dgm:t>
    </dgm:pt>
    <dgm:pt modelId="{FFBCFD10-D3F6-3D4C-AB9D-889C9B20536D}" type="sibTrans" cxnId="{0FA7EE85-AC11-BA43-8A6A-0223530ECA9F}">
      <dgm:prSet/>
      <dgm:spPr/>
      <dgm:t>
        <a:bodyPr/>
        <a:lstStyle/>
        <a:p>
          <a:endParaRPr lang="en-US"/>
        </a:p>
      </dgm:t>
    </dgm:pt>
    <dgm:pt modelId="{5CA887F9-5E21-AC41-9441-9E683D21E693}">
      <dgm:prSet custT="1"/>
      <dgm:spPr>
        <a:blipFill>
          <a:blip xmlns:r="http://schemas.openxmlformats.org/officeDocument/2006/relationships" r:embed="rId1"/>
          <a:stretch>
            <a:fillRect l="-1478" t="-2069"/>
          </a:stretch>
        </a:blipFill>
      </dgm:spPr>
      <dgm:t>
        <a:bodyPr/>
        <a:lstStyle/>
        <a:p>
          <a:r>
            <a:rPr lang="en-US">
              <a:noFill/>
            </a:rPr>
            <a:t> </a:t>
          </a:r>
        </a:p>
      </dgm:t>
    </dgm:pt>
    <dgm:pt modelId="{E03C21E1-F2DA-1A4D-B8E8-47A3101C1297}" type="parTrans" cxnId="{73B3E316-F596-CF43-92B0-A4551568E88E}">
      <dgm:prSet/>
      <dgm:spPr/>
      <dgm:t>
        <a:bodyPr/>
        <a:lstStyle/>
        <a:p>
          <a:endParaRPr lang="en-US"/>
        </a:p>
      </dgm:t>
    </dgm:pt>
    <dgm:pt modelId="{17FBCC0D-F873-1C40-AD24-11CAB6D73989}" type="sibTrans" cxnId="{73B3E316-F596-CF43-92B0-A4551568E88E}">
      <dgm:prSet/>
      <dgm:spPr/>
      <dgm:t>
        <a:bodyPr/>
        <a:lstStyle/>
        <a:p>
          <a:endParaRPr lang="en-US"/>
        </a:p>
      </dgm:t>
    </dgm:pt>
    <dgm:pt modelId="{26335FF7-DE6A-6A4D-80C3-2ADD204882EE}">
      <dgm:prSet custT="1"/>
      <dgm:spPr/>
      <dgm:t>
        <a:bodyPr/>
        <a:lstStyle/>
        <a:p>
          <a:r>
            <a:rPr lang="en-GB" sz="2400" b="1" dirty="0"/>
            <a:t>University of Liverpool:</a:t>
          </a:r>
        </a:p>
      </dgm:t>
    </dgm:pt>
    <dgm:pt modelId="{C3A4F7FE-0106-7448-8D7F-317163F74321}" type="parTrans" cxnId="{8DE55040-AB9C-0045-AE25-ED34D4497566}">
      <dgm:prSet/>
      <dgm:spPr/>
      <dgm:t>
        <a:bodyPr/>
        <a:lstStyle/>
        <a:p>
          <a:endParaRPr lang="en-US"/>
        </a:p>
      </dgm:t>
    </dgm:pt>
    <dgm:pt modelId="{BFD0B74C-0602-1241-BDE3-3900BBB23ADF}" type="sibTrans" cxnId="{8DE55040-AB9C-0045-AE25-ED34D4497566}">
      <dgm:prSet/>
      <dgm:spPr/>
      <dgm:t>
        <a:bodyPr/>
        <a:lstStyle/>
        <a:p>
          <a:endParaRPr lang="en-US"/>
        </a:p>
      </dgm:t>
    </dgm:pt>
    <dgm:pt modelId="{8C67E20E-1C3A-1D45-B7B6-D0A79523E8E9}">
      <dgm:prSet custT="1"/>
      <dgm:spPr/>
      <dgm:t>
        <a:bodyPr/>
        <a:lstStyle/>
        <a:p>
          <a:r>
            <a:rPr lang="en-US">
              <a:noFill/>
            </a:rPr>
            <a:t> </a:t>
          </a:r>
        </a:p>
      </dgm:t>
    </dgm:pt>
    <dgm:pt modelId="{4CC4DE6D-ACF1-2344-99E8-03E6611C2E43}" type="sibTrans" cxnId="{4185A44C-8217-C74C-8E60-ACA81925604F}">
      <dgm:prSet/>
      <dgm:spPr/>
      <dgm:t>
        <a:bodyPr/>
        <a:lstStyle/>
        <a:p>
          <a:endParaRPr lang="en-US"/>
        </a:p>
      </dgm:t>
    </dgm:pt>
    <dgm:pt modelId="{A6845641-26C6-654A-96E4-E1BA61C2EEA1}" type="parTrans" cxnId="{4185A44C-8217-C74C-8E60-ACA81925604F}">
      <dgm:prSet/>
      <dgm:spPr/>
      <dgm:t>
        <a:bodyPr/>
        <a:lstStyle/>
        <a:p>
          <a:endParaRPr lang="en-US"/>
        </a:p>
      </dgm:t>
    </dgm:pt>
    <dgm:pt modelId="{3FD12425-73B3-584B-8DD5-67765393140B}">
      <dgm:prSet custT="1"/>
      <dgm:spPr/>
      <dgm:t>
        <a:bodyPr/>
        <a:lstStyle/>
        <a:p>
          <a:r>
            <a:rPr lang="en-US">
              <a:noFill/>
            </a:rPr>
            <a:t> </a:t>
          </a:r>
        </a:p>
      </dgm:t>
    </dgm:pt>
    <dgm:pt modelId="{02DA1DB0-08DE-0F46-9A21-8090DFA67605}" type="parTrans" cxnId="{BA6A2FA6-02D3-6E4B-9C88-0DCB158727D7}">
      <dgm:prSet/>
      <dgm:spPr/>
      <dgm:t>
        <a:bodyPr/>
        <a:lstStyle/>
        <a:p>
          <a:endParaRPr lang="en-GB"/>
        </a:p>
      </dgm:t>
    </dgm:pt>
    <dgm:pt modelId="{E899C07C-3D41-7048-A873-0ED73E8B83A0}" type="sibTrans" cxnId="{BA6A2FA6-02D3-6E4B-9C88-0DCB158727D7}">
      <dgm:prSet/>
      <dgm:spPr/>
      <dgm:t>
        <a:bodyPr/>
        <a:lstStyle/>
        <a:p>
          <a:endParaRPr lang="en-GB"/>
        </a:p>
      </dgm:t>
    </dgm:pt>
    <dgm:pt modelId="{1E6EB7BB-680D-2945-9521-19A2774063E7}">
      <dgm:prSet custT="1"/>
      <dgm:spPr/>
      <dgm:t>
        <a:bodyPr/>
        <a:lstStyle/>
        <a:p>
          <a:r>
            <a:rPr lang="en-US">
              <a:noFill/>
            </a:rPr>
            <a:t> </a:t>
          </a:r>
        </a:p>
      </dgm:t>
    </dgm:pt>
    <dgm:pt modelId="{E9E729E4-DB13-564A-9C39-0A384EE51EBD}" type="parTrans" cxnId="{11914455-87C2-694C-B31D-DE5FF8C98DCE}">
      <dgm:prSet/>
      <dgm:spPr/>
      <dgm:t>
        <a:bodyPr/>
        <a:lstStyle/>
        <a:p>
          <a:endParaRPr lang="en-GB"/>
        </a:p>
      </dgm:t>
    </dgm:pt>
    <dgm:pt modelId="{78AF56BE-E886-2540-B097-28AAABED200D}" type="sibTrans" cxnId="{11914455-87C2-694C-B31D-DE5FF8C98DCE}">
      <dgm:prSet/>
      <dgm:spPr/>
      <dgm:t>
        <a:bodyPr/>
        <a:lstStyle/>
        <a:p>
          <a:endParaRPr lang="en-GB"/>
        </a:p>
      </dgm:t>
    </dgm:pt>
    <dgm:pt modelId="{8EC6798E-183A-6C46-B4A6-CEE5116DFF82}">
      <dgm:prSet custT="1"/>
      <dgm:spPr/>
      <dgm:t>
        <a:bodyPr/>
        <a:lstStyle/>
        <a:p>
          <a:r>
            <a:rPr lang="en-US" sz="1900" dirty="0">
              <a:ea typeface="Cambria Math" charset="0"/>
            </a:rPr>
            <a:t>Experimental validation of Simulation.</a:t>
          </a:r>
        </a:p>
      </dgm:t>
    </dgm:pt>
    <dgm:pt modelId="{F52E7D08-059E-7B42-A644-AAEB4EFCF3C5}" type="parTrans" cxnId="{ECF7D939-3BD5-914D-AA7E-C1A7393A0C5E}">
      <dgm:prSet/>
      <dgm:spPr/>
      <dgm:t>
        <a:bodyPr/>
        <a:lstStyle/>
        <a:p>
          <a:endParaRPr lang="en-GB"/>
        </a:p>
      </dgm:t>
    </dgm:pt>
    <dgm:pt modelId="{2868016B-C919-0E4E-AA05-8667373FB9F0}" type="sibTrans" cxnId="{ECF7D939-3BD5-914D-AA7E-C1A7393A0C5E}">
      <dgm:prSet/>
      <dgm:spPr/>
      <dgm:t>
        <a:bodyPr/>
        <a:lstStyle/>
        <a:p>
          <a:endParaRPr lang="en-GB"/>
        </a:p>
      </dgm:t>
    </dgm:pt>
    <dgm:pt modelId="{15186BBC-FBD1-484E-9414-449FB97A16B6}">
      <dgm:prSet custT="1"/>
      <dgm:spPr/>
      <dgm:t>
        <a:bodyPr/>
        <a:lstStyle/>
        <a:p>
          <a:r>
            <a:rPr lang="en-US" sz="1900" dirty="0">
              <a:ea typeface="Cambria Math" charset="0"/>
            </a:rPr>
            <a:t>Novel PSA techniques for </a:t>
          </a:r>
          <a:r>
            <a:rPr lang="en-US" sz="1900" b="1" dirty="0">
              <a:ea typeface="Cambria Math" charset="0"/>
            </a:rPr>
            <a:t>accelerated Grid Search</a:t>
          </a:r>
        </a:p>
      </dgm:t>
    </dgm:pt>
    <dgm:pt modelId="{539B07AC-71A6-C247-9375-2FA3E3517681}" type="parTrans" cxnId="{A7AEAE62-4CBC-9941-A49C-32501F44E886}">
      <dgm:prSet/>
      <dgm:spPr/>
      <dgm:t>
        <a:bodyPr/>
        <a:lstStyle/>
        <a:p>
          <a:endParaRPr lang="en-GB"/>
        </a:p>
      </dgm:t>
    </dgm:pt>
    <dgm:pt modelId="{EA2EB89F-6A85-F044-9A42-DD60A19E4801}" type="sibTrans" cxnId="{A7AEAE62-4CBC-9941-A49C-32501F44E886}">
      <dgm:prSet/>
      <dgm:spPr/>
      <dgm:t>
        <a:bodyPr/>
        <a:lstStyle/>
        <a:p>
          <a:endParaRPr lang="en-GB"/>
        </a:p>
      </dgm:t>
    </dgm:pt>
    <dgm:pt modelId="{195673A9-3EBA-9A40-86F7-A2C094C06949}">
      <dgm:prSet custT="1"/>
      <dgm:spPr/>
      <dgm:t>
        <a:bodyPr/>
        <a:lstStyle/>
        <a:p>
          <a:r>
            <a:rPr lang="en-US" sz="1900" b="1" dirty="0">
              <a:ea typeface="Cambria Math" charset="0"/>
            </a:rPr>
            <a:t>Machine Learning </a:t>
          </a:r>
          <a:r>
            <a:rPr lang="en-US" sz="1900" dirty="0">
              <a:ea typeface="Cambria Math" charset="0"/>
            </a:rPr>
            <a:t>for Advanced Signal Inference</a:t>
          </a:r>
        </a:p>
      </dgm:t>
    </dgm:pt>
    <dgm:pt modelId="{FD249E94-4323-5C4F-A99A-E6E5E848942F}" type="parTrans" cxnId="{8115EFBE-108D-3041-AE41-6C3063EC66E2}">
      <dgm:prSet/>
      <dgm:spPr/>
      <dgm:t>
        <a:bodyPr/>
        <a:lstStyle/>
        <a:p>
          <a:endParaRPr lang="en-GB"/>
        </a:p>
      </dgm:t>
    </dgm:pt>
    <dgm:pt modelId="{4F0826FF-8541-CA42-93E9-234F1F4A0045}" type="sibTrans" cxnId="{8115EFBE-108D-3041-AE41-6C3063EC66E2}">
      <dgm:prSet/>
      <dgm:spPr/>
      <dgm:t>
        <a:bodyPr/>
        <a:lstStyle/>
        <a:p>
          <a:endParaRPr lang="en-GB"/>
        </a:p>
      </dgm:t>
    </dgm:pt>
    <dgm:pt modelId="{8F0B3308-F3E3-9040-AEE2-2733C64BBAFA}">
      <dgm:prSet custT="1"/>
      <dgm:spPr/>
      <dgm:t>
        <a:bodyPr/>
        <a:lstStyle/>
        <a:p>
          <a:r>
            <a:rPr lang="en-US" sz="1900" dirty="0">
              <a:ea typeface="Cambria Math" charset="0"/>
            </a:rPr>
            <a:t>High resolution simulations of new detectors.</a:t>
          </a:r>
        </a:p>
      </dgm:t>
    </dgm:pt>
    <dgm:pt modelId="{4662328E-C61A-4A43-95AD-BADB59376D38}" type="parTrans" cxnId="{686138DB-0B7E-0743-905B-30F9FB69CAB2}">
      <dgm:prSet/>
      <dgm:spPr/>
      <dgm:t>
        <a:bodyPr/>
        <a:lstStyle/>
        <a:p>
          <a:endParaRPr lang="en-GB"/>
        </a:p>
      </dgm:t>
    </dgm:pt>
    <dgm:pt modelId="{FEEABF47-4A62-504F-8265-D641CE4A5ABA}" type="sibTrans" cxnId="{686138DB-0B7E-0743-905B-30F9FB69CAB2}">
      <dgm:prSet/>
      <dgm:spPr/>
      <dgm:t>
        <a:bodyPr/>
        <a:lstStyle/>
        <a:p>
          <a:endParaRPr lang="en-GB"/>
        </a:p>
      </dgm:t>
    </dgm:pt>
    <dgm:pt modelId="{C5D5FC9A-C456-8B4A-B9FA-1A73BCB44CAA}" type="pres">
      <dgm:prSet presAssocID="{4EBA3045-B968-0641-9678-5B6ED993FB53}" presName="diagram" presStyleCnt="0">
        <dgm:presLayoutVars>
          <dgm:chPref val="1"/>
          <dgm:dir/>
          <dgm:animOne val="branch"/>
          <dgm:animLvl val="lvl"/>
          <dgm:resizeHandles/>
        </dgm:presLayoutVars>
      </dgm:prSet>
      <dgm:spPr/>
    </dgm:pt>
    <dgm:pt modelId="{96264158-05D6-C843-9AB5-C61521579B41}" type="pres">
      <dgm:prSet presAssocID="{79183A8B-2CC1-A64D-9A8A-27D2DFE88627}" presName="root" presStyleCnt="0"/>
      <dgm:spPr/>
    </dgm:pt>
    <dgm:pt modelId="{9D3F1E43-3E38-C648-9D2A-C3FC049CDE6A}" type="pres">
      <dgm:prSet presAssocID="{79183A8B-2CC1-A64D-9A8A-27D2DFE88627}" presName="rootComposite" presStyleCnt="0"/>
      <dgm:spPr/>
    </dgm:pt>
    <dgm:pt modelId="{89CD9F42-82C4-604C-BBA5-B967E0C50321}" type="pres">
      <dgm:prSet presAssocID="{79183A8B-2CC1-A64D-9A8A-27D2DFE88627}" presName="rootText" presStyleLbl="node1" presStyleIdx="0" presStyleCnt="1" custScaleX="84763" custScaleY="64627" custLinFactNeighborX="15048" custLinFactNeighborY="-7548"/>
      <dgm:spPr/>
    </dgm:pt>
    <dgm:pt modelId="{4F0602A6-F2BA-DE49-B095-B23A732E4AE5}" type="pres">
      <dgm:prSet presAssocID="{79183A8B-2CC1-A64D-9A8A-27D2DFE88627}" presName="rootConnector" presStyleLbl="node1" presStyleIdx="0" presStyleCnt="1"/>
      <dgm:spPr/>
    </dgm:pt>
    <dgm:pt modelId="{1383B40A-211D-FD40-814F-5E41200FA90A}" type="pres">
      <dgm:prSet presAssocID="{79183A8B-2CC1-A64D-9A8A-27D2DFE88627}" presName="childShape" presStyleCnt="0"/>
      <dgm:spPr/>
    </dgm:pt>
    <dgm:pt modelId="{6D7C9847-0419-9F47-8E60-B3FC91DA28F5}" type="pres">
      <dgm:prSet presAssocID="{E03C21E1-F2DA-1A4D-B8E8-47A3101C1297}" presName="Name13" presStyleLbl="parChTrans1D2" presStyleIdx="0" presStyleCnt="2"/>
      <dgm:spPr/>
    </dgm:pt>
    <dgm:pt modelId="{9913E710-8F5F-5148-BAB6-A26EC497D15D}" type="pres">
      <dgm:prSet presAssocID="{5CA887F9-5E21-AC41-9441-9E683D21E693}" presName="childText" presStyleLbl="bgAcc1" presStyleIdx="0" presStyleCnt="2" custScaleX="220365" custScaleY="124638" custLinFactNeighborX="18312" custLinFactNeighborY="2093">
        <dgm:presLayoutVars>
          <dgm:bulletEnabled val="1"/>
        </dgm:presLayoutVars>
      </dgm:prSet>
      <dgm:spPr/>
    </dgm:pt>
    <dgm:pt modelId="{94696846-465F-E64C-8760-0AC8584BC521}" type="pres">
      <dgm:prSet presAssocID="{C3A4F7FE-0106-7448-8D7F-317163F74321}" presName="Name13" presStyleLbl="parChTrans1D2" presStyleIdx="1" presStyleCnt="2"/>
      <dgm:spPr/>
    </dgm:pt>
    <dgm:pt modelId="{67F449A2-5654-1C45-B949-2D684E3B9EF3}" type="pres">
      <dgm:prSet presAssocID="{26335FF7-DE6A-6A4D-80C3-2ADD204882EE}" presName="childText" presStyleLbl="bgAcc1" presStyleIdx="1" presStyleCnt="2" custScaleX="230674" custScaleY="125889" custLinFactNeighborX="18529" custLinFactNeighborY="21155">
        <dgm:presLayoutVars>
          <dgm:bulletEnabled val="1"/>
        </dgm:presLayoutVars>
      </dgm:prSet>
      <dgm:spPr/>
    </dgm:pt>
  </dgm:ptLst>
  <dgm:cxnLst>
    <dgm:cxn modelId="{44A33306-8CE8-3348-B88C-027BD2917CA7}" type="presOf" srcId="{4EBA3045-B968-0641-9678-5B6ED993FB53}" destId="{C5D5FC9A-C456-8B4A-B9FA-1A73BCB44CAA}" srcOrd="0" destOrd="0" presId="urn:microsoft.com/office/officeart/2005/8/layout/hierarchy3"/>
    <dgm:cxn modelId="{66BAF208-03A6-BA4E-9031-7DF58E4EDA8E}" type="presOf" srcId="{5CA887F9-5E21-AC41-9441-9E683D21E693}" destId="{9913E710-8F5F-5148-BAB6-A26EC497D15D}" srcOrd="0" destOrd="0" presId="urn:microsoft.com/office/officeart/2005/8/layout/hierarchy3"/>
    <dgm:cxn modelId="{73B3E316-F596-CF43-92B0-A4551568E88E}" srcId="{79183A8B-2CC1-A64D-9A8A-27D2DFE88627}" destId="{5CA887F9-5E21-AC41-9441-9E683D21E693}" srcOrd="0" destOrd="0" parTransId="{E03C21E1-F2DA-1A4D-B8E8-47A3101C1297}" sibTransId="{17FBCC0D-F873-1C40-AD24-11CAB6D73989}"/>
    <dgm:cxn modelId="{ECF7D939-3BD5-914D-AA7E-C1A7393A0C5E}" srcId="{26335FF7-DE6A-6A4D-80C3-2ADD204882EE}" destId="{8EC6798E-183A-6C46-B4A6-CEE5116DFF82}" srcOrd="0" destOrd="0" parTransId="{F52E7D08-059E-7B42-A644-AAEB4EFCF3C5}" sibTransId="{2868016B-C919-0E4E-AA05-8667373FB9F0}"/>
    <dgm:cxn modelId="{0B9D2C40-421B-D041-A25E-58C376745831}" type="presOf" srcId="{8F0B3308-F3E3-9040-AEE2-2733C64BBAFA}" destId="{67F449A2-5654-1C45-B949-2D684E3B9EF3}" srcOrd="0" destOrd="3" presId="urn:microsoft.com/office/officeart/2005/8/layout/hierarchy3"/>
    <dgm:cxn modelId="{8DE55040-AB9C-0045-AE25-ED34D4497566}" srcId="{79183A8B-2CC1-A64D-9A8A-27D2DFE88627}" destId="{26335FF7-DE6A-6A4D-80C3-2ADD204882EE}" srcOrd="1" destOrd="0" parTransId="{C3A4F7FE-0106-7448-8D7F-317163F74321}" sibTransId="{BFD0B74C-0602-1241-BDE3-3900BBB23ADF}"/>
    <dgm:cxn modelId="{4185A44C-8217-C74C-8E60-ACA81925604F}" srcId="{5CA887F9-5E21-AC41-9441-9E683D21E693}" destId="{8C67E20E-1C3A-1D45-B7B6-D0A79523E8E9}" srcOrd="0" destOrd="0" parTransId="{A6845641-26C6-654A-96E4-E1BA61C2EEA1}" sibTransId="{4CC4DE6D-ACF1-2344-99E8-03E6611C2E43}"/>
    <dgm:cxn modelId="{11914455-87C2-694C-B31D-DE5FF8C98DCE}" srcId="{5CA887F9-5E21-AC41-9441-9E683D21E693}" destId="{1E6EB7BB-680D-2945-9521-19A2774063E7}" srcOrd="2" destOrd="0" parTransId="{E9E729E4-DB13-564A-9C39-0A384EE51EBD}" sibTransId="{78AF56BE-E886-2540-B097-28AAABED200D}"/>
    <dgm:cxn modelId="{A7AEAE62-4CBC-9941-A49C-32501F44E886}" srcId="{26335FF7-DE6A-6A4D-80C3-2ADD204882EE}" destId="{15186BBC-FBD1-484E-9414-449FB97A16B6}" srcOrd="3" destOrd="0" parTransId="{539B07AC-71A6-C247-9375-2FA3E3517681}" sibTransId="{EA2EB89F-6A85-F044-9A42-DD60A19E4801}"/>
    <dgm:cxn modelId="{0F688E76-CE54-3149-9CBB-4244F1F7B63E}" type="presOf" srcId="{3FD12425-73B3-584B-8DD5-67765393140B}" destId="{9913E710-8F5F-5148-BAB6-A26EC497D15D}" srcOrd="0" destOrd="2" presId="urn:microsoft.com/office/officeart/2005/8/layout/hierarchy3"/>
    <dgm:cxn modelId="{F1850982-DA12-4B42-A56E-EB343F27FBC8}" type="presOf" srcId="{1E6EB7BB-680D-2945-9521-19A2774063E7}" destId="{9913E710-8F5F-5148-BAB6-A26EC497D15D}" srcOrd="0" destOrd="3" presId="urn:microsoft.com/office/officeart/2005/8/layout/hierarchy3"/>
    <dgm:cxn modelId="{782E1B85-C3CA-7E40-B051-82B8D84D00B2}" type="presOf" srcId="{15186BBC-FBD1-484E-9414-449FB97A16B6}" destId="{67F449A2-5654-1C45-B949-2D684E3B9EF3}" srcOrd="0" destOrd="4" presId="urn:microsoft.com/office/officeart/2005/8/layout/hierarchy3"/>
    <dgm:cxn modelId="{0FA7EE85-AC11-BA43-8A6A-0223530ECA9F}" srcId="{4EBA3045-B968-0641-9678-5B6ED993FB53}" destId="{79183A8B-2CC1-A64D-9A8A-27D2DFE88627}" srcOrd="0" destOrd="0" parTransId="{41C2A87B-95CA-1943-A5BC-9AC3EAF86714}" sibTransId="{FFBCFD10-D3F6-3D4C-AB9D-889C9B20536D}"/>
    <dgm:cxn modelId="{6A97A799-7469-5A49-BA4A-34AB72080606}" type="presOf" srcId="{26335FF7-DE6A-6A4D-80C3-2ADD204882EE}" destId="{67F449A2-5654-1C45-B949-2D684E3B9EF3}" srcOrd="0" destOrd="0" presId="urn:microsoft.com/office/officeart/2005/8/layout/hierarchy3"/>
    <dgm:cxn modelId="{FA1E489D-255B-4D40-9AED-FCCE6DD8EAF7}" type="presOf" srcId="{C3A4F7FE-0106-7448-8D7F-317163F74321}" destId="{94696846-465F-E64C-8760-0AC8584BC521}" srcOrd="0" destOrd="0" presId="urn:microsoft.com/office/officeart/2005/8/layout/hierarchy3"/>
    <dgm:cxn modelId="{BA6A2FA6-02D3-6E4B-9C88-0DCB158727D7}" srcId="{5CA887F9-5E21-AC41-9441-9E683D21E693}" destId="{3FD12425-73B3-584B-8DD5-67765393140B}" srcOrd="1" destOrd="0" parTransId="{02DA1DB0-08DE-0F46-9A21-8090DFA67605}" sibTransId="{E899C07C-3D41-7048-A873-0ED73E8B83A0}"/>
    <dgm:cxn modelId="{A93367AD-0737-F547-A759-D1B4DDA7AD92}" type="presOf" srcId="{79183A8B-2CC1-A64D-9A8A-27D2DFE88627}" destId="{4F0602A6-F2BA-DE49-B095-B23A732E4AE5}" srcOrd="1" destOrd="0" presId="urn:microsoft.com/office/officeart/2005/8/layout/hierarchy3"/>
    <dgm:cxn modelId="{AC0687BD-025F-7249-BEEB-409D459D4F10}" type="presOf" srcId="{8C67E20E-1C3A-1D45-B7B6-D0A79523E8E9}" destId="{9913E710-8F5F-5148-BAB6-A26EC497D15D}" srcOrd="0" destOrd="1" presId="urn:microsoft.com/office/officeart/2005/8/layout/hierarchy3"/>
    <dgm:cxn modelId="{8115EFBE-108D-3041-AE41-6C3063EC66E2}" srcId="{26335FF7-DE6A-6A4D-80C3-2ADD204882EE}" destId="{195673A9-3EBA-9A40-86F7-A2C094C06949}" srcOrd="1" destOrd="0" parTransId="{FD249E94-4323-5C4F-A99A-E6E5E848942F}" sibTransId="{4F0826FF-8541-CA42-93E9-234F1F4A0045}"/>
    <dgm:cxn modelId="{AD8B98CB-4B63-8B47-A3DA-6EF6109290B1}" type="presOf" srcId="{79183A8B-2CC1-A64D-9A8A-27D2DFE88627}" destId="{89CD9F42-82C4-604C-BBA5-B967E0C50321}" srcOrd="0" destOrd="0" presId="urn:microsoft.com/office/officeart/2005/8/layout/hierarchy3"/>
    <dgm:cxn modelId="{686138DB-0B7E-0743-905B-30F9FB69CAB2}" srcId="{26335FF7-DE6A-6A4D-80C3-2ADD204882EE}" destId="{8F0B3308-F3E3-9040-AEE2-2733C64BBAFA}" srcOrd="2" destOrd="0" parTransId="{4662328E-C61A-4A43-95AD-BADB59376D38}" sibTransId="{FEEABF47-4A62-504F-8265-D641CE4A5ABA}"/>
    <dgm:cxn modelId="{AD2256E2-A508-7B42-AC38-7A72051FD9BE}" type="presOf" srcId="{E03C21E1-F2DA-1A4D-B8E8-47A3101C1297}" destId="{6D7C9847-0419-9F47-8E60-B3FC91DA28F5}" srcOrd="0" destOrd="0" presId="urn:microsoft.com/office/officeart/2005/8/layout/hierarchy3"/>
    <dgm:cxn modelId="{434C08EE-DD3B-DA43-82E7-39CCF4E4D1B7}" type="presOf" srcId="{195673A9-3EBA-9A40-86F7-A2C094C06949}" destId="{67F449A2-5654-1C45-B949-2D684E3B9EF3}" srcOrd="0" destOrd="2" presId="urn:microsoft.com/office/officeart/2005/8/layout/hierarchy3"/>
    <dgm:cxn modelId="{CB0ABCF7-43C7-3C43-A6E5-78982B709ED7}" type="presOf" srcId="{8EC6798E-183A-6C46-B4A6-CEE5116DFF82}" destId="{67F449A2-5654-1C45-B949-2D684E3B9EF3}" srcOrd="0" destOrd="1" presId="urn:microsoft.com/office/officeart/2005/8/layout/hierarchy3"/>
    <dgm:cxn modelId="{CA886333-9509-E14E-AD7B-62F4A8784FEE}" type="presParOf" srcId="{C5D5FC9A-C456-8B4A-B9FA-1A73BCB44CAA}" destId="{96264158-05D6-C843-9AB5-C61521579B41}" srcOrd="0" destOrd="0" presId="urn:microsoft.com/office/officeart/2005/8/layout/hierarchy3"/>
    <dgm:cxn modelId="{A24C0287-C383-FC41-B359-D99E8517F2C0}" type="presParOf" srcId="{96264158-05D6-C843-9AB5-C61521579B41}" destId="{9D3F1E43-3E38-C648-9D2A-C3FC049CDE6A}" srcOrd="0" destOrd="0" presId="urn:microsoft.com/office/officeart/2005/8/layout/hierarchy3"/>
    <dgm:cxn modelId="{B1A796DA-F27F-D84F-A6EA-67BE945D131D}" type="presParOf" srcId="{9D3F1E43-3E38-C648-9D2A-C3FC049CDE6A}" destId="{89CD9F42-82C4-604C-BBA5-B967E0C50321}" srcOrd="0" destOrd="0" presId="urn:microsoft.com/office/officeart/2005/8/layout/hierarchy3"/>
    <dgm:cxn modelId="{1090068A-B951-EB48-A1A7-5ADFA7BFE94D}" type="presParOf" srcId="{9D3F1E43-3E38-C648-9D2A-C3FC049CDE6A}" destId="{4F0602A6-F2BA-DE49-B095-B23A732E4AE5}" srcOrd="1" destOrd="0" presId="urn:microsoft.com/office/officeart/2005/8/layout/hierarchy3"/>
    <dgm:cxn modelId="{626B99D8-D7C5-5242-987F-19CE4A505646}" type="presParOf" srcId="{96264158-05D6-C843-9AB5-C61521579B41}" destId="{1383B40A-211D-FD40-814F-5E41200FA90A}" srcOrd="1" destOrd="0" presId="urn:microsoft.com/office/officeart/2005/8/layout/hierarchy3"/>
    <dgm:cxn modelId="{F6AE9D5B-3A27-B54B-B06E-FB61D7A2871F}" type="presParOf" srcId="{1383B40A-211D-FD40-814F-5E41200FA90A}" destId="{6D7C9847-0419-9F47-8E60-B3FC91DA28F5}" srcOrd="0" destOrd="0" presId="urn:microsoft.com/office/officeart/2005/8/layout/hierarchy3"/>
    <dgm:cxn modelId="{9E401981-62FC-284F-A746-2A0BF5664AF0}" type="presParOf" srcId="{1383B40A-211D-FD40-814F-5E41200FA90A}" destId="{9913E710-8F5F-5148-BAB6-A26EC497D15D}" srcOrd="1" destOrd="0" presId="urn:microsoft.com/office/officeart/2005/8/layout/hierarchy3"/>
    <dgm:cxn modelId="{DCF934A8-EC43-5747-8526-8123E7C27F95}" type="presParOf" srcId="{1383B40A-211D-FD40-814F-5E41200FA90A}" destId="{94696846-465F-E64C-8760-0AC8584BC521}" srcOrd="2" destOrd="0" presId="urn:microsoft.com/office/officeart/2005/8/layout/hierarchy3"/>
    <dgm:cxn modelId="{25A8EAF3-B46D-6F48-80DA-9836C6E6349D}" type="presParOf" srcId="{1383B40A-211D-FD40-814F-5E41200FA90A}" destId="{67F449A2-5654-1C45-B949-2D684E3B9EF3}" srcOrd="3"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D9F42-82C4-604C-BBA5-B967E0C50321}">
      <dsp:nvSpPr>
        <dsp:cNvPr id="0" name=""/>
        <dsp:cNvSpPr/>
      </dsp:nvSpPr>
      <dsp:spPr>
        <a:xfrm>
          <a:off x="448376" y="1045"/>
          <a:ext cx="2562203" cy="102953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GB" sz="2800" kern="1200" dirty="0"/>
            <a:t>signal basis generation</a:t>
          </a:r>
        </a:p>
      </dsp:txBody>
      <dsp:txXfrm>
        <a:off x="478530" y="31199"/>
        <a:ext cx="2501895" cy="969225"/>
      </dsp:txXfrm>
    </dsp:sp>
    <dsp:sp modelId="{6D7C9847-0419-9F47-8E60-B3FC91DA28F5}">
      <dsp:nvSpPr>
        <dsp:cNvPr id="0" name=""/>
        <dsp:cNvSpPr/>
      </dsp:nvSpPr>
      <dsp:spPr>
        <a:xfrm>
          <a:off x="704596" y="1030578"/>
          <a:ext cx="246181" cy="891597"/>
        </a:xfrm>
        <a:custGeom>
          <a:avLst/>
          <a:gdLst/>
          <a:ahLst/>
          <a:cxnLst/>
          <a:rect l="0" t="0" r="0" b="0"/>
          <a:pathLst>
            <a:path>
              <a:moveTo>
                <a:pt x="0" y="0"/>
              </a:moveTo>
              <a:lnTo>
                <a:pt x="0" y="891597"/>
              </a:lnTo>
              <a:lnTo>
                <a:pt x="246181" y="8915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13E710-8F5F-5148-BAB6-A26EC497D15D}">
      <dsp:nvSpPr>
        <dsp:cNvPr id="0" name=""/>
        <dsp:cNvSpPr/>
      </dsp:nvSpPr>
      <dsp:spPr>
        <a:xfrm>
          <a:off x="950778" y="1229140"/>
          <a:ext cx="4251804" cy="138607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t" anchorCtr="0">
          <a:noAutofit/>
        </a:bodyPr>
        <a:lstStyle/>
        <a:p>
          <a:pPr marL="0" lvl="0" indent="0" algn="l" defTabSz="1066800">
            <a:lnSpc>
              <a:spcPct val="90000"/>
            </a:lnSpc>
            <a:spcBef>
              <a:spcPct val="0"/>
            </a:spcBef>
            <a:spcAft>
              <a:spcPct val="35000"/>
            </a:spcAft>
            <a:buNone/>
          </a:pPr>
          <a:r>
            <a:rPr lang="en-GB" sz="2400" kern="1200" dirty="0"/>
            <a:t>Experimental (scanning)</a:t>
          </a:r>
        </a:p>
        <a:p>
          <a:pPr marL="171450" lvl="1" indent="-171450" algn="l" defTabSz="844550">
            <a:lnSpc>
              <a:spcPct val="90000"/>
            </a:lnSpc>
            <a:spcBef>
              <a:spcPct val="0"/>
            </a:spcBef>
            <a:spcAft>
              <a:spcPct val="15000"/>
            </a:spcAft>
            <a:buChar char="•"/>
          </a:pPr>
          <a:r>
            <a:rPr lang="en-GB" sz="1900" kern="1200" dirty="0"/>
            <a:t>long acquisition times</a:t>
          </a:r>
        </a:p>
        <a:p>
          <a:pPr marL="171450" lvl="1" indent="-171450" algn="l" defTabSz="844550">
            <a:lnSpc>
              <a:spcPct val="90000"/>
            </a:lnSpc>
            <a:spcBef>
              <a:spcPct val="0"/>
            </a:spcBef>
            <a:spcAft>
              <a:spcPct val="15000"/>
            </a:spcAft>
            <a:buChar char="•"/>
          </a:pPr>
          <a:r>
            <a:rPr lang="en-GB" sz="1900" kern="1200" dirty="0"/>
            <a:t>experimental conditions change</a:t>
          </a:r>
        </a:p>
      </dsp:txBody>
      <dsp:txXfrm>
        <a:off x="991375" y="1269737"/>
        <a:ext cx="4170610" cy="1304878"/>
      </dsp:txXfrm>
    </dsp:sp>
    <dsp:sp modelId="{94696846-465F-E64C-8760-0AC8584BC521}">
      <dsp:nvSpPr>
        <dsp:cNvPr id="0" name=""/>
        <dsp:cNvSpPr/>
      </dsp:nvSpPr>
      <dsp:spPr>
        <a:xfrm>
          <a:off x="704596" y="1030578"/>
          <a:ext cx="258354" cy="2691781"/>
        </a:xfrm>
        <a:custGeom>
          <a:avLst/>
          <a:gdLst/>
          <a:ahLst/>
          <a:cxnLst/>
          <a:rect l="0" t="0" r="0" b="0"/>
          <a:pathLst>
            <a:path>
              <a:moveTo>
                <a:pt x="0" y="0"/>
              </a:moveTo>
              <a:lnTo>
                <a:pt x="0" y="2691781"/>
              </a:lnTo>
              <a:lnTo>
                <a:pt x="258354" y="26917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F449A2-5654-1C45-B949-2D684E3B9EF3}">
      <dsp:nvSpPr>
        <dsp:cNvPr id="0" name=""/>
        <dsp:cNvSpPr/>
      </dsp:nvSpPr>
      <dsp:spPr>
        <a:xfrm>
          <a:off x="962951" y="2802518"/>
          <a:ext cx="5229811" cy="183968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t" anchorCtr="0">
          <a:noAutofit/>
        </a:bodyPr>
        <a:lstStyle/>
        <a:p>
          <a:pPr marL="0" lvl="0" indent="0" algn="l" defTabSz="1066800">
            <a:lnSpc>
              <a:spcPct val="90000"/>
            </a:lnSpc>
            <a:spcBef>
              <a:spcPct val="0"/>
            </a:spcBef>
            <a:spcAft>
              <a:spcPct val="35000"/>
            </a:spcAft>
            <a:buNone/>
          </a:pPr>
          <a:r>
            <a:rPr lang="en-GB" sz="2400" b="1" kern="1200" dirty="0"/>
            <a:t>Analytical (calculated)</a:t>
          </a:r>
        </a:p>
        <a:p>
          <a:pPr marL="171450" lvl="1" indent="-171450" algn="l" defTabSz="844550">
            <a:lnSpc>
              <a:spcPct val="90000"/>
            </a:lnSpc>
            <a:spcBef>
              <a:spcPct val="0"/>
            </a:spcBef>
            <a:spcAft>
              <a:spcPct val="15000"/>
            </a:spcAft>
            <a:buChar char="•"/>
          </a:pPr>
          <a:r>
            <a:rPr lang="en-GB" sz="1900" kern="1200" dirty="0"/>
            <a:t>Physics model, </a:t>
          </a:r>
          <a:r>
            <a:rPr lang="en-US" sz="1900" kern="1200" dirty="0"/>
            <a:t>Complex Electric fields</a:t>
          </a:r>
          <a:endParaRPr lang="en-GB" sz="1900" kern="1200" dirty="0"/>
        </a:p>
        <a:p>
          <a:pPr marL="171450" lvl="1" indent="-171450" algn="l" defTabSz="844550">
            <a:lnSpc>
              <a:spcPct val="90000"/>
            </a:lnSpc>
            <a:spcBef>
              <a:spcPct val="0"/>
            </a:spcBef>
            <a:spcAft>
              <a:spcPct val="15000"/>
            </a:spcAft>
            <a:buChar char="•"/>
          </a:pPr>
          <a:r>
            <a:rPr lang="en-GB" sz="1900" kern="1200" dirty="0"/>
            <a:t>Impurity/n-damage</a:t>
          </a:r>
        </a:p>
        <a:p>
          <a:pPr marL="171450" lvl="1" indent="-171450" algn="l" defTabSz="844550">
            <a:lnSpc>
              <a:spcPct val="90000"/>
            </a:lnSpc>
            <a:spcBef>
              <a:spcPct val="0"/>
            </a:spcBef>
            <a:spcAft>
              <a:spcPct val="15000"/>
            </a:spcAft>
            <a:buChar char="•"/>
          </a:pPr>
          <a:r>
            <a:rPr lang="en-GB" sz="1900" kern="1200" dirty="0"/>
            <a:t>electronics response</a:t>
          </a:r>
        </a:p>
        <a:p>
          <a:pPr marL="171450" lvl="1" indent="-171450" algn="l" defTabSz="844550">
            <a:lnSpc>
              <a:spcPct val="90000"/>
            </a:lnSpc>
            <a:spcBef>
              <a:spcPct val="0"/>
            </a:spcBef>
            <a:spcAft>
              <a:spcPct val="15000"/>
            </a:spcAft>
            <a:buChar char="•"/>
          </a:pPr>
          <a:r>
            <a:rPr lang="en-GB" sz="1900" kern="1200" dirty="0"/>
            <a:t>temperature etc </a:t>
          </a:r>
        </a:p>
      </dsp:txBody>
      <dsp:txXfrm>
        <a:off x="1016833" y="2856400"/>
        <a:ext cx="5122047" cy="17319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9373F-2027-004E-9893-AB6D31620CB3}">
      <dsp:nvSpPr>
        <dsp:cNvPr id="0" name=""/>
        <dsp:cNvSpPr/>
      </dsp:nvSpPr>
      <dsp:spPr>
        <a:xfrm>
          <a:off x="779077" y="28369"/>
          <a:ext cx="4401690" cy="4401690"/>
        </a:xfrm>
        <a:prstGeom prst="circularArrow">
          <a:avLst>
            <a:gd name="adj1" fmla="val 4668"/>
            <a:gd name="adj2" fmla="val 272909"/>
            <a:gd name="adj3" fmla="val 13009693"/>
            <a:gd name="adj4" fmla="val 17910481"/>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03C031-6E4E-9D44-98D2-136574193FB8}">
      <dsp:nvSpPr>
        <dsp:cNvPr id="0" name=""/>
        <dsp:cNvSpPr/>
      </dsp:nvSpPr>
      <dsp:spPr>
        <a:xfrm>
          <a:off x="1581629" y="112123"/>
          <a:ext cx="2796587" cy="13982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Group interaction points from different gamma-rays into hit collections</a:t>
          </a:r>
        </a:p>
      </dsp:txBody>
      <dsp:txXfrm>
        <a:off x="1649888" y="180382"/>
        <a:ext cx="2660069" cy="1261775"/>
      </dsp:txXfrm>
    </dsp:sp>
    <dsp:sp modelId="{BCCC1AA9-F2B9-3D48-92FF-879F1F1467FA}">
      <dsp:nvSpPr>
        <dsp:cNvPr id="0" name=""/>
        <dsp:cNvSpPr/>
      </dsp:nvSpPr>
      <dsp:spPr>
        <a:xfrm>
          <a:off x="3163258" y="1756522"/>
          <a:ext cx="2796587" cy="13982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Use Compton formula to order interaction points</a:t>
          </a:r>
        </a:p>
      </dsp:txBody>
      <dsp:txXfrm>
        <a:off x="3231517" y="1824781"/>
        <a:ext cx="2660069" cy="1261775"/>
      </dsp:txXfrm>
    </dsp:sp>
    <dsp:sp modelId="{DE88D6F5-6631-5D41-B7D9-0A42204BBB3E}">
      <dsp:nvSpPr>
        <dsp:cNvPr id="0" name=""/>
        <dsp:cNvSpPr/>
      </dsp:nvSpPr>
      <dsp:spPr>
        <a:xfrm>
          <a:off x="1581629" y="3273122"/>
          <a:ext cx="2796587" cy="13982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Define tracks between interaction points that also link the hit collections with each other</a:t>
          </a:r>
        </a:p>
      </dsp:txBody>
      <dsp:txXfrm>
        <a:off x="1649888" y="3341381"/>
        <a:ext cx="2660069" cy="1261775"/>
      </dsp:txXfrm>
    </dsp:sp>
    <dsp:sp modelId="{35646BA6-CCE6-0040-9262-F59549600CC6}">
      <dsp:nvSpPr>
        <dsp:cNvPr id="0" name=""/>
        <dsp:cNvSpPr/>
      </dsp:nvSpPr>
      <dsp:spPr>
        <a:xfrm>
          <a:off x="1129" y="1692623"/>
          <a:ext cx="2796587" cy="13982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Optimise coordinates of hit collection using the tracks that link their constituent points and Compton formula</a:t>
          </a:r>
        </a:p>
      </dsp:txBody>
      <dsp:txXfrm>
        <a:off x="69388" y="1760882"/>
        <a:ext cx="2660069" cy="12617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D9F42-82C4-604C-BBA5-B967E0C50321}">
      <dsp:nvSpPr>
        <dsp:cNvPr id="0" name=""/>
        <dsp:cNvSpPr/>
      </dsp:nvSpPr>
      <dsp:spPr>
        <a:xfrm>
          <a:off x="448376" y="1045"/>
          <a:ext cx="2562203" cy="102953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GB" sz="2800" kern="1200" dirty="0"/>
            <a:t>signal basis generation</a:t>
          </a:r>
        </a:p>
      </dsp:txBody>
      <dsp:txXfrm>
        <a:off x="478530" y="31199"/>
        <a:ext cx="2501895" cy="969225"/>
      </dsp:txXfrm>
    </dsp:sp>
    <dsp:sp modelId="{6D7C9847-0419-9F47-8E60-B3FC91DA28F5}">
      <dsp:nvSpPr>
        <dsp:cNvPr id="0" name=""/>
        <dsp:cNvSpPr/>
      </dsp:nvSpPr>
      <dsp:spPr>
        <a:xfrm>
          <a:off x="704596" y="1030578"/>
          <a:ext cx="246181" cy="891597"/>
        </a:xfrm>
        <a:custGeom>
          <a:avLst/>
          <a:gdLst/>
          <a:ahLst/>
          <a:cxnLst/>
          <a:rect l="0" t="0" r="0" b="0"/>
          <a:pathLst>
            <a:path>
              <a:moveTo>
                <a:pt x="0" y="0"/>
              </a:moveTo>
              <a:lnTo>
                <a:pt x="0" y="891597"/>
              </a:lnTo>
              <a:lnTo>
                <a:pt x="246181" y="8915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13E710-8F5F-5148-BAB6-A26EC497D15D}">
      <dsp:nvSpPr>
        <dsp:cNvPr id="0" name=""/>
        <dsp:cNvSpPr/>
      </dsp:nvSpPr>
      <dsp:spPr>
        <a:xfrm>
          <a:off x="950778" y="1229140"/>
          <a:ext cx="4251804" cy="138607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t" anchorCtr="0">
          <a:noAutofit/>
        </a:bodyPr>
        <a:lstStyle/>
        <a:p>
          <a:pPr marL="0" lvl="0" indent="0" algn="l" defTabSz="1066800">
            <a:lnSpc>
              <a:spcPct val="90000"/>
            </a:lnSpc>
            <a:spcBef>
              <a:spcPct val="0"/>
            </a:spcBef>
            <a:spcAft>
              <a:spcPct val="35000"/>
            </a:spcAft>
            <a:buNone/>
          </a:pPr>
          <a:r>
            <a:rPr lang="en-GB" sz="2400" kern="1200" dirty="0"/>
            <a:t>Experimental (scanning)</a:t>
          </a:r>
        </a:p>
        <a:p>
          <a:pPr marL="171450" lvl="1" indent="-171450" algn="l" defTabSz="844550">
            <a:lnSpc>
              <a:spcPct val="90000"/>
            </a:lnSpc>
            <a:spcBef>
              <a:spcPct val="0"/>
            </a:spcBef>
            <a:spcAft>
              <a:spcPct val="15000"/>
            </a:spcAft>
            <a:buChar char="•"/>
          </a:pPr>
          <a:r>
            <a:rPr lang="en-GB" sz="1900" kern="1200" dirty="0"/>
            <a:t>long acquisition times</a:t>
          </a:r>
        </a:p>
        <a:p>
          <a:pPr marL="171450" lvl="1" indent="-171450" algn="l" defTabSz="844550">
            <a:lnSpc>
              <a:spcPct val="90000"/>
            </a:lnSpc>
            <a:spcBef>
              <a:spcPct val="0"/>
            </a:spcBef>
            <a:spcAft>
              <a:spcPct val="15000"/>
            </a:spcAft>
            <a:buChar char="•"/>
          </a:pPr>
          <a:r>
            <a:rPr lang="en-GB" sz="1900" kern="1200" dirty="0"/>
            <a:t>experimental conditions change</a:t>
          </a:r>
        </a:p>
      </dsp:txBody>
      <dsp:txXfrm>
        <a:off x="991375" y="1269737"/>
        <a:ext cx="4170610" cy="1304878"/>
      </dsp:txXfrm>
    </dsp:sp>
    <dsp:sp modelId="{94696846-465F-E64C-8760-0AC8584BC521}">
      <dsp:nvSpPr>
        <dsp:cNvPr id="0" name=""/>
        <dsp:cNvSpPr/>
      </dsp:nvSpPr>
      <dsp:spPr>
        <a:xfrm>
          <a:off x="704596" y="1030578"/>
          <a:ext cx="258354" cy="2691781"/>
        </a:xfrm>
        <a:custGeom>
          <a:avLst/>
          <a:gdLst/>
          <a:ahLst/>
          <a:cxnLst/>
          <a:rect l="0" t="0" r="0" b="0"/>
          <a:pathLst>
            <a:path>
              <a:moveTo>
                <a:pt x="0" y="0"/>
              </a:moveTo>
              <a:lnTo>
                <a:pt x="0" y="2691781"/>
              </a:lnTo>
              <a:lnTo>
                <a:pt x="258354" y="26917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F449A2-5654-1C45-B949-2D684E3B9EF3}">
      <dsp:nvSpPr>
        <dsp:cNvPr id="0" name=""/>
        <dsp:cNvSpPr/>
      </dsp:nvSpPr>
      <dsp:spPr>
        <a:xfrm>
          <a:off x="962951" y="2802518"/>
          <a:ext cx="5229811" cy="183968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t" anchorCtr="0">
          <a:noAutofit/>
        </a:bodyPr>
        <a:lstStyle/>
        <a:p>
          <a:pPr marL="0" lvl="0" indent="0" algn="l" defTabSz="1066800">
            <a:lnSpc>
              <a:spcPct val="90000"/>
            </a:lnSpc>
            <a:spcBef>
              <a:spcPct val="0"/>
            </a:spcBef>
            <a:spcAft>
              <a:spcPct val="35000"/>
            </a:spcAft>
            <a:buNone/>
          </a:pPr>
          <a:r>
            <a:rPr lang="en-GB" sz="2400" b="1" kern="1200" dirty="0"/>
            <a:t>Analytical (calculated)</a:t>
          </a:r>
        </a:p>
        <a:p>
          <a:pPr marL="171450" lvl="1" indent="-171450" algn="l" defTabSz="844550">
            <a:lnSpc>
              <a:spcPct val="90000"/>
            </a:lnSpc>
            <a:spcBef>
              <a:spcPct val="0"/>
            </a:spcBef>
            <a:spcAft>
              <a:spcPct val="15000"/>
            </a:spcAft>
            <a:buChar char="•"/>
          </a:pPr>
          <a:r>
            <a:rPr lang="en-GB" sz="1900" kern="1200" dirty="0"/>
            <a:t>Physics model, </a:t>
          </a:r>
          <a:r>
            <a:rPr lang="en-US" sz="1900" kern="1200" dirty="0"/>
            <a:t>Complex Electric fields</a:t>
          </a:r>
          <a:endParaRPr lang="en-GB" sz="1900" kern="1200" dirty="0"/>
        </a:p>
        <a:p>
          <a:pPr marL="171450" lvl="1" indent="-171450" algn="l" defTabSz="844550">
            <a:lnSpc>
              <a:spcPct val="90000"/>
            </a:lnSpc>
            <a:spcBef>
              <a:spcPct val="0"/>
            </a:spcBef>
            <a:spcAft>
              <a:spcPct val="15000"/>
            </a:spcAft>
            <a:buChar char="•"/>
          </a:pPr>
          <a:r>
            <a:rPr lang="en-GB" sz="1900" kern="1200" dirty="0"/>
            <a:t>Impurity/n-damage</a:t>
          </a:r>
        </a:p>
        <a:p>
          <a:pPr marL="171450" lvl="1" indent="-171450" algn="l" defTabSz="844550">
            <a:lnSpc>
              <a:spcPct val="90000"/>
            </a:lnSpc>
            <a:spcBef>
              <a:spcPct val="0"/>
            </a:spcBef>
            <a:spcAft>
              <a:spcPct val="15000"/>
            </a:spcAft>
            <a:buChar char="•"/>
          </a:pPr>
          <a:r>
            <a:rPr lang="en-GB" sz="1900" kern="1200" dirty="0"/>
            <a:t>electronics response</a:t>
          </a:r>
        </a:p>
        <a:p>
          <a:pPr marL="171450" lvl="1" indent="-171450" algn="l" defTabSz="844550">
            <a:lnSpc>
              <a:spcPct val="90000"/>
            </a:lnSpc>
            <a:spcBef>
              <a:spcPct val="0"/>
            </a:spcBef>
            <a:spcAft>
              <a:spcPct val="15000"/>
            </a:spcAft>
            <a:buChar char="•"/>
          </a:pPr>
          <a:r>
            <a:rPr lang="en-GB" sz="1900" kern="1200" dirty="0"/>
            <a:t>temperature etc </a:t>
          </a:r>
        </a:p>
      </dsp:txBody>
      <dsp:txXfrm>
        <a:off x="1016833" y="2856400"/>
        <a:ext cx="5122047" cy="17319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D9F42-82C4-604C-BBA5-B967E0C50321}">
      <dsp:nvSpPr>
        <dsp:cNvPr id="0" name=""/>
        <dsp:cNvSpPr/>
      </dsp:nvSpPr>
      <dsp:spPr>
        <a:xfrm>
          <a:off x="833129" y="0"/>
          <a:ext cx="2459248" cy="93751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GB" sz="2800" kern="1200" dirty="0"/>
            <a:t>Signal matching (grid search)</a:t>
          </a:r>
        </a:p>
      </dsp:txBody>
      <dsp:txXfrm>
        <a:off x="860588" y="27459"/>
        <a:ext cx="2404330" cy="882601"/>
      </dsp:txXfrm>
    </dsp:sp>
    <dsp:sp modelId="{6D7C9847-0419-9F47-8E60-B3FC91DA28F5}">
      <dsp:nvSpPr>
        <dsp:cNvPr id="0" name=""/>
        <dsp:cNvSpPr/>
      </dsp:nvSpPr>
      <dsp:spPr>
        <a:xfrm>
          <a:off x="1079054" y="937519"/>
          <a:ext cx="234365" cy="1298284"/>
        </a:xfrm>
        <a:custGeom>
          <a:avLst/>
          <a:gdLst/>
          <a:ahLst/>
          <a:cxnLst/>
          <a:rect l="0" t="0" r="0" b="0"/>
          <a:pathLst>
            <a:path>
              <a:moveTo>
                <a:pt x="0" y="0"/>
              </a:moveTo>
              <a:lnTo>
                <a:pt x="0" y="1298284"/>
              </a:lnTo>
              <a:lnTo>
                <a:pt x="234365" y="12982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13E710-8F5F-5148-BAB6-A26EC497D15D}">
      <dsp:nvSpPr>
        <dsp:cNvPr id="0" name=""/>
        <dsp:cNvSpPr/>
      </dsp:nvSpPr>
      <dsp:spPr>
        <a:xfrm>
          <a:off x="1313420" y="1331765"/>
          <a:ext cx="5114800" cy="18080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t" anchorCtr="0">
          <a:noAutofit/>
        </a:bodyPr>
        <a:lstStyle/>
        <a:p>
          <a:pPr marL="0" lvl="0" indent="0" algn="l" defTabSz="1066800">
            <a:lnSpc>
              <a:spcPct val="90000"/>
            </a:lnSpc>
            <a:spcBef>
              <a:spcPct val="0"/>
            </a:spcBef>
            <a:spcAft>
              <a:spcPct val="35000"/>
            </a:spcAft>
            <a:buNone/>
          </a:pPr>
          <a:r>
            <a:rPr lang="en-GB" sz="2400" kern="1200" dirty="0"/>
            <a:t>Grid Search</a:t>
          </a:r>
        </a:p>
        <a:p>
          <a:pPr marL="171450" lvl="1" indent="-171450" algn="l" defTabSz="844550">
            <a:lnSpc>
              <a:spcPct val="90000"/>
            </a:lnSpc>
            <a:spcBef>
              <a:spcPct val="0"/>
            </a:spcBef>
            <a:spcAft>
              <a:spcPct val="15000"/>
            </a:spcAft>
            <a:buChar char="•"/>
          </a:pPr>
          <a:r>
            <a:rPr lang="en-US" sz="1900" kern="1200" dirty="0"/>
            <a:t>Require positions at resolution </a:t>
          </a:r>
          <a14:m xmlns:a14="http://schemas.microsoft.com/office/drawing/2010/main">
            <m:oMath xmlns:m="http://schemas.openxmlformats.org/officeDocument/2006/math">
              <m:r>
                <a:rPr lang="en-US" sz="1900" i="1" kern="1200" smtClean="0">
                  <a:latin typeface="Cambria Math" panose="02040503050406030204" pitchFamily="18" charset="0"/>
                  <a:ea typeface="Cambria Math" panose="02040503050406030204" pitchFamily="18" charset="0"/>
                </a:rPr>
                <m:t>≤</m:t>
              </m:r>
              <m:r>
                <a:rPr lang="en-GB" sz="1900" b="0" i="1" kern="1200" smtClean="0">
                  <a:latin typeface="Cambria Math" panose="02040503050406030204" pitchFamily="18" charset="0"/>
                  <a:ea typeface="Cambria Math" panose="02040503050406030204" pitchFamily="18" charset="0"/>
                </a:rPr>
                <m:t> </m:t>
              </m:r>
            </m:oMath>
          </a14:m>
          <a:r>
            <a:rPr lang="en-US" sz="1900" kern="1200" dirty="0"/>
            <a:t>5mm</a:t>
          </a:r>
          <a:endParaRPr lang="en-GB" sz="1900" kern="1200" dirty="0"/>
        </a:p>
        <a:p>
          <a:pPr marL="171450" lvl="1" indent="-171450" algn="l" defTabSz="844550">
            <a:lnSpc>
              <a:spcPct val="90000"/>
            </a:lnSpc>
            <a:spcBef>
              <a:spcPct val="0"/>
            </a:spcBef>
            <a:spcAft>
              <a:spcPct val="15000"/>
            </a:spcAft>
            <a:buChar char="•"/>
          </a:pPr>
          <a:r>
            <a:rPr lang="en-US" sz="1900" kern="1200" dirty="0">
              <a:ea typeface="Cambria Math" charset="0"/>
            </a:rPr>
            <a:t>Dataset is ~ 50,000 points (37x121)</a:t>
          </a:r>
        </a:p>
        <a:p>
          <a:pPr marL="171450" lvl="1" indent="-171450" algn="l" defTabSz="844550">
            <a:lnSpc>
              <a:spcPct val="90000"/>
            </a:lnSpc>
            <a:spcBef>
              <a:spcPct val="0"/>
            </a:spcBef>
            <a:spcAft>
              <a:spcPct val="15000"/>
            </a:spcAft>
            <a:buChar char="•"/>
          </a:pPr>
          <a:r>
            <a:rPr lang="en-US" sz="1900" kern="1200" dirty="0">
              <a:ea typeface="Cambria Math" charset="0"/>
            </a:rPr>
            <a:t>PSA-grid search needs to be very fast (~ </a:t>
          </a:r>
          <a:r>
            <a:rPr lang="en-US" sz="1900" kern="1200" dirty="0" err="1">
              <a:ea typeface="Cambria Math" charset="0"/>
            </a:rPr>
            <a:t>ms</a:t>
          </a:r>
          <a:r>
            <a:rPr lang="en-US" sz="1900" kern="1200" dirty="0">
              <a:ea typeface="Cambria Math" charset="0"/>
            </a:rPr>
            <a:t>)</a:t>
          </a:r>
        </a:p>
      </dsp:txBody>
      <dsp:txXfrm>
        <a:off x="1366377" y="1384722"/>
        <a:ext cx="5008886" cy="1702161"/>
      </dsp:txXfrm>
    </dsp:sp>
    <dsp:sp modelId="{94696846-465F-E64C-8760-0AC8584BC521}">
      <dsp:nvSpPr>
        <dsp:cNvPr id="0" name=""/>
        <dsp:cNvSpPr/>
      </dsp:nvSpPr>
      <dsp:spPr>
        <a:xfrm>
          <a:off x="1079054" y="937519"/>
          <a:ext cx="205872" cy="3448956"/>
        </a:xfrm>
        <a:custGeom>
          <a:avLst/>
          <a:gdLst/>
          <a:ahLst/>
          <a:cxnLst/>
          <a:rect l="0" t="0" r="0" b="0"/>
          <a:pathLst>
            <a:path>
              <a:moveTo>
                <a:pt x="0" y="0"/>
              </a:moveTo>
              <a:lnTo>
                <a:pt x="0" y="3448956"/>
              </a:lnTo>
              <a:lnTo>
                <a:pt x="205872" y="34489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F449A2-5654-1C45-B949-2D684E3B9EF3}">
      <dsp:nvSpPr>
        <dsp:cNvPr id="0" name=""/>
        <dsp:cNvSpPr/>
      </dsp:nvSpPr>
      <dsp:spPr>
        <a:xfrm>
          <a:off x="1284926" y="3473363"/>
          <a:ext cx="5354078" cy="182622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t" anchorCtr="0">
          <a:noAutofit/>
        </a:bodyPr>
        <a:lstStyle/>
        <a:p>
          <a:pPr marL="0" lvl="0" indent="0" algn="l" defTabSz="1066800">
            <a:lnSpc>
              <a:spcPct val="90000"/>
            </a:lnSpc>
            <a:spcBef>
              <a:spcPct val="0"/>
            </a:spcBef>
            <a:spcAft>
              <a:spcPct val="35000"/>
            </a:spcAft>
            <a:buNone/>
          </a:pPr>
          <a:r>
            <a:rPr lang="en-GB" sz="2400" b="1" kern="1200" dirty="0"/>
            <a:t>University of Liverpool:</a:t>
          </a:r>
        </a:p>
        <a:p>
          <a:pPr marL="171450" lvl="1" indent="-171450" algn="l" defTabSz="844550">
            <a:lnSpc>
              <a:spcPct val="90000"/>
            </a:lnSpc>
            <a:spcBef>
              <a:spcPct val="0"/>
            </a:spcBef>
            <a:spcAft>
              <a:spcPct val="15000"/>
            </a:spcAft>
            <a:buChar char="•"/>
          </a:pPr>
          <a:r>
            <a:rPr lang="en-US" sz="1900" kern="1200" dirty="0">
              <a:ea typeface="Cambria Math" charset="0"/>
            </a:rPr>
            <a:t>Experimental validation of Simulation.</a:t>
          </a:r>
        </a:p>
        <a:p>
          <a:pPr marL="171450" lvl="1" indent="-171450" algn="l" defTabSz="844550">
            <a:lnSpc>
              <a:spcPct val="90000"/>
            </a:lnSpc>
            <a:spcBef>
              <a:spcPct val="0"/>
            </a:spcBef>
            <a:spcAft>
              <a:spcPct val="15000"/>
            </a:spcAft>
            <a:buChar char="•"/>
          </a:pPr>
          <a:r>
            <a:rPr lang="en-US" sz="1900" b="1" kern="1200" dirty="0">
              <a:ea typeface="Cambria Math" charset="0"/>
            </a:rPr>
            <a:t>Machine Learning </a:t>
          </a:r>
          <a:r>
            <a:rPr lang="en-US" sz="1900" kern="1200" dirty="0">
              <a:ea typeface="Cambria Math" charset="0"/>
            </a:rPr>
            <a:t>for Advanced Signal Inference</a:t>
          </a:r>
        </a:p>
        <a:p>
          <a:pPr marL="171450" lvl="1" indent="-171450" algn="l" defTabSz="844550">
            <a:lnSpc>
              <a:spcPct val="90000"/>
            </a:lnSpc>
            <a:spcBef>
              <a:spcPct val="0"/>
            </a:spcBef>
            <a:spcAft>
              <a:spcPct val="15000"/>
            </a:spcAft>
            <a:buChar char="•"/>
          </a:pPr>
          <a:r>
            <a:rPr lang="en-US" sz="1900" kern="1200" dirty="0">
              <a:ea typeface="Cambria Math" charset="0"/>
            </a:rPr>
            <a:t>High resolution simulations of new detectors.</a:t>
          </a:r>
        </a:p>
        <a:p>
          <a:pPr marL="171450" lvl="1" indent="-171450" algn="l" defTabSz="844550">
            <a:lnSpc>
              <a:spcPct val="90000"/>
            </a:lnSpc>
            <a:spcBef>
              <a:spcPct val="0"/>
            </a:spcBef>
            <a:spcAft>
              <a:spcPct val="15000"/>
            </a:spcAft>
            <a:buChar char="•"/>
          </a:pPr>
          <a:r>
            <a:rPr lang="en-US" sz="1900" kern="1200" dirty="0">
              <a:ea typeface="Cambria Math" charset="0"/>
            </a:rPr>
            <a:t>Novel PSA techniques for </a:t>
          </a:r>
          <a:r>
            <a:rPr lang="en-US" sz="1900" b="1" kern="1200" dirty="0">
              <a:ea typeface="Cambria Math" charset="0"/>
            </a:rPr>
            <a:t>accelerated Grid Search</a:t>
          </a:r>
        </a:p>
      </dsp:txBody>
      <dsp:txXfrm>
        <a:off x="1338414" y="3526851"/>
        <a:ext cx="5247102" cy="171924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09E2BD-3EB1-8B46-A37C-43660D0AC4F3}" type="datetimeFigureOut">
              <a:rPr lang="en-US" smtClean="0"/>
              <a:t>4/12/21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703E66-C581-8647-B7A2-A7C54EFCA950}" type="slidenum">
              <a:rPr lang="en-US" smtClean="0"/>
              <a:t>‹#›</a:t>
            </a:fld>
            <a:endParaRPr lang="en-US"/>
          </a:p>
        </p:txBody>
      </p:sp>
    </p:spTree>
    <p:extLst>
      <p:ext uri="{BB962C8B-B14F-4D97-AF65-F5344CB8AC3E}">
        <p14:creationId xmlns:p14="http://schemas.microsoft.com/office/powerpoint/2010/main" val="13347738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a:t>
            </a:fld>
            <a:endParaRPr lang="en-US" dirty="0"/>
          </a:p>
        </p:txBody>
      </p:sp>
    </p:spTree>
    <p:extLst>
      <p:ext uri="{BB962C8B-B14F-4D97-AF65-F5344CB8AC3E}">
        <p14:creationId xmlns:p14="http://schemas.microsoft.com/office/powerpoint/2010/main" val="979355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p:txBody>
          <a:bodyPr/>
          <a:lstStyle/>
          <a:p>
            <a:pPr>
              <a:defRPr/>
            </a:pPr>
            <a:fld id="{7BF86E30-9DCE-42B6-8D7F-19FAA0477B77}" type="slidenum">
              <a:rPr lang="en-GB" smtClean="0"/>
              <a:pPr>
                <a:defRPr/>
              </a:pPr>
              <a:t>5</a:t>
            </a:fld>
            <a:endParaRPr lang="en-GB"/>
          </a:p>
        </p:txBody>
      </p:sp>
      <p:sp>
        <p:nvSpPr>
          <p:cNvPr id="63491" name="Rectangle 2"/>
          <p:cNvSpPr>
            <a:spLocks noGrp="1" noRot="1" noChangeAspect="1" noChangeArrowheads="1" noTextEdit="1"/>
          </p:cNvSpPr>
          <p:nvPr>
            <p:ph type="sldImg"/>
          </p:nvPr>
        </p:nvSpPr>
        <p:spPr>
          <a:xfrm>
            <a:off x="363538" y="703263"/>
            <a:ext cx="6129337" cy="3448050"/>
          </a:xfrm>
          <a:ln/>
        </p:spPr>
      </p:sp>
      <p:sp>
        <p:nvSpPr>
          <p:cNvPr id="63492" name="Rectangle 3"/>
          <p:cNvSpPr>
            <a:spLocks noGrp="1" noChangeArrowheads="1"/>
          </p:cNvSpPr>
          <p:nvPr>
            <p:ph type="body" idx="1"/>
          </p:nvPr>
        </p:nvSpPr>
        <p:spPr>
          <a:xfrm>
            <a:off x="925514" y="4362108"/>
            <a:ext cx="5006975" cy="4079210"/>
          </a:xfrm>
          <a:noFill/>
          <a:ln/>
        </p:spPr>
        <p:txBody>
          <a:bodyPr/>
          <a:lstStyle/>
          <a:p>
            <a:endParaRPr lang="en-GB" sz="1400" b="1" dirty="0">
              <a:latin typeface="Comic Sans MS" pitchFamily="66" charset="0"/>
            </a:endParaRPr>
          </a:p>
          <a:p>
            <a:endParaRPr lang="en-GB" sz="1400" b="1" dirty="0">
              <a:latin typeface="Comic Sans MS" pitchFamily="66"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2"/>
          <p:cNvSpPr>
            <a:spLocks noGrp="1" noChangeArrowheads="1"/>
          </p:cNvSpPr>
          <p:nvPr>
            <p:ph type="sldNum" sz="quarter"/>
          </p:nvPr>
        </p:nvSpPr>
        <p:spPr>
          <a:noFill/>
        </p:spPr>
        <p:txBody>
          <a:bodyPr/>
          <a:lstStyle/>
          <a:p>
            <a:pPr>
              <a:buFont typeface="StarSymbol"/>
              <a:buNone/>
            </a:pPr>
            <a:fld id="{8101E88A-EF91-4BED-9793-4CEF0AFF27AD}" type="slidenum">
              <a:rPr lang="en-GB" smtClean="0">
                <a:solidFill>
                  <a:prstClr val="black"/>
                </a:solidFill>
              </a:rPr>
              <a:pPr>
                <a:buFont typeface="StarSymbol"/>
                <a:buNone/>
              </a:pPr>
              <a:t>15</a:t>
            </a:fld>
            <a:endParaRPr lang="en-GB">
              <a:solidFill>
                <a:prstClr val="black"/>
              </a:solidFill>
            </a:endParaRPr>
          </a:p>
        </p:txBody>
      </p:sp>
      <p:sp>
        <p:nvSpPr>
          <p:cNvPr id="99331" name="Rectangle 2"/>
          <p:cNvSpPr>
            <a:spLocks noGrp="1" noRot="1" noChangeAspect="1" noChangeArrowheads="1" noTextEdit="1"/>
          </p:cNvSpPr>
          <p:nvPr>
            <p:ph type="sldImg"/>
          </p:nvPr>
        </p:nvSpPr>
        <p:spPr>
          <a:xfrm>
            <a:off x="376238" y="685800"/>
            <a:ext cx="6096000" cy="3429000"/>
          </a:xfrm>
          <a:ln/>
        </p:spPr>
      </p:sp>
      <p:sp>
        <p:nvSpPr>
          <p:cNvPr id="99332" name="Rectangle 3"/>
          <p:cNvSpPr>
            <a:spLocks noGrp="1" noChangeArrowheads="1"/>
          </p:cNvSpPr>
          <p:nvPr>
            <p:ph type="body" idx="1"/>
          </p:nvPr>
        </p:nvSpPr>
        <p:spPr>
          <a:noFill/>
          <a:ln/>
        </p:spPr>
        <p:txBody>
          <a:bodyPr/>
          <a:lstStyle/>
          <a:p>
            <a:endParaRPr lang="en-GB" dirty="0"/>
          </a:p>
        </p:txBody>
      </p:sp>
    </p:spTree>
    <p:extLst>
      <p:ext uri="{BB962C8B-B14F-4D97-AF65-F5344CB8AC3E}">
        <p14:creationId xmlns:p14="http://schemas.microsoft.com/office/powerpoint/2010/main" val="1726614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703E66-C581-8647-B7A2-A7C54EFCA950}" type="slidenum">
              <a:rPr lang="en-US" smtClean="0"/>
              <a:t>21</a:t>
            </a:fld>
            <a:endParaRPr lang="en-US"/>
          </a:p>
        </p:txBody>
      </p:sp>
    </p:spTree>
    <p:extLst>
      <p:ext uri="{BB962C8B-B14F-4D97-AF65-F5344CB8AC3E}">
        <p14:creationId xmlns:p14="http://schemas.microsoft.com/office/powerpoint/2010/main" val="700924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p:txBody>
          <a:bodyPr/>
          <a:lstStyle/>
          <a:p>
            <a:pPr>
              <a:defRPr/>
            </a:pPr>
            <a:fld id="{7BF86E30-9DCE-42B6-8D7F-19FAA0477B77}" type="slidenum">
              <a:rPr lang="en-GB" smtClean="0"/>
              <a:pPr>
                <a:defRPr/>
              </a:pPr>
              <a:t>24</a:t>
            </a:fld>
            <a:endParaRPr lang="en-GB"/>
          </a:p>
        </p:txBody>
      </p:sp>
      <p:sp>
        <p:nvSpPr>
          <p:cNvPr id="63491" name="Rectangle 2"/>
          <p:cNvSpPr>
            <a:spLocks noGrp="1" noRot="1" noChangeAspect="1" noChangeArrowheads="1" noTextEdit="1"/>
          </p:cNvSpPr>
          <p:nvPr>
            <p:ph type="sldImg"/>
          </p:nvPr>
        </p:nvSpPr>
        <p:spPr>
          <a:xfrm>
            <a:off x="363538" y="703263"/>
            <a:ext cx="6129337" cy="3448050"/>
          </a:xfrm>
          <a:ln/>
        </p:spPr>
      </p:sp>
      <p:sp>
        <p:nvSpPr>
          <p:cNvPr id="63492" name="Rectangle 3"/>
          <p:cNvSpPr>
            <a:spLocks noGrp="1" noChangeArrowheads="1"/>
          </p:cNvSpPr>
          <p:nvPr>
            <p:ph type="body" idx="1"/>
          </p:nvPr>
        </p:nvSpPr>
        <p:spPr>
          <a:xfrm>
            <a:off x="925514" y="4362108"/>
            <a:ext cx="5006975" cy="4079210"/>
          </a:xfrm>
          <a:noFill/>
          <a:ln/>
        </p:spPr>
        <p:txBody>
          <a:bodyPr/>
          <a:lstStyle/>
          <a:p>
            <a:endParaRPr lang="en-GB" sz="1400" b="1" dirty="0">
              <a:latin typeface="Comic Sans MS" pitchFamily="66" charset="0"/>
            </a:endParaRPr>
          </a:p>
        </p:txBody>
      </p:sp>
    </p:spTree>
    <p:extLst>
      <p:ext uri="{BB962C8B-B14F-4D97-AF65-F5344CB8AC3E}">
        <p14:creationId xmlns:p14="http://schemas.microsoft.com/office/powerpoint/2010/main" val="1780184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900" b="1" dirty="0"/>
          </a:p>
        </p:txBody>
      </p:sp>
      <p:sp>
        <p:nvSpPr>
          <p:cNvPr id="4" name="Slide Number Placeholder 3"/>
          <p:cNvSpPr>
            <a:spLocks noGrp="1"/>
          </p:cNvSpPr>
          <p:nvPr>
            <p:ph type="sldNum" sz="quarter" idx="10"/>
          </p:nvPr>
        </p:nvSpPr>
        <p:spPr/>
        <p:txBody>
          <a:bodyPr/>
          <a:lstStyle/>
          <a:p>
            <a:pPr>
              <a:defRPr/>
            </a:pPr>
            <a:fld id="{98218C44-0EC6-4BDC-BF46-6B99F11AF39E}" type="slidenum">
              <a:rPr lang="en-US" smtClean="0"/>
              <a:pPr>
                <a:defRPr/>
              </a:pPr>
              <a:t>30</a:t>
            </a:fld>
            <a:endParaRPr lang="en-US"/>
          </a:p>
        </p:txBody>
      </p:sp>
    </p:spTree>
    <p:extLst>
      <p:ext uri="{BB962C8B-B14F-4D97-AF65-F5344CB8AC3E}">
        <p14:creationId xmlns:p14="http://schemas.microsoft.com/office/powerpoint/2010/main" val="74331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703E66-C581-8647-B7A2-A7C54EFCA950}" type="slidenum">
              <a:rPr lang="en-US" smtClean="0"/>
              <a:t>32</a:t>
            </a:fld>
            <a:endParaRPr lang="en-US"/>
          </a:p>
        </p:txBody>
      </p:sp>
    </p:spTree>
    <p:extLst>
      <p:ext uri="{BB962C8B-B14F-4D97-AF65-F5344CB8AC3E}">
        <p14:creationId xmlns:p14="http://schemas.microsoft.com/office/powerpoint/2010/main" val="337491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32EE365-3D92-8B49-8360-7433BC684570}" type="datetimeFigureOut">
              <a:rPr lang="en-US" smtClean="0"/>
              <a:t>4/12/21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9F73F7C-7BB9-1045-9217-B73BC03C5C9B}" type="slidenum">
              <a:rPr lang="en-US" smtClean="0"/>
              <a:t>‹#›</a:t>
            </a:fld>
            <a:endParaRPr lang="en-US"/>
          </a:p>
        </p:txBody>
      </p:sp>
    </p:spTree>
    <p:extLst>
      <p:ext uri="{BB962C8B-B14F-4D97-AF65-F5344CB8AC3E}">
        <p14:creationId xmlns:p14="http://schemas.microsoft.com/office/powerpoint/2010/main" val="3590629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32EE365-3D92-8B49-8360-7433BC684570}" type="datetimeFigureOut">
              <a:rPr lang="en-US" smtClean="0"/>
              <a:t>4/12/21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9F73F7C-7BB9-1045-9217-B73BC03C5C9B}" type="slidenum">
              <a:rPr lang="en-US" smtClean="0"/>
              <a:t>‹#›</a:t>
            </a:fld>
            <a:endParaRPr lang="en-US"/>
          </a:p>
        </p:txBody>
      </p:sp>
    </p:spTree>
    <p:extLst>
      <p:ext uri="{BB962C8B-B14F-4D97-AF65-F5344CB8AC3E}">
        <p14:creationId xmlns:p14="http://schemas.microsoft.com/office/powerpoint/2010/main" val="227553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32EE365-3D92-8B49-8360-7433BC684570}" type="datetimeFigureOut">
              <a:rPr lang="en-US" smtClean="0"/>
              <a:t>4/12/21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9F73F7C-7BB9-1045-9217-B73BC03C5C9B}" type="slidenum">
              <a:rPr lang="en-US" smtClean="0"/>
              <a:t>‹#›</a:t>
            </a:fld>
            <a:endParaRPr lang="en-US"/>
          </a:p>
        </p:txBody>
      </p:sp>
    </p:spTree>
    <p:extLst>
      <p:ext uri="{BB962C8B-B14F-4D97-AF65-F5344CB8AC3E}">
        <p14:creationId xmlns:p14="http://schemas.microsoft.com/office/powerpoint/2010/main" val="597580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848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r>
              <a:rPr lang="it-IT">
                <a:solidFill>
                  <a:srgbClr val="1F497D"/>
                </a:solidFill>
              </a:rPr>
              <a:t>20/05/2010</a:t>
            </a:r>
            <a:endParaRPr lang="en-GB">
              <a:solidFill>
                <a:srgbClr val="1F497D"/>
              </a:solidFill>
            </a:endParaRPr>
          </a:p>
        </p:txBody>
      </p:sp>
      <p:sp>
        <p:nvSpPr>
          <p:cNvPr id="3" name="Footer Placeholder 3"/>
          <p:cNvSpPr>
            <a:spLocks noGrp="1"/>
          </p:cNvSpPr>
          <p:nvPr>
            <p:ph type="ftr" sz="quarter" idx="11"/>
          </p:nvPr>
        </p:nvSpPr>
        <p:spPr/>
        <p:txBody>
          <a:bodyPr/>
          <a:lstStyle>
            <a:lvl1pPr>
              <a:defRPr/>
            </a:lvl1pPr>
          </a:lstStyle>
          <a:p>
            <a:pPr>
              <a:defRPr/>
            </a:pPr>
            <a:r>
              <a:rPr lang="en-GB">
                <a:solidFill>
                  <a:srgbClr val="1F497D"/>
                </a:solidFill>
              </a:rPr>
              <a:t>Bruyneel - Germanium Workshop Berkeley</a:t>
            </a:r>
          </a:p>
        </p:txBody>
      </p:sp>
    </p:spTree>
    <p:extLst>
      <p:ext uri="{BB962C8B-B14F-4D97-AF65-F5344CB8AC3E}">
        <p14:creationId xmlns:p14="http://schemas.microsoft.com/office/powerpoint/2010/main" val="28068005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32EE365-3D92-8B49-8360-7433BC684570}" type="datetimeFigureOut">
              <a:rPr lang="en-US" smtClean="0"/>
              <a:t>4/12/21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9F73F7C-7BB9-1045-9217-B73BC03C5C9B}" type="slidenum">
              <a:rPr lang="en-US" smtClean="0"/>
              <a:t>‹#›</a:t>
            </a:fld>
            <a:endParaRPr lang="en-US"/>
          </a:p>
        </p:txBody>
      </p:sp>
    </p:spTree>
    <p:extLst>
      <p:ext uri="{BB962C8B-B14F-4D97-AF65-F5344CB8AC3E}">
        <p14:creationId xmlns:p14="http://schemas.microsoft.com/office/powerpoint/2010/main" val="2253419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32EE365-3D92-8B49-8360-7433BC684570}" type="datetimeFigureOut">
              <a:rPr lang="en-US" smtClean="0"/>
              <a:t>4/12/21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9F73F7C-7BB9-1045-9217-B73BC03C5C9B}" type="slidenum">
              <a:rPr lang="en-US" smtClean="0"/>
              <a:t>‹#›</a:t>
            </a:fld>
            <a:endParaRPr lang="en-US"/>
          </a:p>
        </p:txBody>
      </p:sp>
    </p:spTree>
    <p:extLst>
      <p:ext uri="{BB962C8B-B14F-4D97-AF65-F5344CB8AC3E}">
        <p14:creationId xmlns:p14="http://schemas.microsoft.com/office/powerpoint/2010/main" val="4030714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732EE365-3D92-8B49-8360-7433BC684570}" type="datetimeFigureOut">
              <a:rPr lang="en-US" smtClean="0"/>
              <a:t>4/12/21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99F73F7C-7BB9-1045-9217-B73BC03C5C9B}" type="slidenum">
              <a:rPr lang="en-US" smtClean="0"/>
              <a:t>‹#›</a:t>
            </a:fld>
            <a:endParaRPr lang="en-US"/>
          </a:p>
        </p:txBody>
      </p:sp>
    </p:spTree>
    <p:extLst>
      <p:ext uri="{BB962C8B-B14F-4D97-AF65-F5344CB8AC3E}">
        <p14:creationId xmlns:p14="http://schemas.microsoft.com/office/powerpoint/2010/main" val="2049167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732EE365-3D92-8B49-8360-7433BC684570}" type="datetimeFigureOut">
              <a:rPr lang="en-US" smtClean="0"/>
              <a:t>4/12/21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99F73F7C-7BB9-1045-9217-B73BC03C5C9B}" type="slidenum">
              <a:rPr lang="en-US" smtClean="0"/>
              <a:t>‹#›</a:t>
            </a:fld>
            <a:endParaRPr lang="en-US"/>
          </a:p>
        </p:txBody>
      </p:sp>
    </p:spTree>
    <p:extLst>
      <p:ext uri="{BB962C8B-B14F-4D97-AF65-F5344CB8AC3E}">
        <p14:creationId xmlns:p14="http://schemas.microsoft.com/office/powerpoint/2010/main" val="3209067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732EE365-3D92-8B49-8360-7433BC684570}" type="datetimeFigureOut">
              <a:rPr lang="en-US" smtClean="0"/>
              <a:t>4/12/21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99F73F7C-7BB9-1045-9217-B73BC03C5C9B}" type="slidenum">
              <a:rPr lang="en-US" smtClean="0"/>
              <a:t>‹#›</a:t>
            </a:fld>
            <a:endParaRPr lang="en-US"/>
          </a:p>
        </p:txBody>
      </p:sp>
    </p:spTree>
    <p:extLst>
      <p:ext uri="{BB962C8B-B14F-4D97-AF65-F5344CB8AC3E}">
        <p14:creationId xmlns:p14="http://schemas.microsoft.com/office/powerpoint/2010/main" val="795554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732EE365-3D92-8B49-8360-7433BC684570}" type="datetimeFigureOut">
              <a:rPr lang="en-US" smtClean="0"/>
              <a:t>4/12/21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99F73F7C-7BB9-1045-9217-B73BC03C5C9B}" type="slidenum">
              <a:rPr lang="en-US" smtClean="0"/>
              <a:t>‹#›</a:t>
            </a:fld>
            <a:endParaRPr lang="en-US"/>
          </a:p>
        </p:txBody>
      </p:sp>
    </p:spTree>
    <p:extLst>
      <p:ext uri="{BB962C8B-B14F-4D97-AF65-F5344CB8AC3E}">
        <p14:creationId xmlns:p14="http://schemas.microsoft.com/office/powerpoint/2010/main" val="2917115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732EE365-3D92-8B49-8360-7433BC684570}" type="datetimeFigureOut">
              <a:rPr lang="en-US" smtClean="0"/>
              <a:t>4/12/21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99F73F7C-7BB9-1045-9217-B73BC03C5C9B}" type="slidenum">
              <a:rPr lang="en-US" smtClean="0"/>
              <a:t>‹#›</a:t>
            </a:fld>
            <a:endParaRPr lang="en-US"/>
          </a:p>
        </p:txBody>
      </p:sp>
    </p:spTree>
    <p:extLst>
      <p:ext uri="{BB962C8B-B14F-4D97-AF65-F5344CB8AC3E}">
        <p14:creationId xmlns:p14="http://schemas.microsoft.com/office/powerpoint/2010/main" val="2472964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732EE365-3D92-8B49-8360-7433BC684570}" type="datetimeFigureOut">
              <a:rPr lang="en-US" smtClean="0"/>
              <a:t>4/12/21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99F73F7C-7BB9-1045-9217-B73BC03C5C9B}" type="slidenum">
              <a:rPr lang="en-US" smtClean="0"/>
              <a:t>‹#›</a:t>
            </a:fld>
            <a:endParaRPr lang="en-US"/>
          </a:p>
        </p:txBody>
      </p:sp>
    </p:spTree>
    <p:extLst>
      <p:ext uri="{BB962C8B-B14F-4D97-AF65-F5344CB8AC3E}">
        <p14:creationId xmlns:p14="http://schemas.microsoft.com/office/powerpoint/2010/main" val="220183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5161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STFC-PPRP 16</a:t>
            </a:r>
            <a:r>
              <a:rPr lang="en-US" baseline="30000"/>
              <a:t>t/4/2019</a:t>
            </a:r>
            <a:endParaRPr lang="en-US"/>
          </a:p>
        </p:txBody>
      </p:sp>
      <p:sp>
        <p:nvSpPr>
          <p:cNvPr id="8" name="Title 1">
            <a:extLst>
              <a:ext uri="{FF2B5EF4-FFF2-40B4-BE49-F238E27FC236}">
                <a16:creationId xmlns:a16="http://schemas.microsoft.com/office/drawing/2014/main" id="{215A6091-BD78-674C-AD7B-4DE7CF21D049}"/>
              </a:ext>
            </a:extLst>
          </p:cNvPr>
          <p:cNvSpPr>
            <a:spLocks noGrp="1"/>
          </p:cNvSpPr>
          <p:nvPr userDrawn="1"/>
        </p:nvSpPr>
        <p:spPr bwMode="auto">
          <a:xfrm>
            <a:off x="0" y="-10800"/>
            <a:ext cx="12192000" cy="839005"/>
          </a:xfrm>
          <a:prstGeom prst="rect">
            <a:avLst/>
          </a:prstGeom>
          <a:solidFill>
            <a:srgbClr val="04308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Calibri" pitchFamily="34" charset="0"/>
                <a:cs typeface="Arial" charset="0"/>
              </a:defRPr>
            </a:lvl2pPr>
            <a:lvl3pPr algn="ctr" rtl="0" eaLnBrk="0" fontAlgn="base" hangingPunct="0">
              <a:spcBef>
                <a:spcPct val="0"/>
              </a:spcBef>
              <a:spcAft>
                <a:spcPct val="0"/>
              </a:spcAft>
              <a:defRPr sz="3200" b="1">
                <a:solidFill>
                  <a:schemeClr val="bg1"/>
                </a:solidFill>
                <a:latin typeface="Calibri" pitchFamily="34" charset="0"/>
                <a:cs typeface="Arial" charset="0"/>
              </a:defRPr>
            </a:lvl3pPr>
            <a:lvl4pPr algn="ctr" rtl="0" eaLnBrk="0" fontAlgn="base" hangingPunct="0">
              <a:spcBef>
                <a:spcPct val="0"/>
              </a:spcBef>
              <a:spcAft>
                <a:spcPct val="0"/>
              </a:spcAft>
              <a:defRPr sz="3200" b="1">
                <a:solidFill>
                  <a:schemeClr val="bg1"/>
                </a:solidFill>
                <a:latin typeface="Calibri" pitchFamily="34" charset="0"/>
                <a:cs typeface="Arial" charset="0"/>
              </a:defRPr>
            </a:lvl4pPr>
            <a:lvl5pPr algn="ctr" rtl="0" eaLnBrk="0" fontAlgn="base" hangingPunct="0">
              <a:spcBef>
                <a:spcPct val="0"/>
              </a:spcBef>
              <a:spcAft>
                <a:spcPct val="0"/>
              </a:spcAft>
              <a:defRPr sz="3200" b="1">
                <a:solidFill>
                  <a:schemeClr val="bg1"/>
                </a:solidFill>
                <a:latin typeface="Calibri" pitchFamily="34" charset="0"/>
                <a:cs typeface="Arial" charset="0"/>
              </a:defRPr>
            </a:lvl5pPr>
            <a:lvl6pPr marL="457200" algn="ctr" rtl="0" fontAlgn="base">
              <a:spcBef>
                <a:spcPct val="0"/>
              </a:spcBef>
              <a:spcAft>
                <a:spcPct val="0"/>
              </a:spcAft>
              <a:defRPr sz="3200" b="1">
                <a:solidFill>
                  <a:schemeClr val="bg1"/>
                </a:solidFill>
                <a:latin typeface="Calibri" pitchFamily="34" charset="0"/>
                <a:cs typeface="Arial" charset="0"/>
              </a:defRPr>
            </a:lvl6pPr>
            <a:lvl7pPr marL="914400" algn="ctr" rtl="0" fontAlgn="base">
              <a:spcBef>
                <a:spcPct val="0"/>
              </a:spcBef>
              <a:spcAft>
                <a:spcPct val="0"/>
              </a:spcAft>
              <a:defRPr sz="3200" b="1">
                <a:solidFill>
                  <a:schemeClr val="bg1"/>
                </a:solidFill>
                <a:latin typeface="Calibri" pitchFamily="34" charset="0"/>
                <a:cs typeface="Arial" charset="0"/>
              </a:defRPr>
            </a:lvl7pPr>
            <a:lvl8pPr marL="1371600" algn="ctr" rtl="0" fontAlgn="base">
              <a:spcBef>
                <a:spcPct val="0"/>
              </a:spcBef>
              <a:spcAft>
                <a:spcPct val="0"/>
              </a:spcAft>
              <a:defRPr sz="3200" b="1">
                <a:solidFill>
                  <a:schemeClr val="bg1"/>
                </a:solidFill>
                <a:latin typeface="Calibri" pitchFamily="34" charset="0"/>
                <a:cs typeface="Arial" charset="0"/>
              </a:defRPr>
            </a:lvl8pPr>
            <a:lvl9pPr marL="1828800" algn="ctr" rtl="0" fontAlgn="base">
              <a:spcBef>
                <a:spcPct val="0"/>
              </a:spcBef>
              <a:spcAft>
                <a:spcPct val="0"/>
              </a:spcAft>
              <a:defRPr sz="3200" b="1">
                <a:solidFill>
                  <a:schemeClr val="bg1"/>
                </a:solidFill>
                <a:latin typeface="Calibri" pitchFamily="34" charset="0"/>
                <a:cs typeface="Arial" charset="0"/>
              </a:defRPr>
            </a:lvl9pPr>
          </a:lstStyle>
          <a:p>
            <a:endParaRPr lang="en-US" sz="4000"/>
          </a:p>
        </p:txBody>
      </p:sp>
      <p:pic>
        <p:nvPicPr>
          <p:cNvPr id="9" name="Picture 8" descr="logoAgata"/>
          <p:cNvPicPr>
            <a:picLocks noChangeAspect="1" noChangeArrowheads="1"/>
          </p:cNvPicPr>
          <p:nvPr userDrawn="1"/>
        </p:nvPicPr>
        <p:blipFill rotWithShape="1">
          <a:blip r:embed="rId15" cstate="email">
            <a:extLst>
              <a:ext uri="{28A0092B-C50C-407E-A947-70E740481C1C}">
                <a14:useLocalDpi xmlns:a14="http://schemas.microsoft.com/office/drawing/2010/main"/>
              </a:ext>
            </a:extLst>
          </a:blip>
          <a:srcRect b="-1"/>
          <a:stretch/>
        </p:blipFill>
        <p:spPr bwMode="auto">
          <a:xfrm>
            <a:off x="11178746" y="5635352"/>
            <a:ext cx="1013254" cy="12226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78104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tiff"/><Relationship Id="rId2" Type="http://schemas.openxmlformats.org/officeDocument/2006/relationships/image" Target="../media/image39.jpeg"/><Relationship Id="rId1" Type="http://schemas.openxmlformats.org/officeDocument/2006/relationships/slideLayout" Target="../slideLayouts/slideLayout12.xml"/><Relationship Id="rId6" Type="http://schemas.openxmlformats.org/officeDocument/2006/relationships/image" Target="../media/image43.tiff"/><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46.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emf"/></Relationships>
</file>

<file path=ppt/slides/_rels/slide1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emf"/></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3.tiff"/><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0.emf"/><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8.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jpg"/><Relationship Id="rId7"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5.png"/><Relationship Id="rId11" Type="http://schemas.openxmlformats.org/officeDocument/2006/relationships/image" Target="../media/image29.png"/><Relationship Id="rId5" Type="http://schemas.openxmlformats.org/officeDocument/2006/relationships/image" Target="../media/image9.png"/><Relationship Id="rId10" Type="http://schemas.openxmlformats.org/officeDocument/2006/relationships/image" Target="../media/image78.emf"/><Relationship Id="rId4" Type="http://schemas.openxmlformats.org/officeDocument/2006/relationships/image" Target="../media/image74.tiff"/><Relationship Id="rId9" Type="http://schemas.openxmlformats.org/officeDocument/2006/relationships/image" Target="../media/image39.jpeg"/></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Layout" Target="../diagrams/layout1.xml"/><Relationship Id="rId7" Type="http://schemas.openxmlformats.org/officeDocument/2006/relationships/image" Target="../media/image29.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Layout" Target="../diagrams/layout3.xml"/><Relationship Id="rId7" Type="http://schemas.openxmlformats.org/officeDocument/2006/relationships/image" Target="../media/image29.png"/><Relationship Id="rId12" Type="http://schemas.microsoft.com/office/2007/relationships/diagramDrawing" Target="../diagrams/drawing4.xml"/><Relationship Id="rId2" Type="http://schemas.openxmlformats.org/officeDocument/2006/relationships/diagramData" Target="../diagrams/data3.xml"/><Relationship Id="rId16" Type="http://schemas.openxmlformats.org/officeDocument/2006/relationships/diagramColors" Target="../diagrams/colors4.xml"/><Relationship Id="rId1" Type="http://schemas.openxmlformats.org/officeDocument/2006/relationships/slideLayout" Target="../slideLayouts/slideLayout6.xml"/><Relationship Id="rId6" Type="http://schemas.microsoft.com/office/2007/relationships/diagramDrawing" Target="../diagrams/drawing3.xml"/><Relationship Id="rId11" Type="http://schemas.openxmlformats.org/officeDocument/2006/relationships/diagramColors" Target="../diagrams/colors4.xml"/><Relationship Id="rId5" Type="http://schemas.openxmlformats.org/officeDocument/2006/relationships/diagramColors" Target="../diagrams/colors3.xml"/><Relationship Id="rId15" Type="http://schemas.openxmlformats.org/officeDocument/2006/relationships/diagramQuickStyle" Target="../diagrams/quickStyle4.xml"/><Relationship Id="rId10" Type="http://schemas.openxmlformats.org/officeDocument/2006/relationships/diagramQuickStyle" Target="../diagrams/quickStyle4.xml"/><Relationship Id="rId4" Type="http://schemas.openxmlformats.org/officeDocument/2006/relationships/diagramQuickStyle" Target="../diagrams/quickStyle3.xml"/><Relationship Id="rId9" Type="http://schemas.openxmlformats.org/officeDocument/2006/relationships/diagramLayout" Target="../diagrams/layout4.xml"/><Relationship Id="rId1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6136" y="1658635"/>
            <a:ext cx="2668985" cy="2637404"/>
          </a:xfrm>
          <a:prstGeom prst="rect">
            <a:avLst/>
          </a:prstGeom>
        </p:spPr>
      </p:pic>
      <p:sp>
        <p:nvSpPr>
          <p:cNvPr id="4" name="TextBox 3"/>
          <p:cNvSpPr txBox="1"/>
          <p:nvPr/>
        </p:nvSpPr>
        <p:spPr>
          <a:xfrm>
            <a:off x="1982891" y="4178402"/>
            <a:ext cx="8642198" cy="1323439"/>
          </a:xfrm>
          <a:prstGeom prst="rect">
            <a:avLst/>
          </a:prstGeom>
          <a:noFill/>
        </p:spPr>
        <p:txBody>
          <a:bodyPr wrap="square" rtlCol="0">
            <a:spAutoFit/>
          </a:bodyPr>
          <a:lstStyle/>
          <a:p>
            <a:pPr algn="ctr"/>
            <a:r>
              <a:rPr lang="en-GB" sz="4000" b="1" dirty="0">
                <a:solidFill>
                  <a:schemeClr val="tx2"/>
                </a:solidFill>
              </a:rPr>
              <a:t>Precision Spectroscopy of Exotic Nuclei using AGATA</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77032" y="822268"/>
            <a:ext cx="2709358" cy="677512"/>
          </a:xfrm>
          <a:prstGeom prst="rect">
            <a:avLst/>
          </a:prstGeom>
        </p:spPr>
      </p:pic>
      <p:pic>
        <p:nvPicPr>
          <p:cNvPr id="7" name="Picture 6"/>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170860" y="903661"/>
            <a:ext cx="726828" cy="509062"/>
          </a:xfrm>
          <a:prstGeom prst="rect">
            <a:avLst/>
          </a:prstGeom>
        </p:spPr>
      </p:pic>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547863" y="903661"/>
            <a:ext cx="2154452" cy="1343688"/>
          </a:xfrm>
          <a:prstGeom prst="rect">
            <a:avLst/>
          </a:prstGeom>
        </p:spPr>
      </p:pic>
      <p:pic>
        <p:nvPicPr>
          <p:cNvPr id="8" name="Picture 18"/>
          <p:cNvPicPr>
            <a:picLocks noChangeAspect="1" noChangeArrowheads="1"/>
          </p:cNvPicPr>
          <p:nvPr/>
        </p:nvPicPr>
        <p:blipFill>
          <a:blip r:embed="rId6" cstate="email">
            <a:lum bright="30000"/>
            <a:extLst>
              <a:ext uri="{28A0092B-C50C-407E-A947-70E740481C1C}">
                <a14:useLocalDpi xmlns:a14="http://schemas.microsoft.com/office/drawing/2010/main"/>
              </a:ext>
            </a:extLst>
          </a:blip>
          <a:srcRect/>
          <a:stretch>
            <a:fillRect/>
          </a:stretch>
        </p:blipFill>
        <p:spPr bwMode="auto">
          <a:xfrm>
            <a:off x="7753179" y="2183791"/>
            <a:ext cx="1409700" cy="140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1"/>
          <p:cNvSpPr txBox="1">
            <a:spLocks/>
          </p:cNvSpPr>
          <p:nvPr/>
        </p:nvSpPr>
        <p:spPr>
          <a:xfrm>
            <a:off x="1524000" y="130808"/>
            <a:ext cx="91440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altLang="en-US" b="1" dirty="0">
                <a:solidFill>
                  <a:schemeClr val="bg1"/>
                </a:solidFill>
              </a:rPr>
              <a:t>AGATA</a:t>
            </a:r>
            <a:br>
              <a:rPr lang="en-GB" altLang="en-US" b="1" dirty="0">
                <a:solidFill>
                  <a:schemeClr val="bg1"/>
                </a:solidFill>
              </a:rPr>
            </a:br>
            <a:endParaRPr lang="en-US" b="1" dirty="0">
              <a:solidFill>
                <a:schemeClr val="bg1"/>
              </a:solidFill>
            </a:endParaRPr>
          </a:p>
        </p:txBody>
      </p:sp>
      <p:pic>
        <p:nvPicPr>
          <p:cNvPr id="20"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77343" y="1905825"/>
            <a:ext cx="1500536" cy="1818250"/>
          </a:xfrm>
          <a:prstGeom prst="rect">
            <a:avLst/>
          </a:prstGeom>
          <a:noFill/>
          <a:ln w="9525">
            <a:noFill/>
            <a:miter lim="800000"/>
            <a:headEnd/>
            <a:tailEnd/>
          </a:ln>
        </p:spPr>
      </p:pic>
      <p:pic>
        <p:nvPicPr>
          <p:cNvPr id="3" name="Picture 2" descr="GanilSpiral2_LOGO2018.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0050" y="1003128"/>
            <a:ext cx="2545565" cy="566757"/>
          </a:xfrm>
          <a:prstGeom prst="rect">
            <a:avLst/>
          </a:prstGeom>
        </p:spPr>
      </p:pic>
      <p:pic>
        <p:nvPicPr>
          <p:cNvPr id="12" name="Picture 11"/>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186390" y="6277504"/>
            <a:ext cx="1185203" cy="510890"/>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62BD5D1D-3E01-B649-9E13-4A096B8D03FE}"/>
              </a:ext>
            </a:extLst>
          </p:cNvPr>
          <p:cNvPicPr>
            <a:picLocks noChangeAspect="1"/>
          </p:cNvPicPr>
          <p:nvPr/>
        </p:nvPicPr>
        <p:blipFill>
          <a:blip r:embed="rId10"/>
          <a:stretch>
            <a:fillRect/>
          </a:stretch>
        </p:blipFill>
        <p:spPr>
          <a:xfrm>
            <a:off x="-20669" y="5659003"/>
            <a:ext cx="7186390" cy="1222427"/>
          </a:xfrm>
          <a:prstGeom prst="rect">
            <a:avLst/>
          </a:prstGeom>
        </p:spPr>
      </p:pic>
      <p:sp>
        <p:nvSpPr>
          <p:cNvPr id="17" name="Rectangle 16">
            <a:extLst>
              <a:ext uri="{FF2B5EF4-FFF2-40B4-BE49-F238E27FC236}">
                <a16:creationId xmlns:a16="http://schemas.microsoft.com/office/drawing/2014/main" id="{1717DB06-8015-5E44-928B-64003D42E950}"/>
              </a:ext>
            </a:extLst>
          </p:cNvPr>
          <p:cNvSpPr/>
          <p:nvPr/>
        </p:nvSpPr>
        <p:spPr>
          <a:xfrm>
            <a:off x="7123536" y="5631173"/>
            <a:ext cx="2857746" cy="646331"/>
          </a:xfrm>
          <a:prstGeom prst="rect">
            <a:avLst/>
          </a:prstGeom>
        </p:spPr>
        <p:txBody>
          <a:bodyPr wrap="square">
            <a:spAutoFit/>
          </a:bodyPr>
          <a:lstStyle/>
          <a:p>
            <a:r>
              <a:rPr lang="en-GB" b="1" dirty="0">
                <a:solidFill>
                  <a:schemeClr val="tx2"/>
                </a:solidFill>
              </a:rPr>
              <a:t>Mike Bentley  &amp; UK AGATA Collaboration</a:t>
            </a:r>
            <a:endParaRPr lang="en-US" dirty="0"/>
          </a:p>
        </p:txBody>
      </p:sp>
      <p:sp>
        <p:nvSpPr>
          <p:cNvPr id="6" name="TextBox 5">
            <a:extLst>
              <a:ext uri="{FF2B5EF4-FFF2-40B4-BE49-F238E27FC236}">
                <a16:creationId xmlns:a16="http://schemas.microsoft.com/office/drawing/2014/main" id="{46F9FDCB-BE2F-8A4C-8FE3-6DEF6E3BB422}"/>
              </a:ext>
            </a:extLst>
          </p:cNvPr>
          <p:cNvSpPr txBox="1"/>
          <p:nvPr/>
        </p:nvSpPr>
        <p:spPr>
          <a:xfrm>
            <a:off x="2714478" y="1641246"/>
            <a:ext cx="6833385" cy="2554545"/>
          </a:xfrm>
          <a:prstGeom prst="rect">
            <a:avLst/>
          </a:prstGeom>
          <a:solidFill>
            <a:schemeClr val="bg1"/>
          </a:solidFill>
          <a:ln w="31750">
            <a:solidFill>
              <a:srgbClr val="C00000"/>
            </a:solidFill>
          </a:ln>
          <a:effectLst>
            <a:outerShdw blurRad="50800" dist="381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sz="3200" dirty="0">
                <a:solidFill>
                  <a:srgbClr val="043080"/>
                </a:solidFill>
              </a:rPr>
              <a:t>What is AGATA?</a:t>
            </a:r>
          </a:p>
          <a:p>
            <a:endParaRPr lang="en-US" sz="3200" dirty="0">
              <a:solidFill>
                <a:srgbClr val="043080"/>
              </a:solidFill>
            </a:endParaRPr>
          </a:p>
          <a:p>
            <a:pPr marL="285750" indent="-285750">
              <a:buFont typeface="Arial" panose="020B0604020202020204" pitchFamily="34" charset="0"/>
              <a:buChar char="•"/>
            </a:pPr>
            <a:r>
              <a:rPr lang="en-US" sz="3200" dirty="0">
                <a:solidFill>
                  <a:srgbClr val="C00000"/>
                </a:solidFill>
              </a:rPr>
              <a:t>Recent physics highlights from AGATA</a:t>
            </a:r>
          </a:p>
          <a:p>
            <a:endParaRPr lang="en-US" sz="3200" dirty="0">
              <a:solidFill>
                <a:srgbClr val="043080"/>
              </a:solidFill>
            </a:endParaRPr>
          </a:p>
          <a:p>
            <a:pPr marL="285750" indent="-285750">
              <a:buFont typeface="Arial" panose="020B0604020202020204" pitchFamily="34" charset="0"/>
              <a:buChar char="•"/>
            </a:pPr>
            <a:r>
              <a:rPr lang="en-US" sz="3200" dirty="0">
                <a:solidFill>
                  <a:srgbClr val="043080"/>
                </a:solidFill>
              </a:rPr>
              <a:t>AGATA technology in the UK</a:t>
            </a:r>
          </a:p>
        </p:txBody>
      </p:sp>
    </p:spTree>
    <p:extLst>
      <p:ext uri="{BB962C8B-B14F-4D97-AF65-F5344CB8AC3E}">
        <p14:creationId xmlns:p14="http://schemas.microsoft.com/office/powerpoint/2010/main" val="97047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16"/>
          <p:cNvSpPr>
            <a:spLocks noChangeArrowheads="1"/>
          </p:cNvSpPr>
          <p:nvPr/>
        </p:nvSpPr>
        <p:spPr bwMode="auto">
          <a:xfrm>
            <a:off x="3215684" y="5229207"/>
            <a:ext cx="7451725" cy="1628775"/>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GB" sz="2400">
              <a:solidFill>
                <a:srgbClr val="000000"/>
              </a:solidFill>
            </a:endParaRPr>
          </a:p>
        </p:txBody>
      </p:sp>
      <p:pic>
        <p:nvPicPr>
          <p:cNvPr id="203779" name="Picture 3" descr="p10p25p46"/>
          <p:cNvPicPr>
            <a:picLocks noChangeAspect="1" noChangeArrowheads="1"/>
          </p:cNvPicPr>
          <p:nvPr/>
        </p:nvPicPr>
        <p:blipFill>
          <a:blip r:embed="rId2" cstate="print">
            <a:extLst>
              <a:ext uri="{28A0092B-C50C-407E-A947-70E740481C1C}">
                <a14:useLocalDpi xmlns:a14="http://schemas.microsoft.com/office/drawing/2010/main" val="0"/>
              </a:ext>
            </a:extLst>
          </a:blip>
          <a:srcRect l="3305" t="1907" r="3305"/>
          <a:stretch>
            <a:fillRect/>
          </a:stretch>
        </p:blipFill>
        <p:spPr bwMode="auto">
          <a:xfrm>
            <a:off x="2135188" y="1268420"/>
            <a:ext cx="61912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Line 4"/>
          <p:cNvSpPr>
            <a:spLocks noChangeShapeType="1"/>
          </p:cNvSpPr>
          <p:nvPr/>
        </p:nvSpPr>
        <p:spPr bwMode="auto">
          <a:xfrm>
            <a:off x="2135188" y="2349500"/>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3781" name="Line 5"/>
          <p:cNvSpPr>
            <a:spLocks noChangeShapeType="1"/>
          </p:cNvSpPr>
          <p:nvPr/>
        </p:nvSpPr>
        <p:spPr bwMode="auto">
          <a:xfrm>
            <a:off x="2135188" y="3429000"/>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3782" name="Line 6"/>
          <p:cNvSpPr>
            <a:spLocks noChangeShapeType="1"/>
          </p:cNvSpPr>
          <p:nvPr/>
        </p:nvSpPr>
        <p:spPr bwMode="auto">
          <a:xfrm>
            <a:off x="2135188" y="4510088"/>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3783" name="Line 7"/>
          <p:cNvSpPr>
            <a:spLocks noChangeShapeType="1"/>
          </p:cNvSpPr>
          <p:nvPr/>
        </p:nvSpPr>
        <p:spPr bwMode="auto">
          <a:xfrm>
            <a:off x="2135188" y="5661025"/>
            <a:ext cx="2087562"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3784" name="Line 8"/>
          <p:cNvSpPr>
            <a:spLocks noChangeShapeType="1"/>
          </p:cNvSpPr>
          <p:nvPr/>
        </p:nvSpPr>
        <p:spPr bwMode="auto">
          <a:xfrm>
            <a:off x="2135188" y="1268413"/>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3785" name="Line 9"/>
          <p:cNvSpPr>
            <a:spLocks noChangeShapeType="1"/>
          </p:cNvSpPr>
          <p:nvPr/>
        </p:nvSpPr>
        <p:spPr bwMode="auto">
          <a:xfrm>
            <a:off x="4222750" y="1268413"/>
            <a:ext cx="0" cy="4392612"/>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3786" name="Line 10"/>
          <p:cNvSpPr>
            <a:spLocks noChangeShapeType="1"/>
          </p:cNvSpPr>
          <p:nvPr/>
        </p:nvSpPr>
        <p:spPr bwMode="auto">
          <a:xfrm>
            <a:off x="6281738" y="1268418"/>
            <a:ext cx="0" cy="3241675"/>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3787" name="Line 11"/>
          <p:cNvSpPr>
            <a:spLocks noChangeShapeType="1"/>
          </p:cNvSpPr>
          <p:nvPr/>
        </p:nvSpPr>
        <p:spPr bwMode="auto">
          <a:xfrm>
            <a:off x="8326438" y="1268418"/>
            <a:ext cx="0" cy="3241675"/>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3788" name="Line 12"/>
          <p:cNvSpPr>
            <a:spLocks noChangeShapeType="1"/>
          </p:cNvSpPr>
          <p:nvPr/>
        </p:nvSpPr>
        <p:spPr bwMode="auto">
          <a:xfrm>
            <a:off x="2135188" y="1268413"/>
            <a:ext cx="0" cy="4392612"/>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3789" name="Text Box 13"/>
          <p:cNvSpPr txBox="1">
            <a:spLocks noChangeArrowheads="1"/>
          </p:cNvSpPr>
          <p:nvPr/>
        </p:nvSpPr>
        <p:spPr bwMode="auto">
          <a:xfrm>
            <a:off x="5684265" y="24209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B4</a:t>
            </a:r>
          </a:p>
        </p:txBody>
      </p:sp>
      <p:sp>
        <p:nvSpPr>
          <p:cNvPr id="203790" name="Text Box 14"/>
          <p:cNvSpPr txBox="1">
            <a:spLocks noChangeArrowheads="1"/>
          </p:cNvSpPr>
          <p:nvPr/>
        </p:nvSpPr>
        <p:spPr bwMode="auto">
          <a:xfrm>
            <a:off x="7727377" y="24209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B5</a:t>
            </a:r>
          </a:p>
        </p:txBody>
      </p:sp>
      <p:sp>
        <p:nvSpPr>
          <p:cNvPr id="203791" name="Text Box 15"/>
          <p:cNvSpPr txBox="1">
            <a:spLocks noChangeArrowheads="1"/>
          </p:cNvSpPr>
          <p:nvPr/>
        </p:nvSpPr>
        <p:spPr bwMode="auto">
          <a:xfrm>
            <a:off x="3645915" y="24209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B3</a:t>
            </a:r>
          </a:p>
        </p:txBody>
      </p:sp>
      <p:sp>
        <p:nvSpPr>
          <p:cNvPr id="203792" name="Text Box 16"/>
          <p:cNvSpPr txBox="1">
            <a:spLocks noChangeArrowheads="1"/>
          </p:cNvSpPr>
          <p:nvPr/>
        </p:nvSpPr>
        <p:spPr bwMode="auto">
          <a:xfrm>
            <a:off x="5684265" y="3494092"/>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C4</a:t>
            </a:r>
          </a:p>
        </p:txBody>
      </p:sp>
      <p:sp>
        <p:nvSpPr>
          <p:cNvPr id="203793" name="Text Box 17"/>
          <p:cNvSpPr txBox="1">
            <a:spLocks noChangeArrowheads="1"/>
          </p:cNvSpPr>
          <p:nvPr/>
        </p:nvSpPr>
        <p:spPr bwMode="auto">
          <a:xfrm>
            <a:off x="7727377" y="3494092"/>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C5</a:t>
            </a:r>
          </a:p>
        </p:txBody>
      </p:sp>
      <p:sp>
        <p:nvSpPr>
          <p:cNvPr id="203794" name="Text Box 18"/>
          <p:cNvSpPr txBox="1">
            <a:spLocks noChangeArrowheads="1"/>
          </p:cNvSpPr>
          <p:nvPr/>
        </p:nvSpPr>
        <p:spPr bwMode="auto">
          <a:xfrm>
            <a:off x="3645915" y="3494092"/>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C3</a:t>
            </a:r>
          </a:p>
        </p:txBody>
      </p:sp>
      <p:sp>
        <p:nvSpPr>
          <p:cNvPr id="203795" name="Text Box 19"/>
          <p:cNvSpPr txBox="1">
            <a:spLocks noChangeArrowheads="1"/>
          </p:cNvSpPr>
          <p:nvPr/>
        </p:nvSpPr>
        <p:spPr bwMode="auto">
          <a:xfrm>
            <a:off x="3171236" y="4581532"/>
            <a:ext cx="1074333"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CORE</a:t>
            </a:r>
          </a:p>
        </p:txBody>
      </p:sp>
      <p:sp>
        <p:nvSpPr>
          <p:cNvPr id="203796" name="Text Box 20"/>
          <p:cNvSpPr txBox="1">
            <a:spLocks noChangeArrowheads="1"/>
          </p:cNvSpPr>
          <p:nvPr/>
        </p:nvSpPr>
        <p:spPr bwMode="auto">
          <a:xfrm>
            <a:off x="5684265" y="13414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A4</a:t>
            </a:r>
          </a:p>
        </p:txBody>
      </p:sp>
      <p:sp>
        <p:nvSpPr>
          <p:cNvPr id="203797" name="Text Box 21"/>
          <p:cNvSpPr txBox="1">
            <a:spLocks noChangeArrowheads="1"/>
          </p:cNvSpPr>
          <p:nvPr/>
        </p:nvSpPr>
        <p:spPr bwMode="auto">
          <a:xfrm>
            <a:off x="7727377" y="13414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A5</a:t>
            </a:r>
          </a:p>
        </p:txBody>
      </p:sp>
      <p:sp>
        <p:nvSpPr>
          <p:cNvPr id="203798" name="Text Box 22"/>
          <p:cNvSpPr txBox="1">
            <a:spLocks noChangeArrowheads="1"/>
          </p:cNvSpPr>
          <p:nvPr/>
        </p:nvSpPr>
        <p:spPr bwMode="auto">
          <a:xfrm>
            <a:off x="3645915" y="13414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A3</a:t>
            </a:r>
          </a:p>
        </p:txBody>
      </p:sp>
      <p:sp>
        <p:nvSpPr>
          <p:cNvPr id="203799" name="Rectangle 23"/>
          <p:cNvSpPr>
            <a:spLocks noChangeArrowheads="1"/>
          </p:cNvSpPr>
          <p:nvPr/>
        </p:nvSpPr>
        <p:spPr bwMode="auto">
          <a:xfrm>
            <a:off x="7824192" y="5832475"/>
            <a:ext cx="2851150" cy="762000"/>
          </a:xfrm>
          <a:prstGeom prst="rect">
            <a:avLst/>
          </a:prstGeom>
          <a:solidFill>
            <a:schemeClr val="bg1"/>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it-IT" sz="2000">
              <a:solidFill>
                <a:srgbClr val="000000"/>
              </a:solidFill>
            </a:endParaRPr>
          </a:p>
        </p:txBody>
      </p:sp>
      <p:sp>
        <p:nvSpPr>
          <p:cNvPr id="203800" name="Text Box 24"/>
          <p:cNvSpPr txBox="1">
            <a:spLocks noChangeAspect="1" noChangeArrowheads="1"/>
          </p:cNvSpPr>
          <p:nvPr/>
        </p:nvSpPr>
        <p:spPr bwMode="auto">
          <a:xfrm>
            <a:off x="8593139" y="4449770"/>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US" sz="1400" b="1">
                <a:solidFill>
                  <a:srgbClr val="FFFFFF"/>
                </a:solidFill>
                <a:latin typeface="Arial" charset="0"/>
                <a:cs typeface="Arial" charset="0"/>
              </a:rPr>
              <a:t>C4</a:t>
            </a:r>
          </a:p>
        </p:txBody>
      </p:sp>
      <p:sp>
        <p:nvSpPr>
          <p:cNvPr id="203801" name="Text Box 25"/>
          <p:cNvSpPr txBox="1">
            <a:spLocks noChangeAspect="1" noChangeArrowheads="1"/>
          </p:cNvSpPr>
          <p:nvPr/>
        </p:nvSpPr>
        <p:spPr bwMode="auto">
          <a:xfrm>
            <a:off x="8340725" y="5129220"/>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D4</a:t>
            </a:r>
            <a:endParaRPr lang="en-US" sz="1400" b="1">
              <a:solidFill>
                <a:srgbClr val="FFFFFF"/>
              </a:solidFill>
              <a:latin typeface="Arial" charset="0"/>
              <a:cs typeface="Arial" charset="0"/>
            </a:endParaRPr>
          </a:p>
        </p:txBody>
      </p:sp>
      <p:sp>
        <p:nvSpPr>
          <p:cNvPr id="203802" name="Text Box 26"/>
          <p:cNvSpPr txBox="1">
            <a:spLocks noChangeAspect="1" noChangeArrowheads="1"/>
          </p:cNvSpPr>
          <p:nvPr/>
        </p:nvSpPr>
        <p:spPr bwMode="auto">
          <a:xfrm>
            <a:off x="8618538" y="5832482"/>
            <a:ext cx="404278"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E4</a:t>
            </a:r>
            <a:endParaRPr lang="en-US" sz="1400" b="1">
              <a:solidFill>
                <a:srgbClr val="FFFFFF"/>
              </a:solidFill>
              <a:latin typeface="Arial" charset="0"/>
              <a:cs typeface="Arial" charset="0"/>
            </a:endParaRPr>
          </a:p>
        </p:txBody>
      </p:sp>
      <p:sp>
        <p:nvSpPr>
          <p:cNvPr id="203803" name="Text Box 27"/>
          <p:cNvSpPr txBox="1">
            <a:spLocks noChangeAspect="1" noChangeArrowheads="1"/>
          </p:cNvSpPr>
          <p:nvPr/>
        </p:nvSpPr>
        <p:spPr bwMode="auto">
          <a:xfrm>
            <a:off x="9485313" y="5813432"/>
            <a:ext cx="39305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F4</a:t>
            </a:r>
            <a:endParaRPr lang="en-US" sz="1400" b="1">
              <a:solidFill>
                <a:srgbClr val="FFFFFF"/>
              </a:solidFill>
              <a:latin typeface="Arial" charset="0"/>
              <a:cs typeface="Arial" charset="0"/>
            </a:endParaRPr>
          </a:p>
        </p:txBody>
      </p:sp>
      <p:sp>
        <p:nvSpPr>
          <p:cNvPr id="203804" name="Text Box 28"/>
          <p:cNvSpPr txBox="1">
            <a:spLocks noChangeAspect="1" noChangeArrowheads="1"/>
          </p:cNvSpPr>
          <p:nvPr/>
        </p:nvSpPr>
        <p:spPr bwMode="auto">
          <a:xfrm>
            <a:off x="9818690" y="5245107"/>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A4</a:t>
            </a:r>
            <a:endParaRPr lang="en-US" sz="1400" b="1">
              <a:solidFill>
                <a:srgbClr val="FFFFFF"/>
              </a:solidFill>
              <a:latin typeface="Arial" charset="0"/>
              <a:cs typeface="Arial" charset="0"/>
            </a:endParaRPr>
          </a:p>
        </p:txBody>
      </p:sp>
      <p:sp>
        <p:nvSpPr>
          <p:cNvPr id="203805" name="Text Box 29"/>
          <p:cNvSpPr txBox="1">
            <a:spLocks noChangeAspect="1" noChangeArrowheads="1"/>
          </p:cNvSpPr>
          <p:nvPr/>
        </p:nvSpPr>
        <p:spPr bwMode="auto">
          <a:xfrm>
            <a:off x="9551990" y="4445007"/>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B4</a:t>
            </a:r>
            <a:endParaRPr lang="en-US" sz="1400" b="1">
              <a:solidFill>
                <a:srgbClr val="FFFFFF"/>
              </a:solidFill>
              <a:latin typeface="Arial" charset="0"/>
              <a:cs typeface="Arial" charset="0"/>
            </a:endParaRPr>
          </a:p>
        </p:txBody>
      </p:sp>
      <p:sp>
        <p:nvSpPr>
          <p:cNvPr id="203806" name="Line 30"/>
          <p:cNvSpPr>
            <a:spLocks noChangeAspect="1" noChangeShapeType="1"/>
          </p:cNvSpPr>
          <p:nvPr/>
        </p:nvSpPr>
        <p:spPr bwMode="auto">
          <a:xfrm rot="5400000">
            <a:off x="9219407" y="3704438"/>
            <a:ext cx="0" cy="11541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3807" name="Line 31"/>
          <p:cNvSpPr>
            <a:spLocks noChangeAspect="1" noChangeShapeType="1"/>
          </p:cNvSpPr>
          <p:nvPr/>
        </p:nvSpPr>
        <p:spPr bwMode="auto">
          <a:xfrm rot="5400000" flipH="1" flipV="1">
            <a:off x="9588500" y="5435603"/>
            <a:ext cx="977900" cy="5461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3808" name="Line 32"/>
          <p:cNvSpPr>
            <a:spLocks noChangeAspect="1" noChangeShapeType="1"/>
          </p:cNvSpPr>
          <p:nvPr/>
        </p:nvSpPr>
        <p:spPr bwMode="auto">
          <a:xfrm rot="5400000" flipV="1">
            <a:off x="7900194" y="5441159"/>
            <a:ext cx="958850" cy="5540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3809" name="Line 33"/>
          <p:cNvSpPr>
            <a:spLocks noChangeAspect="1" noChangeShapeType="1"/>
          </p:cNvSpPr>
          <p:nvPr/>
        </p:nvSpPr>
        <p:spPr bwMode="auto">
          <a:xfrm rot="5400000" flipV="1">
            <a:off x="9604376" y="4473579"/>
            <a:ext cx="938212" cy="5540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3810" name="Line 34"/>
          <p:cNvSpPr>
            <a:spLocks noChangeAspect="1" noChangeShapeType="1"/>
          </p:cNvSpPr>
          <p:nvPr/>
        </p:nvSpPr>
        <p:spPr bwMode="auto">
          <a:xfrm rot="5400000" flipH="1" flipV="1">
            <a:off x="7893844" y="4490247"/>
            <a:ext cx="957262" cy="5397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3811" name="Line 35"/>
          <p:cNvSpPr>
            <a:spLocks noChangeAspect="1" noChangeShapeType="1"/>
          </p:cNvSpPr>
          <p:nvPr/>
        </p:nvSpPr>
        <p:spPr bwMode="auto">
          <a:xfrm rot="5400000">
            <a:off x="9230519" y="5623722"/>
            <a:ext cx="0" cy="11477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3812" name="Line 36"/>
          <p:cNvSpPr>
            <a:spLocks noChangeAspect="1" noChangeShapeType="1"/>
          </p:cNvSpPr>
          <p:nvPr/>
        </p:nvSpPr>
        <p:spPr bwMode="auto">
          <a:xfrm rot="5400000" flipV="1">
            <a:off x="8759825" y="4357691"/>
            <a:ext cx="966788" cy="17129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3813" name="Line 37"/>
          <p:cNvSpPr>
            <a:spLocks noChangeAspect="1" noChangeShapeType="1"/>
          </p:cNvSpPr>
          <p:nvPr/>
        </p:nvSpPr>
        <p:spPr bwMode="auto">
          <a:xfrm rot="5400000">
            <a:off x="8735222" y="4364835"/>
            <a:ext cx="957263" cy="1701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3814" name="Line 38"/>
          <p:cNvSpPr>
            <a:spLocks noChangeAspect="1" noChangeShapeType="1"/>
          </p:cNvSpPr>
          <p:nvPr/>
        </p:nvSpPr>
        <p:spPr bwMode="auto">
          <a:xfrm rot="5400000">
            <a:off x="8271669" y="5239544"/>
            <a:ext cx="191611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3815" name="Line 39"/>
          <p:cNvSpPr>
            <a:spLocks noChangeAspect="1" noChangeShapeType="1"/>
          </p:cNvSpPr>
          <p:nvPr/>
        </p:nvSpPr>
        <p:spPr bwMode="auto">
          <a:xfrm rot="5400000" flipV="1">
            <a:off x="9944894" y="4504534"/>
            <a:ext cx="0" cy="143033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3816" name="Line 40"/>
          <p:cNvSpPr>
            <a:spLocks noChangeAspect="1" noChangeShapeType="1"/>
          </p:cNvSpPr>
          <p:nvPr/>
        </p:nvSpPr>
        <p:spPr bwMode="auto">
          <a:xfrm rot="16200000" flipV="1">
            <a:off x="8524085" y="4495007"/>
            <a:ext cx="1411287"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3817" name="Line 41"/>
          <p:cNvSpPr>
            <a:spLocks noChangeAspect="1" noChangeShapeType="1"/>
          </p:cNvSpPr>
          <p:nvPr/>
        </p:nvSpPr>
        <p:spPr bwMode="auto">
          <a:xfrm flipV="1">
            <a:off x="9458325" y="4318000"/>
            <a:ext cx="0" cy="6048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3818" name="Text Box 42"/>
          <p:cNvSpPr txBox="1">
            <a:spLocks noChangeAspect="1" noChangeArrowheads="1"/>
          </p:cNvSpPr>
          <p:nvPr/>
        </p:nvSpPr>
        <p:spPr bwMode="auto">
          <a:xfrm>
            <a:off x="10309227" y="5175257"/>
            <a:ext cx="755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0000"/>
                </a:solidFill>
                <a:latin typeface="Arial" charset="0"/>
              </a:rPr>
              <a:t>x</a:t>
            </a:r>
          </a:p>
        </p:txBody>
      </p:sp>
      <p:sp>
        <p:nvSpPr>
          <p:cNvPr id="203819" name="Text Box 43"/>
          <p:cNvSpPr txBox="1">
            <a:spLocks noChangeAspect="1" noChangeArrowheads="1"/>
          </p:cNvSpPr>
          <p:nvPr/>
        </p:nvSpPr>
        <p:spPr bwMode="auto">
          <a:xfrm>
            <a:off x="9248775" y="3813178"/>
            <a:ext cx="755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0000"/>
                </a:solidFill>
                <a:latin typeface="Arial" charset="0"/>
              </a:rPr>
              <a:t>y</a:t>
            </a:r>
          </a:p>
        </p:txBody>
      </p:sp>
      <p:sp>
        <p:nvSpPr>
          <p:cNvPr id="203820" name="Oval 44"/>
          <p:cNvSpPr>
            <a:spLocks noChangeAspect="1" noChangeArrowheads="1"/>
          </p:cNvSpPr>
          <p:nvPr/>
        </p:nvSpPr>
        <p:spPr bwMode="auto">
          <a:xfrm>
            <a:off x="9413879" y="4873625"/>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3821" name="Oval 45"/>
          <p:cNvSpPr>
            <a:spLocks noChangeAspect="1" noChangeArrowheads="1"/>
          </p:cNvSpPr>
          <p:nvPr/>
        </p:nvSpPr>
        <p:spPr bwMode="auto">
          <a:xfrm>
            <a:off x="9413879" y="4581525"/>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3822" name="Oval 46"/>
          <p:cNvSpPr>
            <a:spLocks noChangeAspect="1" noChangeArrowheads="1"/>
          </p:cNvSpPr>
          <p:nvPr/>
        </p:nvSpPr>
        <p:spPr bwMode="auto">
          <a:xfrm>
            <a:off x="9413879" y="4445000"/>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3823" name="Oval 47"/>
          <p:cNvSpPr>
            <a:spLocks noChangeAspect="1" noChangeArrowheads="1"/>
          </p:cNvSpPr>
          <p:nvPr/>
        </p:nvSpPr>
        <p:spPr bwMode="auto">
          <a:xfrm>
            <a:off x="9413879" y="4305300"/>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3824" name="Oval 48"/>
          <p:cNvSpPr>
            <a:spLocks noChangeAspect="1" noChangeArrowheads="1"/>
          </p:cNvSpPr>
          <p:nvPr/>
        </p:nvSpPr>
        <p:spPr bwMode="auto">
          <a:xfrm>
            <a:off x="9413879" y="4733925"/>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3825" name="Text Box 49"/>
          <p:cNvSpPr txBox="1">
            <a:spLocks noChangeAspect="1" noChangeArrowheads="1"/>
          </p:cNvSpPr>
          <p:nvPr/>
        </p:nvSpPr>
        <p:spPr bwMode="auto">
          <a:xfrm>
            <a:off x="8478842" y="6197607"/>
            <a:ext cx="1539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000" b="1">
                <a:solidFill>
                  <a:srgbClr val="000000"/>
                </a:solidFill>
                <a:latin typeface="Arial" charset="0"/>
              </a:rPr>
              <a:t>z = 46 mm</a:t>
            </a:r>
          </a:p>
        </p:txBody>
      </p:sp>
      <p:sp>
        <p:nvSpPr>
          <p:cNvPr id="203826" name="Oval 50"/>
          <p:cNvSpPr>
            <a:spLocks noChangeAspect="1" noChangeArrowheads="1"/>
          </p:cNvSpPr>
          <p:nvPr/>
        </p:nvSpPr>
        <p:spPr bwMode="auto">
          <a:xfrm>
            <a:off x="9412288" y="4443413"/>
            <a:ext cx="87312" cy="88900"/>
          </a:xfrm>
          <a:prstGeom prst="ellipse">
            <a:avLst/>
          </a:prstGeom>
          <a:solidFill>
            <a:srgbClr val="F2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3827" name="AutoShape 51"/>
          <p:cNvSpPr>
            <a:spLocks noChangeArrowheads="1"/>
          </p:cNvSpPr>
          <p:nvPr/>
        </p:nvSpPr>
        <p:spPr bwMode="auto">
          <a:xfrm>
            <a:off x="9551992" y="4330700"/>
            <a:ext cx="1108075" cy="306388"/>
          </a:xfrm>
          <a:prstGeom prst="leftArrow">
            <a:avLst>
              <a:gd name="adj1" fmla="val 50000"/>
              <a:gd name="adj2" fmla="val 90414"/>
            </a:avLst>
          </a:prstGeom>
          <a:solidFill>
            <a:srgbClr val="F2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it-IT" sz="2000">
              <a:solidFill>
                <a:srgbClr val="000000"/>
              </a:solidFill>
            </a:endParaRPr>
          </a:p>
        </p:txBody>
      </p:sp>
      <p:sp>
        <p:nvSpPr>
          <p:cNvPr id="203829" name="Text Box 53"/>
          <p:cNvSpPr txBox="1">
            <a:spLocks noChangeArrowheads="1"/>
          </p:cNvSpPr>
          <p:nvPr/>
        </p:nvSpPr>
        <p:spPr bwMode="auto">
          <a:xfrm>
            <a:off x="8472489" y="3065470"/>
            <a:ext cx="2032000" cy="57943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3200" b="1">
                <a:solidFill>
                  <a:srgbClr val="FFFFFF"/>
                </a:solidFill>
                <a:latin typeface="Arial" charset="0"/>
              </a:rPr>
              <a:t>(10,</a:t>
            </a:r>
            <a:r>
              <a:rPr lang="en-US" sz="3200" b="1">
                <a:solidFill>
                  <a:srgbClr val="FF0000"/>
                </a:solidFill>
                <a:latin typeface="Arial" charset="0"/>
              </a:rPr>
              <a:t>25</a:t>
            </a:r>
            <a:r>
              <a:rPr lang="en-US" sz="3200" b="1">
                <a:solidFill>
                  <a:srgbClr val="FFFFFF"/>
                </a:solidFill>
                <a:latin typeface="Arial" charset="0"/>
              </a:rPr>
              <a:t>,46)</a:t>
            </a:r>
          </a:p>
        </p:txBody>
      </p:sp>
      <p:sp>
        <p:nvSpPr>
          <p:cNvPr id="203830" name="Line 54"/>
          <p:cNvSpPr>
            <a:spLocks noChangeShapeType="1"/>
          </p:cNvSpPr>
          <p:nvPr/>
        </p:nvSpPr>
        <p:spPr bwMode="auto">
          <a:xfrm>
            <a:off x="5016500" y="5002213"/>
            <a:ext cx="503238"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3831" name="Line 55"/>
          <p:cNvSpPr>
            <a:spLocks noChangeShapeType="1"/>
          </p:cNvSpPr>
          <p:nvPr/>
        </p:nvSpPr>
        <p:spPr bwMode="auto">
          <a:xfrm>
            <a:off x="5016500" y="5308600"/>
            <a:ext cx="503238"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58" name="Text Box 52"/>
          <p:cNvSpPr txBox="1">
            <a:spLocks noChangeArrowheads="1"/>
          </p:cNvSpPr>
          <p:nvPr/>
        </p:nvSpPr>
        <p:spPr bwMode="auto">
          <a:xfrm>
            <a:off x="2135192" y="5949950"/>
            <a:ext cx="62515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000" b="1" dirty="0">
                <a:solidFill>
                  <a:srgbClr val="000000"/>
                </a:solidFill>
                <a:latin typeface="Arial" charset="0"/>
              </a:rPr>
              <a:t>791 </a:t>
            </a:r>
            <a:r>
              <a:rPr lang="en-US" sz="2000" b="1" dirty="0" err="1">
                <a:solidFill>
                  <a:srgbClr val="000000"/>
                </a:solidFill>
                <a:latin typeface="Arial" charset="0"/>
              </a:rPr>
              <a:t>keV</a:t>
            </a:r>
            <a:r>
              <a:rPr lang="en-US" sz="2000" b="1" dirty="0">
                <a:solidFill>
                  <a:srgbClr val="000000"/>
                </a:solidFill>
                <a:latin typeface="Arial" charset="0"/>
              </a:rPr>
              <a:t> deposited in segment B4</a:t>
            </a:r>
          </a:p>
        </p:txBody>
      </p:sp>
      <p:sp>
        <p:nvSpPr>
          <p:cNvPr id="59" name="Text Box 56"/>
          <p:cNvSpPr txBox="1">
            <a:spLocks noChangeArrowheads="1"/>
          </p:cNvSpPr>
          <p:nvPr/>
        </p:nvSpPr>
        <p:spPr bwMode="auto">
          <a:xfrm>
            <a:off x="5519738" y="4803775"/>
            <a:ext cx="14398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b="1" dirty="0">
                <a:solidFill>
                  <a:srgbClr val="000000"/>
                </a:solidFill>
                <a:latin typeface="Arial" charset="0"/>
              </a:rPr>
              <a:t>measured</a:t>
            </a:r>
            <a:br>
              <a:rPr lang="en-US" b="1" dirty="0">
                <a:solidFill>
                  <a:srgbClr val="000000"/>
                </a:solidFill>
                <a:latin typeface="Arial" charset="0"/>
              </a:rPr>
            </a:br>
            <a:r>
              <a:rPr lang="en-US" b="1" dirty="0">
                <a:solidFill>
                  <a:srgbClr val="FF0000"/>
                </a:solidFill>
                <a:latin typeface="Arial" charset="0"/>
              </a:rPr>
              <a:t>calculated</a:t>
            </a:r>
          </a:p>
        </p:txBody>
      </p:sp>
      <p:sp>
        <p:nvSpPr>
          <p:cNvPr id="60" name="Rectangle 3">
            <a:extLst>
              <a:ext uri="{FF2B5EF4-FFF2-40B4-BE49-F238E27FC236}">
                <a16:creationId xmlns:a16="http://schemas.microsoft.com/office/drawing/2014/main" id="{9DAC6A7D-5CAD-3B48-9B09-201D7E3B9BE4}"/>
              </a:ext>
            </a:extLst>
          </p:cNvPr>
          <p:cNvSpPr>
            <a:spLocks noGrp="1" noChangeArrowheads="1"/>
          </p:cNvSpPr>
          <p:nvPr>
            <p:ph type="title"/>
          </p:nvPr>
        </p:nvSpPr>
        <p:spPr>
          <a:xfrm>
            <a:off x="2531269" y="18258"/>
            <a:ext cx="7416800" cy="671512"/>
          </a:xfrm>
        </p:spPr>
        <p:txBody>
          <a:bodyPr/>
          <a:lstStyle/>
          <a:p>
            <a:r>
              <a:rPr lang="en-US" sz="3600" b="1" dirty="0">
                <a:solidFill>
                  <a:schemeClr val="bg1"/>
                </a:solidFill>
              </a:rPr>
              <a:t>Pulse Shape Analysis concept</a:t>
            </a:r>
          </a:p>
        </p:txBody>
      </p:sp>
    </p:spTree>
    <p:extLst>
      <p:ext uri="{BB962C8B-B14F-4D97-AF65-F5344CB8AC3E}">
        <p14:creationId xmlns:p14="http://schemas.microsoft.com/office/powerpoint/2010/main" val="2143953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16"/>
          <p:cNvSpPr>
            <a:spLocks noChangeArrowheads="1"/>
          </p:cNvSpPr>
          <p:nvPr/>
        </p:nvSpPr>
        <p:spPr bwMode="auto">
          <a:xfrm>
            <a:off x="3215684" y="5229207"/>
            <a:ext cx="7451725" cy="1628775"/>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GB" sz="2400">
              <a:solidFill>
                <a:srgbClr val="000000"/>
              </a:solidFill>
            </a:endParaRPr>
          </a:p>
        </p:txBody>
      </p:sp>
      <p:pic>
        <p:nvPicPr>
          <p:cNvPr id="204803" name="Picture 3" descr="p10p30p46"/>
          <p:cNvPicPr>
            <a:picLocks noChangeAspect="1" noChangeArrowheads="1"/>
          </p:cNvPicPr>
          <p:nvPr/>
        </p:nvPicPr>
        <p:blipFill>
          <a:blip r:embed="rId2" cstate="print">
            <a:extLst>
              <a:ext uri="{28A0092B-C50C-407E-A947-70E740481C1C}">
                <a14:useLocalDpi xmlns:a14="http://schemas.microsoft.com/office/drawing/2010/main" val="0"/>
              </a:ext>
            </a:extLst>
          </a:blip>
          <a:srcRect l="3305" t="1907" r="3305"/>
          <a:stretch>
            <a:fillRect/>
          </a:stretch>
        </p:blipFill>
        <p:spPr bwMode="auto">
          <a:xfrm>
            <a:off x="2135188" y="1268420"/>
            <a:ext cx="61912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Line 4"/>
          <p:cNvSpPr>
            <a:spLocks noChangeShapeType="1"/>
          </p:cNvSpPr>
          <p:nvPr/>
        </p:nvSpPr>
        <p:spPr bwMode="auto">
          <a:xfrm>
            <a:off x="2135188" y="2349500"/>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4805" name="Line 5"/>
          <p:cNvSpPr>
            <a:spLocks noChangeShapeType="1"/>
          </p:cNvSpPr>
          <p:nvPr/>
        </p:nvSpPr>
        <p:spPr bwMode="auto">
          <a:xfrm>
            <a:off x="2135188" y="3429000"/>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4806" name="Line 6"/>
          <p:cNvSpPr>
            <a:spLocks noChangeShapeType="1"/>
          </p:cNvSpPr>
          <p:nvPr/>
        </p:nvSpPr>
        <p:spPr bwMode="auto">
          <a:xfrm>
            <a:off x="2135188" y="4510088"/>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4807" name="Line 7"/>
          <p:cNvSpPr>
            <a:spLocks noChangeShapeType="1"/>
          </p:cNvSpPr>
          <p:nvPr/>
        </p:nvSpPr>
        <p:spPr bwMode="auto">
          <a:xfrm>
            <a:off x="2135188" y="5661025"/>
            <a:ext cx="2087562"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4808" name="Line 8"/>
          <p:cNvSpPr>
            <a:spLocks noChangeShapeType="1"/>
          </p:cNvSpPr>
          <p:nvPr/>
        </p:nvSpPr>
        <p:spPr bwMode="auto">
          <a:xfrm>
            <a:off x="2135188" y="1268413"/>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4809" name="Line 9"/>
          <p:cNvSpPr>
            <a:spLocks noChangeShapeType="1"/>
          </p:cNvSpPr>
          <p:nvPr/>
        </p:nvSpPr>
        <p:spPr bwMode="auto">
          <a:xfrm>
            <a:off x="4222750" y="1268413"/>
            <a:ext cx="0" cy="4392612"/>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4810" name="Line 10"/>
          <p:cNvSpPr>
            <a:spLocks noChangeShapeType="1"/>
          </p:cNvSpPr>
          <p:nvPr/>
        </p:nvSpPr>
        <p:spPr bwMode="auto">
          <a:xfrm>
            <a:off x="6281738" y="1268418"/>
            <a:ext cx="0" cy="3241675"/>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4811" name="Line 11"/>
          <p:cNvSpPr>
            <a:spLocks noChangeShapeType="1"/>
          </p:cNvSpPr>
          <p:nvPr/>
        </p:nvSpPr>
        <p:spPr bwMode="auto">
          <a:xfrm>
            <a:off x="8326438" y="1268418"/>
            <a:ext cx="0" cy="3241675"/>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4812" name="Line 12"/>
          <p:cNvSpPr>
            <a:spLocks noChangeShapeType="1"/>
          </p:cNvSpPr>
          <p:nvPr/>
        </p:nvSpPr>
        <p:spPr bwMode="auto">
          <a:xfrm>
            <a:off x="2135188" y="1268413"/>
            <a:ext cx="0" cy="4392612"/>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4813" name="Text Box 13"/>
          <p:cNvSpPr txBox="1">
            <a:spLocks noChangeArrowheads="1"/>
          </p:cNvSpPr>
          <p:nvPr/>
        </p:nvSpPr>
        <p:spPr bwMode="auto">
          <a:xfrm>
            <a:off x="5684265" y="24209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B4</a:t>
            </a:r>
          </a:p>
        </p:txBody>
      </p:sp>
      <p:sp>
        <p:nvSpPr>
          <p:cNvPr id="204814" name="Text Box 14"/>
          <p:cNvSpPr txBox="1">
            <a:spLocks noChangeArrowheads="1"/>
          </p:cNvSpPr>
          <p:nvPr/>
        </p:nvSpPr>
        <p:spPr bwMode="auto">
          <a:xfrm>
            <a:off x="7727377" y="24209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B5</a:t>
            </a:r>
          </a:p>
        </p:txBody>
      </p:sp>
      <p:sp>
        <p:nvSpPr>
          <p:cNvPr id="204815" name="Text Box 15"/>
          <p:cNvSpPr txBox="1">
            <a:spLocks noChangeArrowheads="1"/>
          </p:cNvSpPr>
          <p:nvPr/>
        </p:nvSpPr>
        <p:spPr bwMode="auto">
          <a:xfrm>
            <a:off x="3645915" y="24209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B3</a:t>
            </a:r>
          </a:p>
        </p:txBody>
      </p:sp>
      <p:sp>
        <p:nvSpPr>
          <p:cNvPr id="204816" name="Text Box 16"/>
          <p:cNvSpPr txBox="1">
            <a:spLocks noChangeArrowheads="1"/>
          </p:cNvSpPr>
          <p:nvPr/>
        </p:nvSpPr>
        <p:spPr bwMode="auto">
          <a:xfrm>
            <a:off x="5684265" y="3494092"/>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C4</a:t>
            </a:r>
          </a:p>
        </p:txBody>
      </p:sp>
      <p:sp>
        <p:nvSpPr>
          <p:cNvPr id="204817" name="Text Box 17"/>
          <p:cNvSpPr txBox="1">
            <a:spLocks noChangeArrowheads="1"/>
          </p:cNvSpPr>
          <p:nvPr/>
        </p:nvSpPr>
        <p:spPr bwMode="auto">
          <a:xfrm>
            <a:off x="7727377" y="3494092"/>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C5</a:t>
            </a:r>
          </a:p>
        </p:txBody>
      </p:sp>
      <p:sp>
        <p:nvSpPr>
          <p:cNvPr id="204818" name="Text Box 18"/>
          <p:cNvSpPr txBox="1">
            <a:spLocks noChangeArrowheads="1"/>
          </p:cNvSpPr>
          <p:nvPr/>
        </p:nvSpPr>
        <p:spPr bwMode="auto">
          <a:xfrm>
            <a:off x="3645915" y="3494092"/>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C3</a:t>
            </a:r>
          </a:p>
        </p:txBody>
      </p:sp>
      <p:sp>
        <p:nvSpPr>
          <p:cNvPr id="204819" name="Text Box 19"/>
          <p:cNvSpPr txBox="1">
            <a:spLocks noChangeArrowheads="1"/>
          </p:cNvSpPr>
          <p:nvPr/>
        </p:nvSpPr>
        <p:spPr bwMode="auto">
          <a:xfrm>
            <a:off x="3171236" y="4581532"/>
            <a:ext cx="1074333"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CORE</a:t>
            </a:r>
          </a:p>
        </p:txBody>
      </p:sp>
      <p:sp>
        <p:nvSpPr>
          <p:cNvPr id="204820" name="Text Box 20"/>
          <p:cNvSpPr txBox="1">
            <a:spLocks noChangeArrowheads="1"/>
          </p:cNvSpPr>
          <p:nvPr/>
        </p:nvSpPr>
        <p:spPr bwMode="auto">
          <a:xfrm>
            <a:off x="5684265" y="13414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A4</a:t>
            </a:r>
          </a:p>
        </p:txBody>
      </p:sp>
      <p:sp>
        <p:nvSpPr>
          <p:cNvPr id="204821" name="Text Box 21"/>
          <p:cNvSpPr txBox="1">
            <a:spLocks noChangeArrowheads="1"/>
          </p:cNvSpPr>
          <p:nvPr/>
        </p:nvSpPr>
        <p:spPr bwMode="auto">
          <a:xfrm>
            <a:off x="7727377" y="13414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A5</a:t>
            </a:r>
          </a:p>
        </p:txBody>
      </p:sp>
      <p:sp>
        <p:nvSpPr>
          <p:cNvPr id="204822" name="Text Box 22"/>
          <p:cNvSpPr txBox="1">
            <a:spLocks noChangeArrowheads="1"/>
          </p:cNvSpPr>
          <p:nvPr/>
        </p:nvSpPr>
        <p:spPr bwMode="auto">
          <a:xfrm>
            <a:off x="3645915" y="13414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A3</a:t>
            </a:r>
          </a:p>
        </p:txBody>
      </p:sp>
      <p:sp>
        <p:nvSpPr>
          <p:cNvPr id="204823" name="Rectangle 23"/>
          <p:cNvSpPr>
            <a:spLocks noChangeArrowheads="1"/>
          </p:cNvSpPr>
          <p:nvPr/>
        </p:nvSpPr>
        <p:spPr bwMode="auto">
          <a:xfrm>
            <a:off x="7824192" y="5832475"/>
            <a:ext cx="2851150" cy="762000"/>
          </a:xfrm>
          <a:prstGeom prst="rect">
            <a:avLst/>
          </a:prstGeom>
          <a:solidFill>
            <a:schemeClr val="bg1"/>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it-IT" sz="2000">
              <a:solidFill>
                <a:srgbClr val="000000"/>
              </a:solidFill>
            </a:endParaRPr>
          </a:p>
        </p:txBody>
      </p:sp>
      <p:sp>
        <p:nvSpPr>
          <p:cNvPr id="204824" name="Text Box 24"/>
          <p:cNvSpPr txBox="1">
            <a:spLocks noChangeAspect="1" noChangeArrowheads="1"/>
          </p:cNvSpPr>
          <p:nvPr/>
        </p:nvSpPr>
        <p:spPr bwMode="auto">
          <a:xfrm>
            <a:off x="8593139" y="4449770"/>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US" sz="1400" b="1">
                <a:solidFill>
                  <a:srgbClr val="FFFFFF"/>
                </a:solidFill>
                <a:latin typeface="Arial" charset="0"/>
                <a:cs typeface="Arial" charset="0"/>
              </a:rPr>
              <a:t>C4</a:t>
            </a:r>
          </a:p>
        </p:txBody>
      </p:sp>
      <p:sp>
        <p:nvSpPr>
          <p:cNvPr id="204825" name="Text Box 25"/>
          <p:cNvSpPr txBox="1">
            <a:spLocks noChangeAspect="1" noChangeArrowheads="1"/>
          </p:cNvSpPr>
          <p:nvPr/>
        </p:nvSpPr>
        <p:spPr bwMode="auto">
          <a:xfrm>
            <a:off x="8340725" y="5129220"/>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D4</a:t>
            </a:r>
            <a:endParaRPr lang="en-US" sz="1400" b="1">
              <a:solidFill>
                <a:srgbClr val="FFFFFF"/>
              </a:solidFill>
              <a:latin typeface="Arial" charset="0"/>
              <a:cs typeface="Arial" charset="0"/>
            </a:endParaRPr>
          </a:p>
        </p:txBody>
      </p:sp>
      <p:sp>
        <p:nvSpPr>
          <p:cNvPr id="204826" name="Text Box 26"/>
          <p:cNvSpPr txBox="1">
            <a:spLocks noChangeAspect="1" noChangeArrowheads="1"/>
          </p:cNvSpPr>
          <p:nvPr/>
        </p:nvSpPr>
        <p:spPr bwMode="auto">
          <a:xfrm>
            <a:off x="8618538" y="5832482"/>
            <a:ext cx="404278"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E4</a:t>
            </a:r>
            <a:endParaRPr lang="en-US" sz="1400" b="1">
              <a:solidFill>
                <a:srgbClr val="FFFFFF"/>
              </a:solidFill>
              <a:latin typeface="Arial" charset="0"/>
              <a:cs typeface="Arial" charset="0"/>
            </a:endParaRPr>
          </a:p>
        </p:txBody>
      </p:sp>
      <p:sp>
        <p:nvSpPr>
          <p:cNvPr id="204827" name="Text Box 27"/>
          <p:cNvSpPr txBox="1">
            <a:spLocks noChangeAspect="1" noChangeArrowheads="1"/>
          </p:cNvSpPr>
          <p:nvPr/>
        </p:nvSpPr>
        <p:spPr bwMode="auto">
          <a:xfrm>
            <a:off x="9485313" y="5813432"/>
            <a:ext cx="39305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F4</a:t>
            </a:r>
            <a:endParaRPr lang="en-US" sz="1400" b="1">
              <a:solidFill>
                <a:srgbClr val="FFFFFF"/>
              </a:solidFill>
              <a:latin typeface="Arial" charset="0"/>
              <a:cs typeface="Arial" charset="0"/>
            </a:endParaRPr>
          </a:p>
        </p:txBody>
      </p:sp>
      <p:sp>
        <p:nvSpPr>
          <p:cNvPr id="204828" name="Text Box 28"/>
          <p:cNvSpPr txBox="1">
            <a:spLocks noChangeAspect="1" noChangeArrowheads="1"/>
          </p:cNvSpPr>
          <p:nvPr/>
        </p:nvSpPr>
        <p:spPr bwMode="auto">
          <a:xfrm>
            <a:off x="9818690" y="5245107"/>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A4</a:t>
            </a:r>
            <a:endParaRPr lang="en-US" sz="1400" b="1">
              <a:solidFill>
                <a:srgbClr val="FFFFFF"/>
              </a:solidFill>
              <a:latin typeface="Arial" charset="0"/>
              <a:cs typeface="Arial" charset="0"/>
            </a:endParaRPr>
          </a:p>
        </p:txBody>
      </p:sp>
      <p:sp>
        <p:nvSpPr>
          <p:cNvPr id="204829" name="Text Box 29"/>
          <p:cNvSpPr txBox="1">
            <a:spLocks noChangeAspect="1" noChangeArrowheads="1"/>
          </p:cNvSpPr>
          <p:nvPr/>
        </p:nvSpPr>
        <p:spPr bwMode="auto">
          <a:xfrm>
            <a:off x="9551990" y="4445007"/>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B4</a:t>
            </a:r>
            <a:endParaRPr lang="en-US" sz="1400" b="1">
              <a:solidFill>
                <a:srgbClr val="FFFFFF"/>
              </a:solidFill>
              <a:latin typeface="Arial" charset="0"/>
              <a:cs typeface="Arial" charset="0"/>
            </a:endParaRPr>
          </a:p>
        </p:txBody>
      </p:sp>
      <p:sp>
        <p:nvSpPr>
          <p:cNvPr id="204830" name="Line 30"/>
          <p:cNvSpPr>
            <a:spLocks noChangeAspect="1" noChangeShapeType="1"/>
          </p:cNvSpPr>
          <p:nvPr/>
        </p:nvSpPr>
        <p:spPr bwMode="auto">
          <a:xfrm rot="5400000">
            <a:off x="9219407" y="3704438"/>
            <a:ext cx="0" cy="11541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4831" name="Line 31"/>
          <p:cNvSpPr>
            <a:spLocks noChangeAspect="1" noChangeShapeType="1"/>
          </p:cNvSpPr>
          <p:nvPr/>
        </p:nvSpPr>
        <p:spPr bwMode="auto">
          <a:xfrm rot="5400000" flipH="1" flipV="1">
            <a:off x="9588500" y="5435603"/>
            <a:ext cx="977900" cy="5461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4832" name="Line 32"/>
          <p:cNvSpPr>
            <a:spLocks noChangeAspect="1" noChangeShapeType="1"/>
          </p:cNvSpPr>
          <p:nvPr/>
        </p:nvSpPr>
        <p:spPr bwMode="auto">
          <a:xfrm rot="5400000" flipV="1">
            <a:off x="7900194" y="5441159"/>
            <a:ext cx="958850" cy="5540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4833" name="Line 33"/>
          <p:cNvSpPr>
            <a:spLocks noChangeAspect="1" noChangeShapeType="1"/>
          </p:cNvSpPr>
          <p:nvPr/>
        </p:nvSpPr>
        <p:spPr bwMode="auto">
          <a:xfrm rot="5400000" flipV="1">
            <a:off x="9604376" y="4473579"/>
            <a:ext cx="938212" cy="5540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4834" name="Line 34"/>
          <p:cNvSpPr>
            <a:spLocks noChangeAspect="1" noChangeShapeType="1"/>
          </p:cNvSpPr>
          <p:nvPr/>
        </p:nvSpPr>
        <p:spPr bwMode="auto">
          <a:xfrm rot="5400000" flipH="1" flipV="1">
            <a:off x="7893844" y="4490247"/>
            <a:ext cx="957262" cy="5397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4835" name="Line 35"/>
          <p:cNvSpPr>
            <a:spLocks noChangeAspect="1" noChangeShapeType="1"/>
          </p:cNvSpPr>
          <p:nvPr/>
        </p:nvSpPr>
        <p:spPr bwMode="auto">
          <a:xfrm rot="5400000">
            <a:off x="9230519" y="5623722"/>
            <a:ext cx="0" cy="11477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4836" name="Line 36"/>
          <p:cNvSpPr>
            <a:spLocks noChangeAspect="1" noChangeShapeType="1"/>
          </p:cNvSpPr>
          <p:nvPr/>
        </p:nvSpPr>
        <p:spPr bwMode="auto">
          <a:xfrm rot="5400000" flipV="1">
            <a:off x="8759825" y="4357691"/>
            <a:ext cx="966788" cy="17129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4837" name="Line 37"/>
          <p:cNvSpPr>
            <a:spLocks noChangeAspect="1" noChangeShapeType="1"/>
          </p:cNvSpPr>
          <p:nvPr/>
        </p:nvSpPr>
        <p:spPr bwMode="auto">
          <a:xfrm rot="5400000">
            <a:off x="8735222" y="4364835"/>
            <a:ext cx="957263" cy="1701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4838" name="Line 38"/>
          <p:cNvSpPr>
            <a:spLocks noChangeAspect="1" noChangeShapeType="1"/>
          </p:cNvSpPr>
          <p:nvPr/>
        </p:nvSpPr>
        <p:spPr bwMode="auto">
          <a:xfrm rot="5400000">
            <a:off x="8271669" y="5239544"/>
            <a:ext cx="191611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4839" name="Line 39"/>
          <p:cNvSpPr>
            <a:spLocks noChangeAspect="1" noChangeShapeType="1"/>
          </p:cNvSpPr>
          <p:nvPr/>
        </p:nvSpPr>
        <p:spPr bwMode="auto">
          <a:xfrm rot="5400000" flipV="1">
            <a:off x="9944894" y="4504534"/>
            <a:ext cx="0" cy="143033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4840" name="Line 40"/>
          <p:cNvSpPr>
            <a:spLocks noChangeAspect="1" noChangeShapeType="1"/>
          </p:cNvSpPr>
          <p:nvPr/>
        </p:nvSpPr>
        <p:spPr bwMode="auto">
          <a:xfrm rot="16200000" flipV="1">
            <a:off x="8524085" y="4495007"/>
            <a:ext cx="1411287"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4841" name="Line 41"/>
          <p:cNvSpPr>
            <a:spLocks noChangeAspect="1" noChangeShapeType="1"/>
          </p:cNvSpPr>
          <p:nvPr/>
        </p:nvSpPr>
        <p:spPr bwMode="auto">
          <a:xfrm flipV="1">
            <a:off x="9458325" y="4318000"/>
            <a:ext cx="0" cy="6048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4842" name="Text Box 42"/>
          <p:cNvSpPr txBox="1">
            <a:spLocks noChangeAspect="1" noChangeArrowheads="1"/>
          </p:cNvSpPr>
          <p:nvPr/>
        </p:nvSpPr>
        <p:spPr bwMode="auto">
          <a:xfrm>
            <a:off x="10309227" y="5175257"/>
            <a:ext cx="755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0000"/>
                </a:solidFill>
                <a:latin typeface="Arial" charset="0"/>
              </a:rPr>
              <a:t>x</a:t>
            </a:r>
          </a:p>
        </p:txBody>
      </p:sp>
      <p:sp>
        <p:nvSpPr>
          <p:cNvPr id="204843" name="Text Box 43"/>
          <p:cNvSpPr txBox="1">
            <a:spLocks noChangeAspect="1" noChangeArrowheads="1"/>
          </p:cNvSpPr>
          <p:nvPr/>
        </p:nvSpPr>
        <p:spPr bwMode="auto">
          <a:xfrm>
            <a:off x="9248775" y="3813178"/>
            <a:ext cx="755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0000"/>
                </a:solidFill>
                <a:latin typeface="Arial" charset="0"/>
              </a:rPr>
              <a:t>y</a:t>
            </a:r>
          </a:p>
        </p:txBody>
      </p:sp>
      <p:sp>
        <p:nvSpPr>
          <p:cNvPr id="204844" name="Oval 44"/>
          <p:cNvSpPr>
            <a:spLocks noChangeAspect="1" noChangeArrowheads="1"/>
          </p:cNvSpPr>
          <p:nvPr/>
        </p:nvSpPr>
        <p:spPr bwMode="auto">
          <a:xfrm>
            <a:off x="9413879" y="4873625"/>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4845" name="Oval 45"/>
          <p:cNvSpPr>
            <a:spLocks noChangeAspect="1" noChangeArrowheads="1"/>
          </p:cNvSpPr>
          <p:nvPr/>
        </p:nvSpPr>
        <p:spPr bwMode="auto">
          <a:xfrm>
            <a:off x="9413879" y="4581525"/>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4846" name="Oval 46"/>
          <p:cNvSpPr>
            <a:spLocks noChangeAspect="1" noChangeArrowheads="1"/>
          </p:cNvSpPr>
          <p:nvPr/>
        </p:nvSpPr>
        <p:spPr bwMode="auto">
          <a:xfrm>
            <a:off x="9413879" y="4445000"/>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4847" name="Oval 47"/>
          <p:cNvSpPr>
            <a:spLocks noChangeAspect="1" noChangeArrowheads="1"/>
          </p:cNvSpPr>
          <p:nvPr/>
        </p:nvSpPr>
        <p:spPr bwMode="auto">
          <a:xfrm>
            <a:off x="9413879" y="4305300"/>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4848" name="Oval 48"/>
          <p:cNvSpPr>
            <a:spLocks noChangeAspect="1" noChangeArrowheads="1"/>
          </p:cNvSpPr>
          <p:nvPr/>
        </p:nvSpPr>
        <p:spPr bwMode="auto">
          <a:xfrm>
            <a:off x="9413879" y="4733925"/>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4849" name="Text Box 49"/>
          <p:cNvSpPr txBox="1">
            <a:spLocks noChangeAspect="1" noChangeArrowheads="1"/>
          </p:cNvSpPr>
          <p:nvPr/>
        </p:nvSpPr>
        <p:spPr bwMode="auto">
          <a:xfrm>
            <a:off x="8478842" y="6197607"/>
            <a:ext cx="1539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000" b="1">
                <a:solidFill>
                  <a:srgbClr val="000000"/>
                </a:solidFill>
                <a:latin typeface="Arial" charset="0"/>
              </a:rPr>
              <a:t>z = 46 mm</a:t>
            </a:r>
          </a:p>
        </p:txBody>
      </p:sp>
      <p:sp>
        <p:nvSpPr>
          <p:cNvPr id="204850" name="Oval 50"/>
          <p:cNvSpPr>
            <a:spLocks noChangeAspect="1" noChangeArrowheads="1"/>
          </p:cNvSpPr>
          <p:nvPr/>
        </p:nvSpPr>
        <p:spPr bwMode="auto">
          <a:xfrm>
            <a:off x="9412288" y="4305300"/>
            <a:ext cx="87312" cy="88900"/>
          </a:xfrm>
          <a:prstGeom prst="ellipse">
            <a:avLst/>
          </a:prstGeom>
          <a:solidFill>
            <a:srgbClr val="F2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4851" name="AutoShape 51"/>
          <p:cNvSpPr>
            <a:spLocks noChangeArrowheads="1"/>
          </p:cNvSpPr>
          <p:nvPr/>
        </p:nvSpPr>
        <p:spPr bwMode="auto">
          <a:xfrm>
            <a:off x="9551992" y="4202120"/>
            <a:ext cx="1108075" cy="306387"/>
          </a:xfrm>
          <a:prstGeom prst="leftArrow">
            <a:avLst>
              <a:gd name="adj1" fmla="val 50000"/>
              <a:gd name="adj2" fmla="val 90415"/>
            </a:avLst>
          </a:prstGeom>
          <a:solidFill>
            <a:srgbClr val="F2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it-IT" sz="2000">
              <a:solidFill>
                <a:srgbClr val="000000"/>
              </a:solidFill>
            </a:endParaRPr>
          </a:p>
        </p:txBody>
      </p:sp>
      <p:sp>
        <p:nvSpPr>
          <p:cNvPr id="204853" name="Text Box 53"/>
          <p:cNvSpPr txBox="1">
            <a:spLocks noChangeArrowheads="1"/>
          </p:cNvSpPr>
          <p:nvPr/>
        </p:nvSpPr>
        <p:spPr bwMode="auto">
          <a:xfrm>
            <a:off x="8472489" y="3065470"/>
            <a:ext cx="2032000" cy="57943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3200" b="1">
                <a:solidFill>
                  <a:srgbClr val="FFFFFF"/>
                </a:solidFill>
                <a:latin typeface="Arial" charset="0"/>
              </a:rPr>
              <a:t>(10,</a:t>
            </a:r>
            <a:r>
              <a:rPr lang="en-US" sz="3200" b="1">
                <a:solidFill>
                  <a:srgbClr val="FF0000"/>
                </a:solidFill>
                <a:latin typeface="Arial" charset="0"/>
              </a:rPr>
              <a:t>30</a:t>
            </a:r>
            <a:r>
              <a:rPr lang="en-US" sz="3200" b="1">
                <a:solidFill>
                  <a:srgbClr val="FFFFFF"/>
                </a:solidFill>
                <a:latin typeface="Arial" charset="0"/>
              </a:rPr>
              <a:t>,46)</a:t>
            </a:r>
          </a:p>
        </p:txBody>
      </p:sp>
      <p:sp>
        <p:nvSpPr>
          <p:cNvPr id="204854" name="Line 54"/>
          <p:cNvSpPr>
            <a:spLocks noChangeShapeType="1"/>
          </p:cNvSpPr>
          <p:nvPr/>
        </p:nvSpPr>
        <p:spPr bwMode="auto">
          <a:xfrm>
            <a:off x="5016500" y="5002213"/>
            <a:ext cx="503238"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4855" name="Line 55"/>
          <p:cNvSpPr>
            <a:spLocks noChangeShapeType="1"/>
          </p:cNvSpPr>
          <p:nvPr/>
        </p:nvSpPr>
        <p:spPr bwMode="auto">
          <a:xfrm>
            <a:off x="5016500" y="5308600"/>
            <a:ext cx="503238"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58" name="Text Box 52"/>
          <p:cNvSpPr txBox="1">
            <a:spLocks noChangeArrowheads="1"/>
          </p:cNvSpPr>
          <p:nvPr/>
        </p:nvSpPr>
        <p:spPr bwMode="auto">
          <a:xfrm>
            <a:off x="2135192" y="5949950"/>
            <a:ext cx="62515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000" b="1" dirty="0">
                <a:solidFill>
                  <a:srgbClr val="000000"/>
                </a:solidFill>
                <a:latin typeface="Arial" charset="0"/>
              </a:rPr>
              <a:t>791 </a:t>
            </a:r>
            <a:r>
              <a:rPr lang="en-US" sz="2000" b="1" dirty="0" err="1">
                <a:solidFill>
                  <a:srgbClr val="000000"/>
                </a:solidFill>
                <a:latin typeface="Arial" charset="0"/>
              </a:rPr>
              <a:t>keV</a:t>
            </a:r>
            <a:r>
              <a:rPr lang="en-US" sz="2000" b="1" dirty="0">
                <a:solidFill>
                  <a:srgbClr val="000000"/>
                </a:solidFill>
                <a:latin typeface="Arial" charset="0"/>
              </a:rPr>
              <a:t> deposited in segment B4</a:t>
            </a:r>
          </a:p>
        </p:txBody>
      </p:sp>
      <p:sp>
        <p:nvSpPr>
          <p:cNvPr id="59" name="Text Box 56"/>
          <p:cNvSpPr txBox="1">
            <a:spLocks noChangeArrowheads="1"/>
          </p:cNvSpPr>
          <p:nvPr/>
        </p:nvSpPr>
        <p:spPr bwMode="auto">
          <a:xfrm>
            <a:off x="5519738" y="4803775"/>
            <a:ext cx="14398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b="1" dirty="0">
                <a:solidFill>
                  <a:srgbClr val="000000"/>
                </a:solidFill>
                <a:latin typeface="Arial" charset="0"/>
              </a:rPr>
              <a:t>measured</a:t>
            </a:r>
            <a:br>
              <a:rPr lang="en-US" b="1" dirty="0">
                <a:solidFill>
                  <a:srgbClr val="000000"/>
                </a:solidFill>
                <a:latin typeface="Arial" charset="0"/>
              </a:rPr>
            </a:br>
            <a:r>
              <a:rPr lang="en-US" b="1" dirty="0">
                <a:solidFill>
                  <a:srgbClr val="FF0000"/>
                </a:solidFill>
                <a:latin typeface="Arial" charset="0"/>
              </a:rPr>
              <a:t>calculated</a:t>
            </a:r>
          </a:p>
        </p:txBody>
      </p:sp>
      <p:sp>
        <p:nvSpPr>
          <p:cNvPr id="60" name="Rectangle 3">
            <a:extLst>
              <a:ext uri="{FF2B5EF4-FFF2-40B4-BE49-F238E27FC236}">
                <a16:creationId xmlns:a16="http://schemas.microsoft.com/office/drawing/2014/main" id="{9B5F9DDE-D986-BE48-BDE6-4572BE45813D}"/>
              </a:ext>
            </a:extLst>
          </p:cNvPr>
          <p:cNvSpPr>
            <a:spLocks noGrp="1" noChangeArrowheads="1"/>
          </p:cNvSpPr>
          <p:nvPr>
            <p:ph type="title"/>
          </p:nvPr>
        </p:nvSpPr>
        <p:spPr>
          <a:xfrm>
            <a:off x="2531269" y="18258"/>
            <a:ext cx="7416800" cy="671512"/>
          </a:xfrm>
        </p:spPr>
        <p:txBody>
          <a:bodyPr/>
          <a:lstStyle/>
          <a:p>
            <a:r>
              <a:rPr lang="en-US" sz="3600" b="1" dirty="0">
                <a:solidFill>
                  <a:schemeClr val="bg1"/>
                </a:solidFill>
              </a:rPr>
              <a:t>Pulse Shape Analysis concept</a:t>
            </a:r>
          </a:p>
        </p:txBody>
      </p:sp>
    </p:spTree>
    <p:extLst>
      <p:ext uri="{BB962C8B-B14F-4D97-AF65-F5344CB8AC3E}">
        <p14:creationId xmlns:p14="http://schemas.microsoft.com/office/powerpoint/2010/main" val="1395174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16"/>
          <p:cNvSpPr>
            <a:spLocks noChangeArrowheads="1"/>
          </p:cNvSpPr>
          <p:nvPr/>
        </p:nvSpPr>
        <p:spPr bwMode="auto">
          <a:xfrm>
            <a:off x="3215684" y="5229207"/>
            <a:ext cx="7451725" cy="1628775"/>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GB" sz="2400">
              <a:solidFill>
                <a:srgbClr val="000000"/>
              </a:solidFill>
            </a:endParaRPr>
          </a:p>
        </p:txBody>
      </p:sp>
      <p:sp>
        <p:nvSpPr>
          <p:cNvPr id="205826" name="Text Box 2"/>
          <p:cNvSpPr txBox="1">
            <a:spLocks noChangeArrowheads="1"/>
          </p:cNvSpPr>
          <p:nvPr/>
        </p:nvSpPr>
        <p:spPr bwMode="auto">
          <a:xfrm>
            <a:off x="8401053" y="1557345"/>
            <a:ext cx="2189163" cy="2232025"/>
          </a:xfrm>
          <a:prstGeom prst="rect">
            <a:avLst/>
          </a:prstGeom>
          <a:solidFill>
            <a:srgbClr val="F2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eaLnBrk="0" fontAlgn="base" hangingPunct="0">
              <a:spcBef>
                <a:spcPct val="50000"/>
              </a:spcBef>
              <a:spcAft>
                <a:spcPct val="0"/>
              </a:spcAft>
            </a:pPr>
            <a:r>
              <a:rPr lang="en-US" sz="2800" b="1">
                <a:solidFill>
                  <a:srgbClr val="FFFFFF"/>
                </a:solidFill>
              </a:rPr>
              <a:t>Result of </a:t>
            </a:r>
            <a:br>
              <a:rPr lang="en-US" sz="2800" b="1">
                <a:solidFill>
                  <a:srgbClr val="FFFFFF"/>
                </a:solidFill>
              </a:rPr>
            </a:br>
            <a:r>
              <a:rPr lang="en-US" sz="2800" b="1" i="1">
                <a:solidFill>
                  <a:srgbClr val="FFFF00"/>
                </a:solidFill>
              </a:rPr>
              <a:t>Grid Search</a:t>
            </a:r>
            <a:br>
              <a:rPr lang="en-US" sz="2800" b="1" i="1">
                <a:solidFill>
                  <a:srgbClr val="FFFFFF"/>
                </a:solidFill>
              </a:rPr>
            </a:br>
            <a:r>
              <a:rPr lang="en-US" sz="2800" b="1">
                <a:solidFill>
                  <a:srgbClr val="FFFFFF"/>
                </a:solidFill>
              </a:rPr>
              <a:t>algorithm</a:t>
            </a:r>
          </a:p>
        </p:txBody>
      </p:sp>
      <p:pic>
        <p:nvPicPr>
          <p:cNvPr id="205828" name="Picture 4" descr="p10p25p46"/>
          <p:cNvPicPr>
            <a:picLocks noChangeAspect="1" noChangeArrowheads="1"/>
          </p:cNvPicPr>
          <p:nvPr/>
        </p:nvPicPr>
        <p:blipFill>
          <a:blip r:embed="rId2" cstate="print">
            <a:extLst>
              <a:ext uri="{28A0092B-C50C-407E-A947-70E740481C1C}">
                <a14:useLocalDpi xmlns:a14="http://schemas.microsoft.com/office/drawing/2010/main" val="0"/>
              </a:ext>
            </a:extLst>
          </a:blip>
          <a:srcRect l="3305" t="1907" r="3305"/>
          <a:stretch>
            <a:fillRect/>
          </a:stretch>
        </p:blipFill>
        <p:spPr bwMode="auto">
          <a:xfrm>
            <a:off x="2135188" y="1268420"/>
            <a:ext cx="61912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9" name="Line 5"/>
          <p:cNvSpPr>
            <a:spLocks noChangeShapeType="1"/>
          </p:cNvSpPr>
          <p:nvPr/>
        </p:nvSpPr>
        <p:spPr bwMode="auto">
          <a:xfrm>
            <a:off x="2135188" y="2349500"/>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5830" name="Line 6"/>
          <p:cNvSpPr>
            <a:spLocks noChangeShapeType="1"/>
          </p:cNvSpPr>
          <p:nvPr/>
        </p:nvSpPr>
        <p:spPr bwMode="auto">
          <a:xfrm>
            <a:off x="2135188" y="3429000"/>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5831" name="Line 7"/>
          <p:cNvSpPr>
            <a:spLocks noChangeShapeType="1"/>
          </p:cNvSpPr>
          <p:nvPr/>
        </p:nvSpPr>
        <p:spPr bwMode="auto">
          <a:xfrm>
            <a:off x="2135188" y="4510088"/>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5832" name="Line 8"/>
          <p:cNvSpPr>
            <a:spLocks noChangeShapeType="1"/>
          </p:cNvSpPr>
          <p:nvPr/>
        </p:nvSpPr>
        <p:spPr bwMode="auto">
          <a:xfrm>
            <a:off x="2135188" y="5661025"/>
            <a:ext cx="2087562"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5833" name="Line 9"/>
          <p:cNvSpPr>
            <a:spLocks noChangeShapeType="1"/>
          </p:cNvSpPr>
          <p:nvPr/>
        </p:nvSpPr>
        <p:spPr bwMode="auto">
          <a:xfrm>
            <a:off x="2135188" y="1268413"/>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5834" name="Line 10"/>
          <p:cNvSpPr>
            <a:spLocks noChangeShapeType="1"/>
          </p:cNvSpPr>
          <p:nvPr/>
        </p:nvSpPr>
        <p:spPr bwMode="auto">
          <a:xfrm>
            <a:off x="4222750" y="1268413"/>
            <a:ext cx="0" cy="4392612"/>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5835" name="Line 11"/>
          <p:cNvSpPr>
            <a:spLocks noChangeShapeType="1"/>
          </p:cNvSpPr>
          <p:nvPr/>
        </p:nvSpPr>
        <p:spPr bwMode="auto">
          <a:xfrm>
            <a:off x="6281738" y="1268418"/>
            <a:ext cx="0" cy="3241675"/>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5836" name="Line 12"/>
          <p:cNvSpPr>
            <a:spLocks noChangeShapeType="1"/>
          </p:cNvSpPr>
          <p:nvPr/>
        </p:nvSpPr>
        <p:spPr bwMode="auto">
          <a:xfrm>
            <a:off x="8326438" y="1268418"/>
            <a:ext cx="0" cy="3241675"/>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5837" name="Line 13"/>
          <p:cNvSpPr>
            <a:spLocks noChangeShapeType="1"/>
          </p:cNvSpPr>
          <p:nvPr/>
        </p:nvSpPr>
        <p:spPr bwMode="auto">
          <a:xfrm>
            <a:off x="2135188" y="1268413"/>
            <a:ext cx="0" cy="4392612"/>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5838" name="Text Box 14"/>
          <p:cNvSpPr txBox="1">
            <a:spLocks noChangeArrowheads="1"/>
          </p:cNvSpPr>
          <p:nvPr/>
        </p:nvSpPr>
        <p:spPr bwMode="auto">
          <a:xfrm>
            <a:off x="5684265" y="24209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B4</a:t>
            </a:r>
          </a:p>
        </p:txBody>
      </p:sp>
      <p:sp>
        <p:nvSpPr>
          <p:cNvPr id="205839" name="Text Box 15"/>
          <p:cNvSpPr txBox="1">
            <a:spLocks noChangeArrowheads="1"/>
          </p:cNvSpPr>
          <p:nvPr/>
        </p:nvSpPr>
        <p:spPr bwMode="auto">
          <a:xfrm>
            <a:off x="7727377" y="24209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B5</a:t>
            </a:r>
          </a:p>
        </p:txBody>
      </p:sp>
      <p:sp>
        <p:nvSpPr>
          <p:cNvPr id="205840" name="Text Box 16"/>
          <p:cNvSpPr txBox="1">
            <a:spLocks noChangeArrowheads="1"/>
          </p:cNvSpPr>
          <p:nvPr/>
        </p:nvSpPr>
        <p:spPr bwMode="auto">
          <a:xfrm>
            <a:off x="3645915" y="24209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B3</a:t>
            </a:r>
          </a:p>
        </p:txBody>
      </p:sp>
      <p:sp>
        <p:nvSpPr>
          <p:cNvPr id="205841" name="Text Box 17"/>
          <p:cNvSpPr txBox="1">
            <a:spLocks noChangeArrowheads="1"/>
          </p:cNvSpPr>
          <p:nvPr/>
        </p:nvSpPr>
        <p:spPr bwMode="auto">
          <a:xfrm>
            <a:off x="5684265" y="3494092"/>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C4</a:t>
            </a:r>
          </a:p>
        </p:txBody>
      </p:sp>
      <p:sp>
        <p:nvSpPr>
          <p:cNvPr id="205842" name="Text Box 18"/>
          <p:cNvSpPr txBox="1">
            <a:spLocks noChangeArrowheads="1"/>
          </p:cNvSpPr>
          <p:nvPr/>
        </p:nvSpPr>
        <p:spPr bwMode="auto">
          <a:xfrm>
            <a:off x="7727377" y="3494092"/>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C5</a:t>
            </a:r>
          </a:p>
        </p:txBody>
      </p:sp>
      <p:sp>
        <p:nvSpPr>
          <p:cNvPr id="205843" name="Text Box 19"/>
          <p:cNvSpPr txBox="1">
            <a:spLocks noChangeArrowheads="1"/>
          </p:cNvSpPr>
          <p:nvPr/>
        </p:nvSpPr>
        <p:spPr bwMode="auto">
          <a:xfrm>
            <a:off x="3645915" y="3494092"/>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C3</a:t>
            </a:r>
          </a:p>
        </p:txBody>
      </p:sp>
      <p:sp>
        <p:nvSpPr>
          <p:cNvPr id="205844" name="Text Box 20"/>
          <p:cNvSpPr txBox="1">
            <a:spLocks noChangeArrowheads="1"/>
          </p:cNvSpPr>
          <p:nvPr/>
        </p:nvSpPr>
        <p:spPr bwMode="auto">
          <a:xfrm>
            <a:off x="3171236" y="4581532"/>
            <a:ext cx="1074333"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CORE</a:t>
            </a:r>
          </a:p>
        </p:txBody>
      </p:sp>
      <p:sp>
        <p:nvSpPr>
          <p:cNvPr id="205845" name="Text Box 21"/>
          <p:cNvSpPr txBox="1">
            <a:spLocks noChangeArrowheads="1"/>
          </p:cNvSpPr>
          <p:nvPr/>
        </p:nvSpPr>
        <p:spPr bwMode="auto">
          <a:xfrm>
            <a:off x="5684265" y="13414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A4</a:t>
            </a:r>
          </a:p>
        </p:txBody>
      </p:sp>
      <p:sp>
        <p:nvSpPr>
          <p:cNvPr id="205846" name="Text Box 22"/>
          <p:cNvSpPr txBox="1">
            <a:spLocks noChangeArrowheads="1"/>
          </p:cNvSpPr>
          <p:nvPr/>
        </p:nvSpPr>
        <p:spPr bwMode="auto">
          <a:xfrm>
            <a:off x="7727377" y="13414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A5</a:t>
            </a:r>
          </a:p>
        </p:txBody>
      </p:sp>
      <p:sp>
        <p:nvSpPr>
          <p:cNvPr id="205847" name="Text Box 23"/>
          <p:cNvSpPr txBox="1">
            <a:spLocks noChangeArrowheads="1"/>
          </p:cNvSpPr>
          <p:nvPr/>
        </p:nvSpPr>
        <p:spPr bwMode="auto">
          <a:xfrm>
            <a:off x="3645915" y="13414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A3</a:t>
            </a:r>
          </a:p>
        </p:txBody>
      </p:sp>
      <p:sp>
        <p:nvSpPr>
          <p:cNvPr id="205848" name="Rectangle 24"/>
          <p:cNvSpPr>
            <a:spLocks noChangeArrowheads="1"/>
          </p:cNvSpPr>
          <p:nvPr/>
        </p:nvSpPr>
        <p:spPr bwMode="auto">
          <a:xfrm>
            <a:off x="7824192" y="5832475"/>
            <a:ext cx="2851150" cy="762000"/>
          </a:xfrm>
          <a:prstGeom prst="rect">
            <a:avLst/>
          </a:prstGeom>
          <a:solidFill>
            <a:schemeClr val="bg1"/>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it-IT" sz="2000">
              <a:solidFill>
                <a:srgbClr val="000000"/>
              </a:solidFill>
            </a:endParaRPr>
          </a:p>
        </p:txBody>
      </p:sp>
      <p:sp>
        <p:nvSpPr>
          <p:cNvPr id="205849" name="Text Box 25"/>
          <p:cNvSpPr txBox="1">
            <a:spLocks noChangeAspect="1" noChangeArrowheads="1"/>
          </p:cNvSpPr>
          <p:nvPr/>
        </p:nvSpPr>
        <p:spPr bwMode="auto">
          <a:xfrm>
            <a:off x="8593139" y="4449770"/>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US" sz="1400" b="1">
                <a:solidFill>
                  <a:srgbClr val="FFFFFF"/>
                </a:solidFill>
                <a:latin typeface="Arial" charset="0"/>
                <a:cs typeface="Arial" charset="0"/>
              </a:rPr>
              <a:t>C4</a:t>
            </a:r>
          </a:p>
        </p:txBody>
      </p:sp>
      <p:sp>
        <p:nvSpPr>
          <p:cNvPr id="205850" name="Text Box 26"/>
          <p:cNvSpPr txBox="1">
            <a:spLocks noChangeAspect="1" noChangeArrowheads="1"/>
          </p:cNvSpPr>
          <p:nvPr/>
        </p:nvSpPr>
        <p:spPr bwMode="auto">
          <a:xfrm>
            <a:off x="8340725" y="5129220"/>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D4</a:t>
            </a:r>
            <a:endParaRPr lang="en-US" sz="1400" b="1">
              <a:solidFill>
                <a:srgbClr val="FFFFFF"/>
              </a:solidFill>
              <a:latin typeface="Arial" charset="0"/>
              <a:cs typeface="Arial" charset="0"/>
            </a:endParaRPr>
          </a:p>
        </p:txBody>
      </p:sp>
      <p:sp>
        <p:nvSpPr>
          <p:cNvPr id="205851" name="Text Box 27"/>
          <p:cNvSpPr txBox="1">
            <a:spLocks noChangeAspect="1" noChangeArrowheads="1"/>
          </p:cNvSpPr>
          <p:nvPr/>
        </p:nvSpPr>
        <p:spPr bwMode="auto">
          <a:xfrm>
            <a:off x="8618538" y="5832482"/>
            <a:ext cx="404278"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E4</a:t>
            </a:r>
            <a:endParaRPr lang="en-US" sz="1400" b="1">
              <a:solidFill>
                <a:srgbClr val="FFFFFF"/>
              </a:solidFill>
              <a:latin typeface="Arial" charset="0"/>
              <a:cs typeface="Arial" charset="0"/>
            </a:endParaRPr>
          </a:p>
        </p:txBody>
      </p:sp>
      <p:sp>
        <p:nvSpPr>
          <p:cNvPr id="205852" name="Text Box 28"/>
          <p:cNvSpPr txBox="1">
            <a:spLocks noChangeAspect="1" noChangeArrowheads="1"/>
          </p:cNvSpPr>
          <p:nvPr/>
        </p:nvSpPr>
        <p:spPr bwMode="auto">
          <a:xfrm>
            <a:off x="9485313" y="5813432"/>
            <a:ext cx="39305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F4</a:t>
            </a:r>
            <a:endParaRPr lang="en-US" sz="1400" b="1">
              <a:solidFill>
                <a:srgbClr val="FFFFFF"/>
              </a:solidFill>
              <a:latin typeface="Arial" charset="0"/>
              <a:cs typeface="Arial" charset="0"/>
            </a:endParaRPr>
          </a:p>
        </p:txBody>
      </p:sp>
      <p:sp>
        <p:nvSpPr>
          <p:cNvPr id="205853" name="Text Box 29"/>
          <p:cNvSpPr txBox="1">
            <a:spLocks noChangeAspect="1" noChangeArrowheads="1"/>
          </p:cNvSpPr>
          <p:nvPr/>
        </p:nvSpPr>
        <p:spPr bwMode="auto">
          <a:xfrm>
            <a:off x="9818690" y="5245107"/>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A4</a:t>
            </a:r>
            <a:endParaRPr lang="en-US" sz="1400" b="1">
              <a:solidFill>
                <a:srgbClr val="FFFFFF"/>
              </a:solidFill>
              <a:latin typeface="Arial" charset="0"/>
              <a:cs typeface="Arial" charset="0"/>
            </a:endParaRPr>
          </a:p>
        </p:txBody>
      </p:sp>
      <p:sp>
        <p:nvSpPr>
          <p:cNvPr id="205854" name="Text Box 30"/>
          <p:cNvSpPr txBox="1">
            <a:spLocks noChangeAspect="1" noChangeArrowheads="1"/>
          </p:cNvSpPr>
          <p:nvPr/>
        </p:nvSpPr>
        <p:spPr bwMode="auto">
          <a:xfrm>
            <a:off x="9551990" y="4445007"/>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B4</a:t>
            </a:r>
            <a:endParaRPr lang="en-US" sz="1400" b="1">
              <a:solidFill>
                <a:srgbClr val="FFFFFF"/>
              </a:solidFill>
              <a:latin typeface="Arial" charset="0"/>
              <a:cs typeface="Arial" charset="0"/>
            </a:endParaRPr>
          </a:p>
        </p:txBody>
      </p:sp>
      <p:sp>
        <p:nvSpPr>
          <p:cNvPr id="205855" name="Line 31"/>
          <p:cNvSpPr>
            <a:spLocks noChangeAspect="1" noChangeShapeType="1"/>
          </p:cNvSpPr>
          <p:nvPr/>
        </p:nvSpPr>
        <p:spPr bwMode="auto">
          <a:xfrm rot="5400000">
            <a:off x="9219407" y="3704438"/>
            <a:ext cx="0" cy="11541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5856" name="Line 32"/>
          <p:cNvSpPr>
            <a:spLocks noChangeAspect="1" noChangeShapeType="1"/>
          </p:cNvSpPr>
          <p:nvPr/>
        </p:nvSpPr>
        <p:spPr bwMode="auto">
          <a:xfrm rot="5400000" flipH="1" flipV="1">
            <a:off x="9588500" y="5435603"/>
            <a:ext cx="977900" cy="5461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5857" name="Line 33"/>
          <p:cNvSpPr>
            <a:spLocks noChangeAspect="1" noChangeShapeType="1"/>
          </p:cNvSpPr>
          <p:nvPr/>
        </p:nvSpPr>
        <p:spPr bwMode="auto">
          <a:xfrm rot="5400000" flipV="1">
            <a:off x="7900194" y="5441159"/>
            <a:ext cx="958850" cy="5540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5858" name="Line 34"/>
          <p:cNvSpPr>
            <a:spLocks noChangeAspect="1" noChangeShapeType="1"/>
          </p:cNvSpPr>
          <p:nvPr/>
        </p:nvSpPr>
        <p:spPr bwMode="auto">
          <a:xfrm rot="5400000" flipV="1">
            <a:off x="9604376" y="4473579"/>
            <a:ext cx="938212" cy="5540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5859" name="Line 35"/>
          <p:cNvSpPr>
            <a:spLocks noChangeAspect="1" noChangeShapeType="1"/>
          </p:cNvSpPr>
          <p:nvPr/>
        </p:nvSpPr>
        <p:spPr bwMode="auto">
          <a:xfrm rot="5400000" flipH="1" flipV="1">
            <a:off x="7893844" y="4490247"/>
            <a:ext cx="957262" cy="5397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5860" name="Line 36"/>
          <p:cNvSpPr>
            <a:spLocks noChangeAspect="1" noChangeShapeType="1"/>
          </p:cNvSpPr>
          <p:nvPr/>
        </p:nvSpPr>
        <p:spPr bwMode="auto">
          <a:xfrm rot="5400000">
            <a:off x="9230519" y="5623722"/>
            <a:ext cx="0" cy="11477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5861" name="Line 37"/>
          <p:cNvSpPr>
            <a:spLocks noChangeAspect="1" noChangeShapeType="1"/>
          </p:cNvSpPr>
          <p:nvPr/>
        </p:nvSpPr>
        <p:spPr bwMode="auto">
          <a:xfrm rot="5400000" flipV="1">
            <a:off x="8759825" y="4357691"/>
            <a:ext cx="966788" cy="17129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5862" name="Line 38"/>
          <p:cNvSpPr>
            <a:spLocks noChangeAspect="1" noChangeShapeType="1"/>
          </p:cNvSpPr>
          <p:nvPr/>
        </p:nvSpPr>
        <p:spPr bwMode="auto">
          <a:xfrm rot="5400000">
            <a:off x="8735222" y="4364835"/>
            <a:ext cx="957263" cy="1701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5863" name="Line 39"/>
          <p:cNvSpPr>
            <a:spLocks noChangeAspect="1" noChangeShapeType="1"/>
          </p:cNvSpPr>
          <p:nvPr/>
        </p:nvSpPr>
        <p:spPr bwMode="auto">
          <a:xfrm rot="5400000">
            <a:off x="8271669" y="5239544"/>
            <a:ext cx="191611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5864" name="Line 40"/>
          <p:cNvSpPr>
            <a:spLocks noChangeAspect="1" noChangeShapeType="1"/>
          </p:cNvSpPr>
          <p:nvPr/>
        </p:nvSpPr>
        <p:spPr bwMode="auto">
          <a:xfrm rot="5400000" flipV="1">
            <a:off x="9944894" y="4504534"/>
            <a:ext cx="0" cy="143033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5865" name="Line 41"/>
          <p:cNvSpPr>
            <a:spLocks noChangeAspect="1" noChangeShapeType="1"/>
          </p:cNvSpPr>
          <p:nvPr/>
        </p:nvSpPr>
        <p:spPr bwMode="auto">
          <a:xfrm rot="16200000" flipV="1">
            <a:off x="8524085" y="4495007"/>
            <a:ext cx="1411287"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5866" name="Line 42"/>
          <p:cNvSpPr>
            <a:spLocks noChangeAspect="1" noChangeShapeType="1"/>
          </p:cNvSpPr>
          <p:nvPr/>
        </p:nvSpPr>
        <p:spPr bwMode="auto">
          <a:xfrm flipV="1">
            <a:off x="9458325" y="4318000"/>
            <a:ext cx="0" cy="6048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5867" name="Text Box 43"/>
          <p:cNvSpPr txBox="1">
            <a:spLocks noChangeAspect="1" noChangeArrowheads="1"/>
          </p:cNvSpPr>
          <p:nvPr/>
        </p:nvSpPr>
        <p:spPr bwMode="auto">
          <a:xfrm>
            <a:off x="10309227" y="5175257"/>
            <a:ext cx="755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0000"/>
                </a:solidFill>
                <a:latin typeface="Arial" charset="0"/>
              </a:rPr>
              <a:t>x</a:t>
            </a:r>
          </a:p>
        </p:txBody>
      </p:sp>
      <p:sp>
        <p:nvSpPr>
          <p:cNvPr id="205868" name="Text Box 44"/>
          <p:cNvSpPr txBox="1">
            <a:spLocks noChangeAspect="1" noChangeArrowheads="1"/>
          </p:cNvSpPr>
          <p:nvPr/>
        </p:nvSpPr>
        <p:spPr bwMode="auto">
          <a:xfrm>
            <a:off x="9248775" y="3813178"/>
            <a:ext cx="755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0000"/>
                </a:solidFill>
                <a:latin typeface="Arial" charset="0"/>
              </a:rPr>
              <a:t>y</a:t>
            </a:r>
          </a:p>
        </p:txBody>
      </p:sp>
      <p:sp>
        <p:nvSpPr>
          <p:cNvPr id="205869" name="Oval 45"/>
          <p:cNvSpPr>
            <a:spLocks noChangeAspect="1" noChangeArrowheads="1"/>
          </p:cNvSpPr>
          <p:nvPr/>
        </p:nvSpPr>
        <p:spPr bwMode="auto">
          <a:xfrm>
            <a:off x="9413879" y="4873625"/>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5870" name="Oval 46"/>
          <p:cNvSpPr>
            <a:spLocks noChangeAspect="1" noChangeArrowheads="1"/>
          </p:cNvSpPr>
          <p:nvPr/>
        </p:nvSpPr>
        <p:spPr bwMode="auto">
          <a:xfrm>
            <a:off x="9413879" y="4581525"/>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5871" name="Oval 47"/>
          <p:cNvSpPr>
            <a:spLocks noChangeAspect="1" noChangeArrowheads="1"/>
          </p:cNvSpPr>
          <p:nvPr/>
        </p:nvSpPr>
        <p:spPr bwMode="auto">
          <a:xfrm>
            <a:off x="9413879" y="4445000"/>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5872" name="Oval 48"/>
          <p:cNvSpPr>
            <a:spLocks noChangeAspect="1" noChangeArrowheads="1"/>
          </p:cNvSpPr>
          <p:nvPr/>
        </p:nvSpPr>
        <p:spPr bwMode="auto">
          <a:xfrm>
            <a:off x="9413879" y="4305300"/>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5873" name="Oval 49"/>
          <p:cNvSpPr>
            <a:spLocks noChangeAspect="1" noChangeArrowheads="1"/>
          </p:cNvSpPr>
          <p:nvPr/>
        </p:nvSpPr>
        <p:spPr bwMode="auto">
          <a:xfrm>
            <a:off x="9413879" y="4733925"/>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5874" name="Text Box 50"/>
          <p:cNvSpPr txBox="1">
            <a:spLocks noChangeAspect="1" noChangeArrowheads="1"/>
          </p:cNvSpPr>
          <p:nvPr/>
        </p:nvSpPr>
        <p:spPr bwMode="auto">
          <a:xfrm>
            <a:off x="8478842" y="6197607"/>
            <a:ext cx="1539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000" b="1">
                <a:solidFill>
                  <a:srgbClr val="000000"/>
                </a:solidFill>
                <a:latin typeface="Arial" charset="0"/>
              </a:rPr>
              <a:t>z = 46 mm</a:t>
            </a:r>
          </a:p>
        </p:txBody>
      </p:sp>
      <p:sp>
        <p:nvSpPr>
          <p:cNvPr id="205875" name="Oval 51"/>
          <p:cNvSpPr>
            <a:spLocks noChangeAspect="1" noChangeArrowheads="1"/>
          </p:cNvSpPr>
          <p:nvPr/>
        </p:nvSpPr>
        <p:spPr bwMode="auto">
          <a:xfrm>
            <a:off x="9412288" y="4443413"/>
            <a:ext cx="87312" cy="88900"/>
          </a:xfrm>
          <a:prstGeom prst="ellipse">
            <a:avLst/>
          </a:prstGeom>
          <a:solidFill>
            <a:srgbClr val="F2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5876" name="AutoShape 52"/>
          <p:cNvSpPr>
            <a:spLocks noChangeArrowheads="1"/>
          </p:cNvSpPr>
          <p:nvPr/>
        </p:nvSpPr>
        <p:spPr bwMode="auto">
          <a:xfrm>
            <a:off x="9551992" y="4330700"/>
            <a:ext cx="1108075" cy="306388"/>
          </a:xfrm>
          <a:prstGeom prst="leftArrow">
            <a:avLst>
              <a:gd name="adj1" fmla="val 50000"/>
              <a:gd name="adj2" fmla="val 90414"/>
            </a:avLst>
          </a:prstGeom>
          <a:solidFill>
            <a:srgbClr val="F2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it-IT" sz="2000">
              <a:solidFill>
                <a:srgbClr val="000000"/>
              </a:solidFill>
            </a:endParaRPr>
          </a:p>
        </p:txBody>
      </p:sp>
      <p:sp>
        <p:nvSpPr>
          <p:cNvPr id="205878" name="Text Box 54"/>
          <p:cNvSpPr txBox="1">
            <a:spLocks noChangeArrowheads="1"/>
          </p:cNvSpPr>
          <p:nvPr/>
        </p:nvSpPr>
        <p:spPr bwMode="auto">
          <a:xfrm>
            <a:off x="8472489" y="3065470"/>
            <a:ext cx="2032000" cy="57943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3200" b="1">
                <a:solidFill>
                  <a:srgbClr val="FFFFFF"/>
                </a:solidFill>
                <a:latin typeface="Arial" charset="0"/>
              </a:rPr>
              <a:t>(10,</a:t>
            </a:r>
            <a:r>
              <a:rPr lang="en-US" sz="3200" b="1">
                <a:solidFill>
                  <a:srgbClr val="FF0000"/>
                </a:solidFill>
                <a:latin typeface="Arial" charset="0"/>
              </a:rPr>
              <a:t>25</a:t>
            </a:r>
            <a:r>
              <a:rPr lang="en-US" sz="3200" b="1">
                <a:solidFill>
                  <a:srgbClr val="FFFFFF"/>
                </a:solidFill>
                <a:latin typeface="Arial" charset="0"/>
              </a:rPr>
              <a:t>,46)</a:t>
            </a:r>
          </a:p>
        </p:txBody>
      </p:sp>
      <p:sp>
        <p:nvSpPr>
          <p:cNvPr id="205879" name="Line 55"/>
          <p:cNvSpPr>
            <a:spLocks noChangeShapeType="1"/>
          </p:cNvSpPr>
          <p:nvPr/>
        </p:nvSpPr>
        <p:spPr bwMode="auto">
          <a:xfrm>
            <a:off x="5016500" y="5002213"/>
            <a:ext cx="503238"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5880" name="Line 56"/>
          <p:cNvSpPr>
            <a:spLocks noChangeShapeType="1"/>
          </p:cNvSpPr>
          <p:nvPr/>
        </p:nvSpPr>
        <p:spPr bwMode="auto">
          <a:xfrm>
            <a:off x="5016500" y="5308600"/>
            <a:ext cx="503238"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59" name="Text Box 52"/>
          <p:cNvSpPr txBox="1">
            <a:spLocks noChangeArrowheads="1"/>
          </p:cNvSpPr>
          <p:nvPr/>
        </p:nvSpPr>
        <p:spPr bwMode="auto">
          <a:xfrm>
            <a:off x="2135192" y="5949950"/>
            <a:ext cx="62515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000" b="1" dirty="0">
                <a:solidFill>
                  <a:srgbClr val="000000"/>
                </a:solidFill>
                <a:latin typeface="Arial" charset="0"/>
              </a:rPr>
              <a:t>791 </a:t>
            </a:r>
            <a:r>
              <a:rPr lang="en-US" sz="2000" b="1" dirty="0" err="1">
                <a:solidFill>
                  <a:srgbClr val="000000"/>
                </a:solidFill>
                <a:latin typeface="Arial" charset="0"/>
              </a:rPr>
              <a:t>keV</a:t>
            </a:r>
            <a:r>
              <a:rPr lang="en-US" sz="2000" b="1" dirty="0">
                <a:solidFill>
                  <a:srgbClr val="000000"/>
                </a:solidFill>
                <a:latin typeface="Arial" charset="0"/>
              </a:rPr>
              <a:t> deposited in segment B4</a:t>
            </a:r>
          </a:p>
        </p:txBody>
      </p:sp>
      <p:sp>
        <p:nvSpPr>
          <p:cNvPr id="60" name="Text Box 56"/>
          <p:cNvSpPr txBox="1">
            <a:spLocks noChangeArrowheads="1"/>
          </p:cNvSpPr>
          <p:nvPr/>
        </p:nvSpPr>
        <p:spPr bwMode="auto">
          <a:xfrm>
            <a:off x="5519738" y="4803775"/>
            <a:ext cx="14398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b="1" dirty="0">
                <a:solidFill>
                  <a:srgbClr val="000000"/>
                </a:solidFill>
                <a:latin typeface="Arial" charset="0"/>
              </a:rPr>
              <a:t>measured</a:t>
            </a:r>
            <a:br>
              <a:rPr lang="en-US" b="1" dirty="0">
                <a:solidFill>
                  <a:srgbClr val="000000"/>
                </a:solidFill>
                <a:latin typeface="Arial" charset="0"/>
              </a:rPr>
            </a:br>
            <a:r>
              <a:rPr lang="en-US" b="1" dirty="0">
                <a:solidFill>
                  <a:srgbClr val="FF0000"/>
                </a:solidFill>
                <a:latin typeface="Arial" charset="0"/>
              </a:rPr>
              <a:t>calculated</a:t>
            </a:r>
          </a:p>
        </p:txBody>
      </p:sp>
      <p:sp>
        <p:nvSpPr>
          <p:cNvPr id="61" name="Rectangle 3">
            <a:extLst>
              <a:ext uri="{FF2B5EF4-FFF2-40B4-BE49-F238E27FC236}">
                <a16:creationId xmlns:a16="http://schemas.microsoft.com/office/drawing/2014/main" id="{8CF27266-3340-C14A-989D-FF4334F1B106}"/>
              </a:ext>
            </a:extLst>
          </p:cNvPr>
          <p:cNvSpPr>
            <a:spLocks noGrp="1" noChangeArrowheads="1"/>
          </p:cNvSpPr>
          <p:nvPr>
            <p:ph type="title"/>
          </p:nvPr>
        </p:nvSpPr>
        <p:spPr>
          <a:xfrm>
            <a:off x="2531269" y="18258"/>
            <a:ext cx="7416800" cy="671512"/>
          </a:xfrm>
        </p:spPr>
        <p:txBody>
          <a:bodyPr/>
          <a:lstStyle/>
          <a:p>
            <a:r>
              <a:rPr lang="en-US" sz="3600" b="1" dirty="0">
                <a:solidFill>
                  <a:schemeClr val="bg1"/>
                </a:solidFill>
              </a:rPr>
              <a:t>Pulse Shape Analysis concept</a:t>
            </a:r>
          </a:p>
        </p:txBody>
      </p:sp>
    </p:spTree>
    <p:extLst>
      <p:ext uri="{BB962C8B-B14F-4D97-AF65-F5344CB8AC3E}">
        <p14:creationId xmlns:p14="http://schemas.microsoft.com/office/powerpoint/2010/main" val="1804051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02644" y="1098772"/>
            <a:ext cx="2810744" cy="4430394"/>
            <a:chOff x="3164423" y="1098961"/>
            <a:chExt cx="2810744" cy="4430394"/>
          </a:xfrm>
        </p:grpSpPr>
        <p:sp>
          <p:nvSpPr>
            <p:cNvPr id="19" name="Rounded Rectangle 18"/>
            <p:cNvSpPr/>
            <p:nvPr/>
          </p:nvSpPr>
          <p:spPr>
            <a:xfrm>
              <a:off x="3197527" y="1098961"/>
              <a:ext cx="2772000" cy="4222308"/>
            </a:xfrm>
            <a:prstGeom prst="roundRect">
              <a:avLst>
                <a:gd name="adj" fmla="val 3031"/>
              </a:avLst>
            </a:prstGeom>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sp>
          <p:nvSpPr>
            <p:cNvPr id="20" name="TextBox 19"/>
            <p:cNvSpPr txBox="1"/>
            <p:nvPr/>
          </p:nvSpPr>
          <p:spPr>
            <a:xfrm>
              <a:off x="3225877" y="1119801"/>
              <a:ext cx="2749289" cy="984885"/>
            </a:xfrm>
            <a:prstGeom prst="rect">
              <a:avLst/>
            </a:prstGeom>
            <a:noFill/>
          </p:spPr>
          <p:txBody>
            <a:bodyPr wrap="square" rtlCol="0">
              <a:spAutoFit/>
            </a:bodyPr>
            <a:lstStyle/>
            <a:p>
              <a:r>
                <a:rPr lang="en-GB" b="1" dirty="0"/>
                <a:t>2012-2014</a:t>
              </a:r>
            </a:p>
            <a:p>
              <a:r>
                <a:rPr lang="en-GB" sz="1600" b="1" dirty="0"/>
                <a:t>GSI, Germany</a:t>
              </a:r>
            </a:p>
            <a:p>
              <a:r>
                <a:rPr lang="en-GB" sz="2400" b="1" dirty="0"/>
                <a:t>~25 detectors</a:t>
              </a:r>
            </a:p>
          </p:txBody>
        </p:sp>
        <p:sp>
          <p:nvSpPr>
            <p:cNvPr id="21" name="TextBox 20"/>
            <p:cNvSpPr txBox="1"/>
            <p:nvPr/>
          </p:nvSpPr>
          <p:spPr>
            <a:xfrm>
              <a:off x="3164423" y="4944580"/>
              <a:ext cx="2810744" cy="584775"/>
            </a:xfrm>
            <a:prstGeom prst="rect">
              <a:avLst/>
            </a:prstGeom>
            <a:noFill/>
          </p:spPr>
          <p:txBody>
            <a:bodyPr wrap="square" rtlCol="0">
              <a:spAutoFit/>
            </a:bodyPr>
            <a:lstStyle/>
            <a:p>
              <a:pPr algn="ctr"/>
              <a:r>
                <a:rPr lang="en-GB" sz="1500" b="1" dirty="0"/>
                <a:t>AGATA at GSI</a:t>
              </a:r>
            </a:p>
            <a:p>
              <a:pPr algn="ctr"/>
              <a:endParaRPr lang="en-GB" sz="1600" b="1" dirty="0"/>
            </a:p>
          </p:txBody>
        </p:sp>
      </p:grpSp>
      <p:grpSp>
        <p:nvGrpSpPr>
          <p:cNvPr id="27" name="Group 26"/>
          <p:cNvGrpSpPr/>
          <p:nvPr/>
        </p:nvGrpSpPr>
        <p:grpSpPr>
          <a:xfrm>
            <a:off x="3158396" y="1098772"/>
            <a:ext cx="2810744" cy="4435453"/>
            <a:chOff x="6219799" y="1121813"/>
            <a:chExt cx="2810744" cy="4435453"/>
          </a:xfrm>
        </p:grpSpPr>
        <p:sp>
          <p:nvSpPr>
            <p:cNvPr id="28" name="Rounded Rectangle 27"/>
            <p:cNvSpPr/>
            <p:nvPr/>
          </p:nvSpPr>
          <p:spPr>
            <a:xfrm>
              <a:off x="6239171" y="1121813"/>
              <a:ext cx="2772000" cy="4222308"/>
            </a:xfrm>
            <a:prstGeom prst="roundRect">
              <a:avLst>
                <a:gd name="adj" fmla="val 3031"/>
              </a:avLst>
            </a:prstGeom>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pic>
          <p:nvPicPr>
            <p:cNvPr id="29" name="Picture 2" descr="https://www.agata.org/sites/default/files/_STR7915.jpg"/>
            <p:cNvPicPr>
              <a:picLocks noChangeAspect="1" noChangeArrowheads="1"/>
            </p:cNvPicPr>
            <p:nvPr/>
          </p:nvPicPr>
          <p:blipFill rotWithShape="1">
            <a:blip r:embed="rId2">
              <a:extLst>
                <a:ext uri="{28A0092B-C50C-407E-A947-70E740481C1C}">
                  <a14:useLocalDpi xmlns:a14="http://schemas.microsoft.com/office/drawing/2010/main"/>
                </a:ext>
              </a:extLst>
            </a:blip>
            <a:srcRect l="11076" t="17316" r="38496" b="30379"/>
            <a:stretch/>
          </p:blipFill>
          <p:spPr bwMode="auto">
            <a:xfrm>
              <a:off x="6294455" y="2227621"/>
              <a:ext cx="2661433" cy="273206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6267522" y="1142653"/>
              <a:ext cx="2338754" cy="984885"/>
            </a:xfrm>
            <a:prstGeom prst="rect">
              <a:avLst/>
            </a:prstGeom>
            <a:noFill/>
          </p:spPr>
          <p:txBody>
            <a:bodyPr wrap="square" rtlCol="0">
              <a:spAutoFit/>
            </a:bodyPr>
            <a:lstStyle/>
            <a:p>
              <a:r>
                <a:rPr lang="en-GB" b="1" dirty="0"/>
                <a:t>2014-2021</a:t>
              </a:r>
            </a:p>
            <a:p>
              <a:r>
                <a:rPr lang="en-GB" sz="1600" b="1" dirty="0"/>
                <a:t>GANIL, France</a:t>
              </a:r>
            </a:p>
            <a:p>
              <a:r>
                <a:rPr lang="en-GB" sz="2400" b="1" dirty="0"/>
                <a:t>45 -&gt;   detectors</a:t>
              </a:r>
            </a:p>
          </p:txBody>
        </p:sp>
        <p:sp>
          <p:nvSpPr>
            <p:cNvPr id="31" name="TextBox 30"/>
            <p:cNvSpPr txBox="1"/>
            <p:nvPr/>
          </p:nvSpPr>
          <p:spPr>
            <a:xfrm>
              <a:off x="6219799" y="4972491"/>
              <a:ext cx="2810744" cy="584775"/>
            </a:xfrm>
            <a:prstGeom prst="rect">
              <a:avLst/>
            </a:prstGeom>
            <a:noFill/>
          </p:spPr>
          <p:txBody>
            <a:bodyPr wrap="square" rtlCol="0">
              <a:spAutoFit/>
            </a:bodyPr>
            <a:lstStyle/>
            <a:p>
              <a:pPr algn="ctr"/>
              <a:r>
                <a:rPr lang="en-GB" sz="1500" b="1" dirty="0"/>
                <a:t>AGATA at GANIL</a:t>
              </a:r>
            </a:p>
            <a:p>
              <a:pPr algn="ctr"/>
              <a:endParaRPr lang="en-GB" sz="1600" b="1" dirty="0"/>
            </a:p>
          </p:txBody>
        </p:sp>
      </p:grpSp>
      <p:grpSp>
        <p:nvGrpSpPr>
          <p:cNvPr id="32" name="Group 31"/>
          <p:cNvGrpSpPr/>
          <p:nvPr/>
        </p:nvGrpSpPr>
        <p:grpSpPr>
          <a:xfrm>
            <a:off x="6214148" y="1098772"/>
            <a:ext cx="2810744" cy="4390602"/>
            <a:chOff x="9295909" y="1156303"/>
            <a:chExt cx="2810744" cy="4390602"/>
          </a:xfrm>
        </p:grpSpPr>
        <p:sp>
          <p:nvSpPr>
            <p:cNvPr id="33" name="Rounded Rectangle 32"/>
            <p:cNvSpPr/>
            <p:nvPr/>
          </p:nvSpPr>
          <p:spPr>
            <a:xfrm>
              <a:off x="9298510" y="1156303"/>
              <a:ext cx="2772000" cy="4222308"/>
            </a:xfrm>
            <a:prstGeom prst="roundRect">
              <a:avLst>
                <a:gd name="adj" fmla="val 3031"/>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sp>
          <p:nvSpPr>
            <p:cNvPr id="34" name="TextBox 33"/>
            <p:cNvSpPr txBox="1"/>
            <p:nvPr/>
          </p:nvSpPr>
          <p:spPr>
            <a:xfrm>
              <a:off x="9315281" y="1177143"/>
              <a:ext cx="2772000" cy="984885"/>
            </a:xfrm>
            <a:prstGeom prst="rect">
              <a:avLst/>
            </a:prstGeom>
            <a:noFill/>
          </p:spPr>
          <p:txBody>
            <a:bodyPr wrap="square" rtlCol="0">
              <a:spAutoFit/>
            </a:bodyPr>
            <a:lstStyle/>
            <a:p>
              <a:r>
                <a:rPr lang="en-GB" b="1" dirty="0"/>
                <a:t>2021-2024</a:t>
              </a:r>
            </a:p>
            <a:p>
              <a:r>
                <a:rPr lang="en-GB" sz="1600" b="1" dirty="0"/>
                <a:t>Legnaro, Italy</a:t>
              </a:r>
            </a:p>
            <a:p>
              <a:r>
                <a:rPr lang="en-GB" sz="2400" b="1" dirty="0"/>
                <a:t>60 -&gt; detectors</a:t>
              </a:r>
            </a:p>
          </p:txBody>
        </p:sp>
        <p:sp>
          <p:nvSpPr>
            <p:cNvPr id="35" name="TextBox 34"/>
            <p:cNvSpPr txBox="1"/>
            <p:nvPr/>
          </p:nvSpPr>
          <p:spPr>
            <a:xfrm>
              <a:off x="9295909" y="4962130"/>
              <a:ext cx="2810744" cy="584775"/>
            </a:xfrm>
            <a:prstGeom prst="rect">
              <a:avLst/>
            </a:prstGeom>
            <a:noFill/>
          </p:spPr>
          <p:txBody>
            <a:bodyPr wrap="square" rtlCol="0">
              <a:spAutoFit/>
            </a:bodyPr>
            <a:lstStyle/>
            <a:p>
              <a:pPr algn="ctr"/>
              <a:r>
                <a:rPr lang="en-GB" sz="1500" b="1" dirty="0"/>
                <a:t>AGATA at LNL</a:t>
              </a:r>
            </a:p>
            <a:p>
              <a:pPr algn="ctr"/>
              <a:endParaRPr lang="en-GB" sz="1600" b="1" dirty="0"/>
            </a:p>
          </p:txBody>
        </p:sp>
      </p:grpSp>
      <p:pic>
        <p:nvPicPr>
          <p:cNvPr id="36" name="Picture 4" descr="AGATA Home Page | AGATA"/>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16165"/>
          <a:stretch/>
        </p:blipFill>
        <p:spPr bwMode="auto">
          <a:xfrm>
            <a:off x="207112" y="2212720"/>
            <a:ext cx="2601809" cy="2716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rotWithShape="1">
          <a:blip r:embed="rId4" cstate="print">
            <a:clrChange>
              <a:clrFrom>
                <a:srgbClr val="EBEBEB"/>
              </a:clrFrom>
              <a:clrTo>
                <a:srgbClr val="EBEBEB">
                  <a:alpha val="0"/>
                </a:srgbClr>
              </a:clrTo>
            </a:clrChange>
            <a:extLst>
              <a:ext uri="{28A0092B-C50C-407E-A947-70E740481C1C}">
                <a14:useLocalDpi xmlns:a14="http://schemas.microsoft.com/office/drawing/2010/main"/>
              </a:ext>
            </a:extLst>
          </a:blip>
          <a:srcRect l="13761" t="2841" r="31757"/>
          <a:stretch/>
        </p:blipFill>
        <p:spPr>
          <a:xfrm>
            <a:off x="6312432" y="2217670"/>
            <a:ext cx="2603421" cy="2709674"/>
          </a:xfrm>
          <a:prstGeom prst="rect">
            <a:avLst/>
          </a:prstGeom>
        </p:spPr>
      </p:pic>
      <p:sp>
        <p:nvSpPr>
          <p:cNvPr id="39" name="Right Arrow 38"/>
          <p:cNvSpPr/>
          <p:nvPr/>
        </p:nvSpPr>
        <p:spPr>
          <a:xfrm>
            <a:off x="2600497" y="3237956"/>
            <a:ext cx="750446" cy="675663"/>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ight Arrow 39"/>
          <p:cNvSpPr/>
          <p:nvPr/>
        </p:nvSpPr>
        <p:spPr>
          <a:xfrm>
            <a:off x="5647712" y="3287553"/>
            <a:ext cx="750446" cy="675663"/>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 descr="AGATA - Advanced GAmma Tracking Array - Institut für Kernphysik der  Universität zu Köln"/>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391727" y="1150652"/>
            <a:ext cx="445073" cy="60084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AGATA - Advanced GAmma Tracking Array - Institut für Kernphysik der  Universität zu Köln"/>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39287" y="1150652"/>
            <a:ext cx="445073" cy="60084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AGATA - Advanced GAmma Tracking Array - Institut für Kernphysik der  Universität zu Köln"/>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484892" y="1150652"/>
            <a:ext cx="445073" cy="600848"/>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C7B63795-49F1-B846-9460-C0F8746765C6}"/>
              </a:ext>
            </a:extLst>
          </p:cNvPr>
          <p:cNvGrpSpPr/>
          <p:nvPr/>
        </p:nvGrpSpPr>
        <p:grpSpPr>
          <a:xfrm>
            <a:off x="9269900" y="1085682"/>
            <a:ext cx="2810744" cy="4390602"/>
            <a:chOff x="9295909" y="1156303"/>
            <a:chExt cx="2810744" cy="4390602"/>
          </a:xfrm>
        </p:grpSpPr>
        <p:sp>
          <p:nvSpPr>
            <p:cNvPr id="46" name="Rounded Rectangle 45">
              <a:extLst>
                <a:ext uri="{FF2B5EF4-FFF2-40B4-BE49-F238E27FC236}">
                  <a16:creationId xmlns:a16="http://schemas.microsoft.com/office/drawing/2014/main" id="{7D115CA6-105A-8745-A423-2AAB77A050F6}"/>
                </a:ext>
              </a:extLst>
            </p:cNvPr>
            <p:cNvSpPr/>
            <p:nvPr/>
          </p:nvSpPr>
          <p:spPr>
            <a:xfrm>
              <a:off x="9298510" y="1156303"/>
              <a:ext cx="2772000" cy="4222308"/>
            </a:xfrm>
            <a:prstGeom prst="roundRect">
              <a:avLst>
                <a:gd name="adj" fmla="val 3031"/>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sp>
          <p:nvSpPr>
            <p:cNvPr id="47" name="TextBox 46">
              <a:extLst>
                <a:ext uri="{FF2B5EF4-FFF2-40B4-BE49-F238E27FC236}">
                  <a16:creationId xmlns:a16="http://schemas.microsoft.com/office/drawing/2014/main" id="{886F438A-1252-9248-9ADF-FD8FF14763C8}"/>
                </a:ext>
              </a:extLst>
            </p:cNvPr>
            <p:cNvSpPr txBox="1"/>
            <p:nvPr/>
          </p:nvSpPr>
          <p:spPr>
            <a:xfrm>
              <a:off x="9315281" y="1177143"/>
              <a:ext cx="2772000" cy="1354217"/>
            </a:xfrm>
            <a:prstGeom prst="rect">
              <a:avLst/>
            </a:prstGeom>
            <a:noFill/>
          </p:spPr>
          <p:txBody>
            <a:bodyPr wrap="square" rtlCol="0">
              <a:spAutoFit/>
            </a:bodyPr>
            <a:lstStyle/>
            <a:p>
              <a:r>
                <a:rPr lang="en-GB" b="1" dirty="0"/>
                <a:t>2025 -&gt;</a:t>
              </a:r>
            </a:p>
            <a:p>
              <a:r>
                <a:rPr lang="en-GB" sz="1600" b="1" dirty="0"/>
                <a:t>FAIR, Germany</a:t>
              </a:r>
            </a:p>
            <a:p>
              <a:r>
                <a:rPr lang="en-GB" sz="2400" b="1" dirty="0"/>
                <a:t>80-90 detectors</a:t>
              </a:r>
            </a:p>
            <a:p>
              <a:endParaRPr lang="en-GB" sz="2400" b="1" dirty="0"/>
            </a:p>
          </p:txBody>
        </p:sp>
        <p:sp>
          <p:nvSpPr>
            <p:cNvPr id="48" name="TextBox 47">
              <a:extLst>
                <a:ext uri="{FF2B5EF4-FFF2-40B4-BE49-F238E27FC236}">
                  <a16:creationId xmlns:a16="http://schemas.microsoft.com/office/drawing/2014/main" id="{527F4E62-C007-BB4E-AB3D-F2972E11D6F7}"/>
                </a:ext>
              </a:extLst>
            </p:cNvPr>
            <p:cNvSpPr txBox="1"/>
            <p:nvPr/>
          </p:nvSpPr>
          <p:spPr>
            <a:xfrm>
              <a:off x="9295909" y="4962130"/>
              <a:ext cx="2810744" cy="584775"/>
            </a:xfrm>
            <a:prstGeom prst="rect">
              <a:avLst/>
            </a:prstGeom>
            <a:noFill/>
          </p:spPr>
          <p:txBody>
            <a:bodyPr wrap="square" rtlCol="0">
              <a:spAutoFit/>
            </a:bodyPr>
            <a:lstStyle/>
            <a:p>
              <a:pPr algn="ctr"/>
              <a:r>
                <a:rPr lang="en-GB" sz="1500" b="1" dirty="0"/>
                <a:t>AGATA at NUSTAR</a:t>
              </a:r>
            </a:p>
            <a:p>
              <a:pPr algn="ctr"/>
              <a:endParaRPr lang="en-GB" sz="1600" b="1" dirty="0"/>
            </a:p>
          </p:txBody>
        </p:sp>
      </p:grpSp>
      <p:pic>
        <p:nvPicPr>
          <p:cNvPr id="50" name="Picture 4" descr="AGATA - Advanced GAmma Tracking Array - Institut für Kernphysik der  Universität zu Köln">
            <a:extLst>
              <a:ext uri="{FF2B5EF4-FFF2-40B4-BE49-F238E27FC236}">
                <a16:creationId xmlns:a16="http://schemas.microsoft.com/office/drawing/2014/main" id="{689C34DB-9531-B446-89A8-F5C2122A321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540644" y="1137562"/>
            <a:ext cx="445073" cy="6008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4ED0476-10BF-E04E-B1D6-6B3CA85938F9}"/>
              </a:ext>
            </a:extLst>
          </p:cNvPr>
          <p:cNvPicPr>
            <a:picLocks noChangeAspect="1"/>
          </p:cNvPicPr>
          <p:nvPr/>
        </p:nvPicPr>
        <p:blipFill>
          <a:blip r:embed="rId6"/>
          <a:stretch>
            <a:fillRect/>
          </a:stretch>
        </p:blipFill>
        <p:spPr>
          <a:xfrm>
            <a:off x="9396560" y="2204580"/>
            <a:ext cx="2557423" cy="2720034"/>
          </a:xfrm>
          <a:prstGeom prst="rect">
            <a:avLst/>
          </a:prstGeom>
        </p:spPr>
      </p:pic>
      <p:pic>
        <p:nvPicPr>
          <p:cNvPr id="52" name="Picture 51">
            <a:extLst>
              <a:ext uri="{FF2B5EF4-FFF2-40B4-BE49-F238E27FC236}">
                <a16:creationId xmlns:a16="http://schemas.microsoft.com/office/drawing/2014/main" id="{CDE0B34D-1328-C34C-AB7E-B8D53283DA6F}"/>
              </a:ext>
            </a:extLst>
          </p:cNvPr>
          <p:cNvPicPr>
            <a:picLocks noChangeAspect="1"/>
          </p:cNvPicPr>
          <p:nvPr/>
        </p:nvPicPr>
        <p:blipFill rotWithShape="1">
          <a:blip r:embed="rId4" cstate="print">
            <a:clrChange>
              <a:clrFrom>
                <a:srgbClr val="EBEBEB"/>
              </a:clrFrom>
              <a:clrTo>
                <a:srgbClr val="EBEBEB">
                  <a:alpha val="0"/>
                </a:srgbClr>
              </a:clrTo>
            </a:clrChange>
            <a:extLst>
              <a:ext uri="{28A0092B-C50C-407E-A947-70E740481C1C}">
                <a14:useLocalDpi xmlns:a14="http://schemas.microsoft.com/office/drawing/2010/main"/>
              </a:ext>
            </a:extLst>
          </a:blip>
          <a:srcRect l="13761" t="2841" r="31757"/>
          <a:stretch/>
        </p:blipFill>
        <p:spPr>
          <a:xfrm>
            <a:off x="10438958" y="3359149"/>
            <a:ext cx="1503717" cy="1565087"/>
          </a:xfrm>
          <a:prstGeom prst="rect">
            <a:avLst/>
          </a:prstGeom>
        </p:spPr>
      </p:pic>
      <p:pic>
        <p:nvPicPr>
          <p:cNvPr id="3" name="Picture 2">
            <a:extLst>
              <a:ext uri="{FF2B5EF4-FFF2-40B4-BE49-F238E27FC236}">
                <a16:creationId xmlns:a16="http://schemas.microsoft.com/office/drawing/2014/main" id="{94B03E79-B4F5-D049-A805-4442E2DDD2DD}"/>
              </a:ext>
            </a:extLst>
          </p:cNvPr>
          <p:cNvPicPr>
            <a:picLocks noChangeAspect="1"/>
          </p:cNvPicPr>
          <p:nvPr/>
        </p:nvPicPr>
        <p:blipFill>
          <a:blip r:embed="rId7"/>
          <a:stretch>
            <a:fillRect/>
          </a:stretch>
        </p:blipFill>
        <p:spPr>
          <a:xfrm>
            <a:off x="9396560" y="4191908"/>
            <a:ext cx="1118469" cy="732518"/>
          </a:xfrm>
          <a:prstGeom prst="rect">
            <a:avLst/>
          </a:prstGeom>
        </p:spPr>
      </p:pic>
      <p:sp>
        <p:nvSpPr>
          <p:cNvPr id="51" name="Right Arrow 50">
            <a:extLst>
              <a:ext uri="{FF2B5EF4-FFF2-40B4-BE49-F238E27FC236}">
                <a16:creationId xmlns:a16="http://schemas.microsoft.com/office/drawing/2014/main" id="{2131CAC6-F22F-AC4A-91E7-EF4EF490A3D1}"/>
              </a:ext>
            </a:extLst>
          </p:cNvPr>
          <p:cNvSpPr/>
          <p:nvPr/>
        </p:nvSpPr>
        <p:spPr>
          <a:xfrm>
            <a:off x="8730800" y="3245535"/>
            <a:ext cx="750446" cy="675663"/>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itle 1">
            <a:extLst>
              <a:ext uri="{FF2B5EF4-FFF2-40B4-BE49-F238E27FC236}">
                <a16:creationId xmlns:a16="http://schemas.microsoft.com/office/drawing/2014/main" id="{0B48338F-94C0-4147-8ACE-17F9F893EF89}"/>
              </a:ext>
            </a:extLst>
          </p:cNvPr>
          <p:cNvSpPr txBox="1">
            <a:spLocks/>
          </p:cNvSpPr>
          <p:nvPr/>
        </p:nvSpPr>
        <p:spPr>
          <a:xfrm>
            <a:off x="1490130" y="-221452"/>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600" b="1" dirty="0">
                <a:solidFill>
                  <a:schemeClr val="bg1"/>
                </a:solidFill>
              </a:rPr>
              <a:t>The AGATA journey…</a:t>
            </a:r>
            <a:endParaRPr lang="en-US" sz="3600" b="1" dirty="0">
              <a:solidFill>
                <a:schemeClr val="bg1"/>
              </a:solidFill>
            </a:endParaRPr>
          </a:p>
        </p:txBody>
      </p:sp>
      <p:sp>
        <p:nvSpPr>
          <p:cNvPr id="37" name="TextBox 4">
            <a:extLst>
              <a:ext uri="{FF2B5EF4-FFF2-40B4-BE49-F238E27FC236}">
                <a16:creationId xmlns:a16="http://schemas.microsoft.com/office/drawing/2014/main" id="{FDF1A2C3-F61E-2F44-9076-35A069137355}"/>
              </a:ext>
            </a:extLst>
          </p:cNvPr>
          <p:cNvSpPr txBox="1">
            <a:spLocks noChangeArrowheads="1"/>
          </p:cNvSpPr>
          <p:nvPr/>
        </p:nvSpPr>
        <p:spPr bwMode="auto">
          <a:xfrm>
            <a:off x="3194539" y="5426977"/>
            <a:ext cx="5794210" cy="1323439"/>
          </a:xfrm>
          <a:prstGeom prst="rect">
            <a:avLst/>
          </a:prstGeom>
          <a:solidFill>
            <a:schemeClr val="bg1"/>
          </a:solidFill>
          <a:ln w="31750">
            <a:solidFill>
              <a:srgbClr val="C00000"/>
            </a:solid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r>
              <a:rPr lang="en-US" sz="1600" b="1" dirty="0">
                <a:solidFill>
                  <a:srgbClr val="000000"/>
                </a:solidFill>
              </a:rPr>
              <a:t>Reaccelerated RIBs:</a:t>
            </a:r>
          </a:p>
          <a:p>
            <a:pPr marL="285750" indent="-285750">
              <a:buFontTx/>
              <a:buChar char="-"/>
            </a:pPr>
            <a:r>
              <a:rPr lang="en-US" sz="1600" dirty="0">
                <a:solidFill>
                  <a:srgbClr val="000000"/>
                </a:solidFill>
              </a:rPr>
              <a:t>Coulomb Excitation, Direct Reactions, MNT, Deep Inelastic, Fusion</a:t>
            </a:r>
          </a:p>
          <a:p>
            <a:pPr marL="285750" indent="-285750">
              <a:buFontTx/>
              <a:buChar char="-"/>
            </a:pPr>
            <a:r>
              <a:rPr lang="en-US" sz="1600" b="1" dirty="0">
                <a:solidFill>
                  <a:srgbClr val="043080"/>
                </a:solidFill>
              </a:rPr>
              <a:t>Direct and inverse kinematics </a:t>
            </a:r>
            <a:r>
              <a:rPr lang="en-US" sz="1600" b="1" dirty="0">
                <a:solidFill>
                  <a:srgbClr val="043080"/>
                </a:solidFill>
                <a:latin typeface="Symbol" charset="0"/>
                <a:cs typeface="Symbol" charset="0"/>
              </a:rPr>
              <a:t>b</a:t>
            </a:r>
            <a:r>
              <a:rPr lang="en-US" sz="1600" b="1" dirty="0">
                <a:solidFill>
                  <a:srgbClr val="043080"/>
                </a:solidFill>
              </a:rPr>
              <a:t> ~ 10%</a:t>
            </a:r>
          </a:p>
          <a:p>
            <a:endParaRPr lang="is-IS" sz="1600" b="1" dirty="0">
              <a:solidFill>
                <a:srgbClr val="FF0000"/>
              </a:solidFill>
            </a:endParaRPr>
          </a:p>
        </p:txBody>
      </p:sp>
      <p:sp>
        <p:nvSpPr>
          <p:cNvPr id="41" name="TextBox 23">
            <a:extLst>
              <a:ext uri="{FF2B5EF4-FFF2-40B4-BE49-F238E27FC236}">
                <a16:creationId xmlns:a16="http://schemas.microsoft.com/office/drawing/2014/main" id="{601DBC44-3FB2-F24D-B998-57C2D77D98AA}"/>
              </a:ext>
            </a:extLst>
          </p:cNvPr>
          <p:cNvSpPr txBox="1">
            <a:spLocks noChangeArrowheads="1"/>
          </p:cNvSpPr>
          <p:nvPr/>
        </p:nvSpPr>
        <p:spPr bwMode="auto">
          <a:xfrm>
            <a:off x="9306043" y="5421218"/>
            <a:ext cx="2738458" cy="1323439"/>
          </a:xfrm>
          <a:prstGeom prst="rect">
            <a:avLst/>
          </a:prstGeom>
          <a:solidFill>
            <a:srgbClr val="FFFFFF"/>
          </a:solidFill>
          <a:ln w="31750">
            <a:solidFill>
              <a:srgbClr val="C00000"/>
            </a:solid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r>
              <a:rPr lang="en-US" sz="1600" b="1" dirty="0">
                <a:solidFill>
                  <a:srgbClr val="000000"/>
                </a:solidFill>
              </a:rPr>
              <a:t>In-flight RIBs</a:t>
            </a:r>
            <a:r>
              <a:rPr lang="en-US" sz="1600" dirty="0">
                <a:solidFill>
                  <a:srgbClr val="000000"/>
                </a:solidFill>
              </a:rPr>
              <a:t>:</a:t>
            </a:r>
          </a:p>
          <a:p>
            <a:pPr marL="285750" indent="-285750">
              <a:buFontTx/>
              <a:buChar char="-"/>
            </a:pPr>
            <a:r>
              <a:rPr lang="en-US" sz="1600" dirty="0">
                <a:solidFill>
                  <a:srgbClr val="000000"/>
                </a:solidFill>
              </a:rPr>
              <a:t>Relativistic Coulomb Excitation, Knockout, Fragmentation.</a:t>
            </a:r>
          </a:p>
          <a:p>
            <a:pPr marL="285750" indent="-285750">
              <a:buFontTx/>
              <a:buChar char="-"/>
            </a:pPr>
            <a:r>
              <a:rPr lang="en-US" sz="1600" b="1" dirty="0">
                <a:solidFill>
                  <a:srgbClr val="043080"/>
                </a:solidFill>
                <a:latin typeface="Symbol" charset="0"/>
                <a:cs typeface="Symbol" charset="0"/>
              </a:rPr>
              <a:t>b</a:t>
            </a:r>
            <a:r>
              <a:rPr lang="en-US" sz="1600" b="1" dirty="0">
                <a:solidFill>
                  <a:srgbClr val="043080"/>
                </a:solidFill>
              </a:rPr>
              <a:t> ~ 50%</a:t>
            </a:r>
            <a:endParaRPr lang="is-IS" sz="1600" b="1" dirty="0">
              <a:solidFill>
                <a:srgbClr val="043080"/>
              </a:solidFill>
            </a:endParaRPr>
          </a:p>
        </p:txBody>
      </p:sp>
    </p:spTree>
    <p:extLst>
      <p:ext uri="{BB962C8B-B14F-4D97-AF65-F5344CB8AC3E}">
        <p14:creationId xmlns:p14="http://schemas.microsoft.com/office/powerpoint/2010/main" val="707865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ww.agata.org/sites/default/files/_STR7915.jpg">
            <a:extLst>
              <a:ext uri="{FF2B5EF4-FFF2-40B4-BE49-F238E27FC236}">
                <a16:creationId xmlns:a16="http://schemas.microsoft.com/office/drawing/2014/main" id="{A8495ECF-FBC0-834E-ACE3-6A57FB2B0EEE}"/>
              </a:ext>
            </a:extLst>
          </p:cNvPr>
          <p:cNvPicPr>
            <a:picLocks noChangeAspect="1" noChangeArrowheads="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7B54F19-1212-9345-95FF-9D2815FD6E96}"/>
              </a:ext>
            </a:extLst>
          </p:cNvPr>
          <p:cNvSpPr txBox="1"/>
          <p:nvPr/>
        </p:nvSpPr>
        <p:spPr>
          <a:xfrm>
            <a:off x="2712265" y="103766"/>
            <a:ext cx="6767470" cy="600164"/>
          </a:xfrm>
          <a:prstGeom prst="rect">
            <a:avLst/>
          </a:prstGeom>
          <a:noFill/>
        </p:spPr>
        <p:txBody>
          <a:bodyPr wrap="square" rtlCol="0" anchor="t">
            <a:spAutoFit/>
          </a:bodyPr>
          <a:lstStyle/>
          <a:p>
            <a:r>
              <a:rPr lang="en-US" sz="3300" b="1" spc="-113" dirty="0">
                <a:solidFill>
                  <a:schemeClr val="bg1"/>
                </a:solidFill>
                <a:latin typeface="Arial" panose="020B0604020202020204" pitchFamily="34" charset="0"/>
                <a:cs typeface="Arial" panose="020B0604020202020204" pitchFamily="34" charset="0"/>
              </a:rPr>
              <a:t>Recent Highlights at GANIL </a:t>
            </a:r>
          </a:p>
        </p:txBody>
      </p:sp>
      <p:grpSp>
        <p:nvGrpSpPr>
          <p:cNvPr id="4" name="Group 3">
            <a:extLst>
              <a:ext uri="{FF2B5EF4-FFF2-40B4-BE49-F238E27FC236}">
                <a16:creationId xmlns:a16="http://schemas.microsoft.com/office/drawing/2014/main" id="{A0B0BA3C-4004-5349-9E08-CE731FB14805}"/>
              </a:ext>
            </a:extLst>
          </p:cNvPr>
          <p:cNvGrpSpPr/>
          <p:nvPr/>
        </p:nvGrpSpPr>
        <p:grpSpPr>
          <a:xfrm>
            <a:off x="9381256" y="0"/>
            <a:ext cx="2810744" cy="4435453"/>
            <a:chOff x="6219799" y="1121813"/>
            <a:chExt cx="2810744" cy="4435453"/>
          </a:xfrm>
        </p:grpSpPr>
        <p:sp>
          <p:nvSpPr>
            <p:cNvPr id="6" name="Rounded Rectangle 5">
              <a:extLst>
                <a:ext uri="{FF2B5EF4-FFF2-40B4-BE49-F238E27FC236}">
                  <a16:creationId xmlns:a16="http://schemas.microsoft.com/office/drawing/2014/main" id="{9BFCF510-46DC-0F49-A763-E4A1B507B4B0}"/>
                </a:ext>
              </a:extLst>
            </p:cNvPr>
            <p:cNvSpPr/>
            <p:nvPr/>
          </p:nvSpPr>
          <p:spPr>
            <a:xfrm>
              <a:off x="6239171" y="1121813"/>
              <a:ext cx="2772000" cy="4222308"/>
            </a:xfrm>
            <a:prstGeom prst="roundRect">
              <a:avLst>
                <a:gd name="adj" fmla="val 3031"/>
              </a:avLst>
            </a:prstGeom>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pic>
          <p:nvPicPr>
            <p:cNvPr id="8" name="Picture 2" descr="https://www.agata.org/sites/default/files/_STR7915.jpg">
              <a:extLst>
                <a:ext uri="{FF2B5EF4-FFF2-40B4-BE49-F238E27FC236}">
                  <a16:creationId xmlns:a16="http://schemas.microsoft.com/office/drawing/2014/main" id="{56DFA897-4314-2346-9919-27C111428EF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1076" t="17316" r="38496" b="30379"/>
            <a:stretch/>
          </p:blipFill>
          <p:spPr bwMode="auto">
            <a:xfrm>
              <a:off x="6294455" y="2227621"/>
              <a:ext cx="2661433" cy="27320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3758691-EB58-FA46-BB73-5CA6D91E92B9}"/>
                </a:ext>
              </a:extLst>
            </p:cNvPr>
            <p:cNvSpPr txBox="1"/>
            <p:nvPr/>
          </p:nvSpPr>
          <p:spPr>
            <a:xfrm>
              <a:off x="6267522" y="1142653"/>
              <a:ext cx="2338754" cy="984885"/>
            </a:xfrm>
            <a:prstGeom prst="rect">
              <a:avLst/>
            </a:prstGeom>
            <a:noFill/>
          </p:spPr>
          <p:txBody>
            <a:bodyPr wrap="square" rtlCol="0">
              <a:spAutoFit/>
            </a:bodyPr>
            <a:lstStyle/>
            <a:p>
              <a:r>
                <a:rPr lang="en-GB" b="1" dirty="0"/>
                <a:t>2014-2021</a:t>
              </a:r>
            </a:p>
            <a:p>
              <a:r>
                <a:rPr lang="en-GB" sz="1600" b="1" dirty="0"/>
                <a:t>GANIL, France</a:t>
              </a:r>
            </a:p>
            <a:p>
              <a:r>
                <a:rPr lang="en-GB" sz="2400" b="1" dirty="0"/>
                <a:t>45 -&gt; detectors</a:t>
              </a:r>
            </a:p>
          </p:txBody>
        </p:sp>
        <p:sp>
          <p:nvSpPr>
            <p:cNvPr id="10" name="TextBox 9">
              <a:extLst>
                <a:ext uri="{FF2B5EF4-FFF2-40B4-BE49-F238E27FC236}">
                  <a16:creationId xmlns:a16="http://schemas.microsoft.com/office/drawing/2014/main" id="{1E6B6094-086B-E94C-8EFA-D8F0BB313B4E}"/>
                </a:ext>
              </a:extLst>
            </p:cNvPr>
            <p:cNvSpPr txBox="1"/>
            <p:nvPr/>
          </p:nvSpPr>
          <p:spPr>
            <a:xfrm>
              <a:off x="6219799" y="4972491"/>
              <a:ext cx="2810744" cy="584775"/>
            </a:xfrm>
            <a:prstGeom prst="rect">
              <a:avLst/>
            </a:prstGeom>
            <a:noFill/>
          </p:spPr>
          <p:txBody>
            <a:bodyPr wrap="square" rtlCol="0">
              <a:spAutoFit/>
            </a:bodyPr>
            <a:lstStyle/>
            <a:p>
              <a:pPr algn="ctr"/>
              <a:r>
                <a:rPr lang="en-GB" sz="1500" b="1" dirty="0"/>
                <a:t>AGATA at GANIL</a:t>
              </a:r>
            </a:p>
            <a:p>
              <a:pPr algn="ctr"/>
              <a:endParaRPr lang="en-GB" sz="1600" b="1" dirty="0"/>
            </a:p>
          </p:txBody>
        </p:sp>
      </p:grpSp>
    </p:spTree>
    <p:extLst>
      <p:ext uri="{BB962C8B-B14F-4D97-AF65-F5344CB8AC3E}">
        <p14:creationId xmlns:p14="http://schemas.microsoft.com/office/powerpoint/2010/main" val="3082121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ChangeArrowheads="1"/>
          </p:cNvSpPr>
          <p:nvPr/>
        </p:nvSpPr>
        <p:spPr bwMode="auto">
          <a:xfrm>
            <a:off x="2916486" y="116558"/>
            <a:ext cx="6707907" cy="792162"/>
          </a:xfrm>
          <a:prstGeom prst="rect">
            <a:avLst/>
          </a:prstGeom>
          <a:noFill/>
          <a:ln w="9525">
            <a:noFill/>
            <a:round/>
            <a:headEnd/>
            <a:tailEnd/>
          </a:ln>
        </p:spPr>
        <p:txBody>
          <a:bodyPr lIns="90000" tIns="46800" rIns="90000" bIns="46800"/>
          <a:lstStyle/>
          <a:p>
            <a:pPr fontAlgn="base">
              <a:lnSpc>
                <a:spcPct val="112000"/>
              </a:lnSpc>
              <a:spcBef>
                <a:spcPct val="0"/>
              </a:spcBef>
              <a:spcAft>
                <a:spcPct val="0"/>
              </a:spcAft>
              <a:buClr>
                <a:srgbClr val="006633"/>
              </a:buClr>
              <a:buFont typeface="Garamond" pitchFamily="18" charset="0"/>
              <a:buNone/>
            </a:pPr>
            <a:r>
              <a:rPr lang="en-GB" sz="3200" b="1" dirty="0">
                <a:solidFill>
                  <a:schemeClr val="bg1"/>
                </a:solidFill>
                <a:ea typeface="ＭＳ Ｐゴシック" charset="0"/>
                <a:cs typeface="Arial" pitchFamily="34" charset="0"/>
              </a:rPr>
              <a:t>Neutron-proton pairing in N = Z nuclei</a:t>
            </a:r>
            <a:endParaRPr lang="en-US" sz="3200" b="1" dirty="0">
              <a:solidFill>
                <a:schemeClr val="bg1"/>
              </a:solidFill>
              <a:ea typeface="ＭＳ Ｐゴシック" charset="0"/>
              <a:cs typeface="Arial" pitchFamily="34" charset="0"/>
            </a:endParaRPr>
          </a:p>
        </p:txBody>
      </p:sp>
      <p:sp>
        <p:nvSpPr>
          <p:cNvPr id="24579" name="Text Box 43"/>
          <p:cNvSpPr txBox="1">
            <a:spLocks noChangeArrowheads="1"/>
          </p:cNvSpPr>
          <p:nvPr/>
        </p:nvSpPr>
        <p:spPr bwMode="auto">
          <a:xfrm>
            <a:off x="424576" y="3164681"/>
            <a:ext cx="9107049" cy="2862322"/>
          </a:xfrm>
          <a:prstGeom prst="rect">
            <a:avLst/>
          </a:prstGeom>
          <a:solidFill>
            <a:schemeClr val="bg1"/>
          </a:solidFill>
          <a:ln w="9525">
            <a:noFill/>
            <a:miter lim="800000"/>
            <a:headEnd/>
            <a:tailEnd/>
          </a:ln>
        </p:spPr>
        <p:txBody>
          <a:bodyPr wrap="square">
            <a:spAutoFit/>
          </a:bodyPr>
          <a:lstStyle/>
          <a:p>
            <a:pPr marL="342900" indent="-342900" fontAlgn="base">
              <a:spcBef>
                <a:spcPct val="0"/>
              </a:spcBef>
              <a:spcAft>
                <a:spcPct val="0"/>
              </a:spcAft>
              <a:buFont typeface="Arial" panose="020B0604020202020204" pitchFamily="34" charset="0"/>
              <a:buChar char="•"/>
            </a:pPr>
            <a:r>
              <a:rPr lang="en-GB" sz="2000" dirty="0">
                <a:solidFill>
                  <a:prstClr val="black"/>
                </a:solidFill>
                <a:ea typeface="ＭＳ Ｐゴシック" charset="0"/>
              </a:rPr>
              <a:t>Search for np T=0 pairing in N=Z nuclei, </a:t>
            </a:r>
            <a:r>
              <a:rPr lang="en-GB" sz="2000" b="1" dirty="0">
                <a:solidFill>
                  <a:prstClr val="black"/>
                </a:solidFill>
                <a:ea typeface="ＭＳ Ｐゴシック" charset="0"/>
              </a:rPr>
              <a:t>evidence is elusive</a:t>
            </a:r>
          </a:p>
          <a:p>
            <a:pPr marL="342900" indent="-342900" fontAlgn="base">
              <a:spcBef>
                <a:spcPct val="0"/>
              </a:spcBef>
              <a:spcAft>
                <a:spcPct val="0"/>
              </a:spcAft>
              <a:buFont typeface="Arial" panose="020B0604020202020204" pitchFamily="34" charset="0"/>
              <a:buChar char="•"/>
            </a:pPr>
            <a:endParaRPr lang="en-GB" sz="2000" b="1" dirty="0">
              <a:solidFill>
                <a:prstClr val="black"/>
              </a:solidFill>
              <a:ea typeface="ＭＳ Ｐゴシック" charset="0"/>
            </a:endParaRPr>
          </a:p>
          <a:p>
            <a:pPr marL="342900" indent="-342900" fontAlgn="base">
              <a:spcBef>
                <a:spcPct val="0"/>
              </a:spcBef>
              <a:spcAft>
                <a:spcPct val="0"/>
              </a:spcAft>
              <a:buFont typeface="Arial" panose="020B0604020202020204" pitchFamily="34" charset="0"/>
              <a:buChar char="•"/>
            </a:pPr>
            <a:r>
              <a:rPr lang="en-GB" sz="2000" b="1" dirty="0">
                <a:solidFill>
                  <a:prstClr val="black"/>
                </a:solidFill>
                <a:ea typeface="ＭＳ Ｐゴシック" charset="0"/>
              </a:rPr>
              <a:t>Is there a “fluid” of T=0 np pairs along with “normal” T=1 pairs?</a:t>
            </a:r>
          </a:p>
          <a:p>
            <a:pPr marL="342900" indent="-342900" fontAlgn="base">
              <a:spcBef>
                <a:spcPct val="0"/>
              </a:spcBef>
              <a:spcAft>
                <a:spcPct val="0"/>
              </a:spcAft>
              <a:buFont typeface="Arial" panose="020B0604020202020204" pitchFamily="34" charset="0"/>
              <a:buChar char="•"/>
            </a:pPr>
            <a:endParaRPr lang="en-GB" sz="2000" dirty="0">
              <a:solidFill>
                <a:prstClr val="black"/>
              </a:solidFill>
              <a:ea typeface="ＭＳ Ｐゴシック" charset="0"/>
            </a:endParaRPr>
          </a:p>
          <a:p>
            <a:pPr marL="342900" indent="-342900" fontAlgn="base">
              <a:spcBef>
                <a:spcPct val="0"/>
              </a:spcBef>
              <a:spcAft>
                <a:spcPct val="0"/>
              </a:spcAft>
              <a:buFont typeface="Arial" panose="020B0604020202020204" pitchFamily="34" charset="0"/>
              <a:buChar char="•"/>
            </a:pPr>
            <a:r>
              <a:rPr lang="en-GB" sz="2000" dirty="0">
                <a:solidFill>
                  <a:prstClr val="black"/>
                </a:solidFill>
                <a:ea typeface="ＭＳ Ｐゴシック" charset="0"/>
              </a:rPr>
              <a:t>T=0 pairing may respond differently to rotational motion</a:t>
            </a:r>
          </a:p>
          <a:p>
            <a:pPr marL="342900" indent="-342900" fontAlgn="base">
              <a:spcBef>
                <a:spcPct val="0"/>
              </a:spcBef>
              <a:spcAft>
                <a:spcPct val="0"/>
              </a:spcAft>
              <a:buFont typeface="Arial" panose="020B0604020202020204" pitchFamily="34" charset="0"/>
              <a:buChar char="•"/>
            </a:pPr>
            <a:endParaRPr lang="en-GB" sz="2000" dirty="0">
              <a:solidFill>
                <a:prstClr val="black"/>
              </a:solidFill>
              <a:ea typeface="ＭＳ Ｐゴシック" charset="0"/>
            </a:endParaRPr>
          </a:p>
          <a:p>
            <a:pPr marL="342900" indent="-342900" fontAlgn="base">
              <a:spcBef>
                <a:spcPct val="0"/>
              </a:spcBef>
              <a:spcAft>
                <a:spcPct val="0"/>
              </a:spcAft>
              <a:buFont typeface="Arial" panose="020B0604020202020204" pitchFamily="34" charset="0"/>
              <a:buChar char="•"/>
            </a:pPr>
            <a:r>
              <a:rPr lang="en-GB" sz="2000" dirty="0">
                <a:solidFill>
                  <a:prstClr val="black"/>
                </a:solidFill>
                <a:ea typeface="ＭＳ Ｐゴシック" charset="0"/>
              </a:rPr>
              <a:t>Look for delayed rotational alignments </a:t>
            </a:r>
            <a:r>
              <a:rPr lang="en-GB" sz="2000" b="1" dirty="0">
                <a:solidFill>
                  <a:prstClr val="black"/>
                </a:solidFill>
                <a:ea typeface="ＭＳ Ｐゴシック" charset="0"/>
              </a:rPr>
              <a:t>in heavy N=Z nuclei</a:t>
            </a:r>
          </a:p>
          <a:p>
            <a:pPr marL="342900" indent="-342900" fontAlgn="base">
              <a:spcBef>
                <a:spcPct val="0"/>
              </a:spcBef>
              <a:spcAft>
                <a:spcPct val="0"/>
              </a:spcAft>
              <a:buFont typeface="Arial" panose="020B0604020202020204" pitchFamily="34" charset="0"/>
              <a:buChar char="•"/>
            </a:pPr>
            <a:endParaRPr lang="en-GB" sz="2000" b="1" dirty="0">
              <a:solidFill>
                <a:prstClr val="black"/>
              </a:solidFill>
              <a:ea typeface="ＭＳ Ｐゴシック" charset="0"/>
            </a:endParaRPr>
          </a:p>
          <a:p>
            <a:pPr fontAlgn="base">
              <a:spcBef>
                <a:spcPct val="0"/>
              </a:spcBef>
              <a:spcAft>
                <a:spcPct val="0"/>
              </a:spcAft>
            </a:pPr>
            <a:r>
              <a:rPr lang="en-US" altLang="ja-JP" sz="2000" b="1" i="1" dirty="0">
                <a:solidFill>
                  <a:srgbClr val="C00000"/>
                </a:solidFill>
              </a:rPr>
              <a:t>S. </a:t>
            </a:r>
            <a:r>
              <a:rPr lang="en-US" altLang="ja-JP" sz="2000" b="1" i="1" dirty="0" err="1">
                <a:solidFill>
                  <a:srgbClr val="C00000"/>
                </a:solidFill>
              </a:rPr>
              <a:t>Frauendorf</a:t>
            </a:r>
            <a:r>
              <a:rPr lang="en-US" altLang="ja-JP" sz="2000" b="1" i="1" dirty="0">
                <a:solidFill>
                  <a:srgbClr val="C00000"/>
                </a:solidFill>
              </a:rPr>
              <a:t>, A.O. </a:t>
            </a:r>
            <a:r>
              <a:rPr lang="en-US" altLang="ja-JP" sz="2000" b="1" i="1" dirty="0" err="1">
                <a:solidFill>
                  <a:srgbClr val="C00000"/>
                </a:solidFill>
              </a:rPr>
              <a:t>Macchiavelli</a:t>
            </a:r>
            <a:r>
              <a:rPr lang="en-US" altLang="ja-JP" sz="2000" b="1" i="1" dirty="0">
                <a:solidFill>
                  <a:srgbClr val="C00000"/>
                </a:solidFill>
              </a:rPr>
              <a:t>, </a:t>
            </a:r>
            <a:r>
              <a:rPr lang="en-US" altLang="ja-JP" sz="2000" b="1" i="1" dirty="0" err="1">
                <a:solidFill>
                  <a:srgbClr val="C00000"/>
                </a:solidFill>
              </a:rPr>
              <a:t>Prog</a:t>
            </a:r>
            <a:r>
              <a:rPr lang="en-US" altLang="ja-JP" sz="2000" b="1" i="1" dirty="0">
                <a:solidFill>
                  <a:srgbClr val="C00000"/>
                </a:solidFill>
              </a:rPr>
              <a:t>. in Particle and Nuclear Physics 78, 24 (2014)</a:t>
            </a:r>
            <a:endParaRPr lang="en-US" sz="2000" b="1" i="1" dirty="0">
              <a:solidFill>
                <a:srgbClr val="C00000"/>
              </a:solidFill>
              <a:ea typeface="ＭＳ Ｐゴシック" charset="0"/>
            </a:endParaRPr>
          </a:p>
        </p:txBody>
      </p:sp>
      <p:pic>
        <p:nvPicPr>
          <p:cNvPr id="24580" name="Picture 3"/>
          <p:cNvPicPr>
            <a:picLocks noChangeAspect="1" noChangeArrowheads="1"/>
          </p:cNvPicPr>
          <p:nvPr/>
        </p:nvPicPr>
        <p:blipFill>
          <a:blip r:embed="rId3" cstate="print"/>
          <a:srcRect/>
          <a:stretch>
            <a:fillRect/>
          </a:stretch>
        </p:blipFill>
        <p:spPr bwMode="auto">
          <a:xfrm>
            <a:off x="1123823" y="1179389"/>
            <a:ext cx="7488634" cy="1828968"/>
          </a:xfrm>
          <a:prstGeom prst="rect">
            <a:avLst/>
          </a:prstGeom>
          <a:noFill/>
          <a:ln w="9525">
            <a:noFill/>
            <a:miter lim="800000"/>
            <a:headEnd/>
            <a:tailEnd/>
          </a:ln>
        </p:spPr>
      </p:pic>
      <p:sp>
        <p:nvSpPr>
          <p:cNvPr id="6" name="TextBox 5"/>
          <p:cNvSpPr txBox="1"/>
          <p:nvPr/>
        </p:nvSpPr>
        <p:spPr>
          <a:xfrm>
            <a:off x="2923825" y="798992"/>
            <a:ext cx="1656184" cy="400110"/>
          </a:xfrm>
          <a:prstGeom prst="rect">
            <a:avLst/>
          </a:prstGeom>
          <a:noFill/>
        </p:spPr>
        <p:txBody>
          <a:bodyPr wrap="square" rtlCol="0">
            <a:spAutoFit/>
          </a:bodyPr>
          <a:lstStyle/>
          <a:p>
            <a:pPr algn="ctr" fontAlgn="base">
              <a:spcBef>
                <a:spcPct val="0"/>
              </a:spcBef>
              <a:spcAft>
                <a:spcPct val="0"/>
              </a:spcAft>
            </a:pPr>
            <a:r>
              <a:rPr lang="en-GB" sz="2000" b="1" dirty="0">
                <a:solidFill>
                  <a:srgbClr val="C00000"/>
                </a:solidFill>
                <a:latin typeface="+mj-lt"/>
                <a:ea typeface="ＭＳ Ｐゴシック" charset="0"/>
              </a:rPr>
              <a:t>ISOVECTOR</a:t>
            </a:r>
          </a:p>
        </p:txBody>
      </p:sp>
      <p:sp>
        <p:nvSpPr>
          <p:cNvPr id="7" name="TextBox 6"/>
          <p:cNvSpPr txBox="1"/>
          <p:nvPr/>
        </p:nvSpPr>
        <p:spPr>
          <a:xfrm>
            <a:off x="6956273" y="798992"/>
            <a:ext cx="1656184" cy="400110"/>
          </a:xfrm>
          <a:prstGeom prst="rect">
            <a:avLst/>
          </a:prstGeom>
          <a:noFill/>
        </p:spPr>
        <p:txBody>
          <a:bodyPr wrap="square" rtlCol="0">
            <a:spAutoFit/>
          </a:bodyPr>
          <a:lstStyle/>
          <a:p>
            <a:pPr algn="ctr" fontAlgn="base">
              <a:spcBef>
                <a:spcPct val="0"/>
              </a:spcBef>
              <a:spcAft>
                <a:spcPct val="0"/>
              </a:spcAft>
            </a:pPr>
            <a:r>
              <a:rPr lang="en-GB" sz="2000" b="1" dirty="0">
                <a:solidFill>
                  <a:srgbClr val="C00000"/>
                </a:solidFill>
                <a:latin typeface="+mj-lt"/>
                <a:ea typeface="ＭＳ Ｐゴシック" charset="0"/>
              </a:rPr>
              <a:t>ISOSCALAR</a:t>
            </a:r>
          </a:p>
        </p:txBody>
      </p:sp>
      <p:pic>
        <p:nvPicPr>
          <p:cNvPr id="10" name="Picture 13" descr="kth_cmyk"/>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831556"/>
            <a:ext cx="5762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552DF684-0ADC-3D42-9A9F-4D044DEEF265}"/>
              </a:ext>
            </a:extLst>
          </p:cNvPr>
          <p:cNvGrpSpPr/>
          <p:nvPr/>
        </p:nvGrpSpPr>
        <p:grpSpPr>
          <a:xfrm>
            <a:off x="9229344" y="989124"/>
            <a:ext cx="3243072" cy="4991761"/>
            <a:chOff x="9229344" y="989124"/>
            <a:chExt cx="3243072" cy="4991761"/>
          </a:xfrm>
        </p:grpSpPr>
        <p:pic>
          <p:nvPicPr>
            <p:cNvPr id="3" name="Picture 2" descr="Chart, line chart, scatter chart&#10;&#10;Description automatically generated">
              <a:extLst>
                <a:ext uri="{FF2B5EF4-FFF2-40B4-BE49-F238E27FC236}">
                  <a16:creationId xmlns:a16="http://schemas.microsoft.com/office/drawing/2014/main" id="{69DDEAAF-519D-4B4A-970F-1EAB6A975666}"/>
                </a:ext>
              </a:extLst>
            </p:cNvPr>
            <p:cNvPicPr>
              <a:picLocks noChangeAspect="1"/>
            </p:cNvPicPr>
            <p:nvPr/>
          </p:nvPicPr>
          <p:blipFill>
            <a:blip r:embed="rId5"/>
            <a:stretch>
              <a:fillRect/>
            </a:stretch>
          </p:blipFill>
          <p:spPr>
            <a:xfrm>
              <a:off x="9229344" y="989124"/>
              <a:ext cx="3243072" cy="459906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FC518F-070A-D842-9BD0-32F52EF5DBF0}"/>
                    </a:ext>
                  </a:extLst>
                </p:cNvPr>
                <p:cNvSpPr txBox="1"/>
                <p:nvPr/>
              </p:nvSpPr>
              <p:spPr>
                <a:xfrm rot="16200000">
                  <a:off x="7850100" y="2859040"/>
                  <a:ext cx="3610604" cy="369332"/>
                </a:xfrm>
                <a:prstGeom prst="rect">
                  <a:avLst/>
                </a:prstGeom>
                <a:solidFill>
                  <a:schemeClr val="bg1"/>
                </a:solidFill>
              </p:spPr>
              <p:txBody>
                <a:bodyPr wrap="none" rtlCol="0">
                  <a:spAutoFit/>
                </a:bodyPr>
                <a:lstStyle/>
                <a:p>
                  <a:r>
                    <a:rPr lang="en-US" dirty="0"/>
                    <a:t>Moment of inertia = I / </a:t>
                  </a:r>
                  <a:r>
                    <a:rPr lang="el-GR" dirty="0"/>
                    <a:t>ω</a:t>
                  </a:r>
                  <a:r>
                    <a:rPr lang="en-GB" dirty="0"/>
                    <a:t>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ℏ</m:t>
                          </m:r>
                        </m:e>
                        <m:sup>
                          <m:r>
                            <a:rPr lang="en-GB" b="0" i="1" smtClean="0">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𝑀𝑒𝑉</m:t>
                      </m:r>
                    </m:oMath>
                  </a14:m>
                  <a:r>
                    <a:rPr lang="en-US" dirty="0"/>
                    <a:t>)</a:t>
                  </a:r>
                </a:p>
              </p:txBody>
            </p:sp>
          </mc:Choice>
          <mc:Fallback xmlns="">
            <p:sp>
              <p:nvSpPr>
                <p:cNvPr id="9" name="TextBox 8">
                  <a:extLst>
                    <a:ext uri="{FF2B5EF4-FFF2-40B4-BE49-F238E27FC236}">
                      <a16:creationId xmlns:a16="http://schemas.microsoft.com/office/drawing/2014/main" id="{5AFC518F-070A-D842-9BD0-32F52EF5DBF0}"/>
                    </a:ext>
                  </a:extLst>
                </p:cNvPr>
                <p:cNvSpPr txBox="1">
                  <a:spLocks noRot="1" noChangeAspect="1" noMove="1" noResize="1" noEditPoints="1" noAdjustHandles="1" noChangeArrowheads="1" noChangeShapeType="1" noTextEdit="1"/>
                </p:cNvSpPr>
                <p:nvPr/>
              </p:nvSpPr>
              <p:spPr>
                <a:xfrm rot="16200000">
                  <a:off x="7850100" y="2859040"/>
                  <a:ext cx="3610604" cy="369332"/>
                </a:xfrm>
                <a:prstGeom prst="rect">
                  <a:avLst/>
                </a:prstGeom>
                <a:blipFill>
                  <a:blip r:embed="rId6"/>
                  <a:stretch>
                    <a:fillRect l="-6667" t="-351" r="-23333" b="-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78E98C1-DB04-5440-B04A-C791725550C2}"/>
                    </a:ext>
                  </a:extLst>
                </p:cNvPr>
                <p:cNvSpPr txBox="1"/>
                <p:nvPr/>
              </p:nvSpPr>
              <p:spPr>
                <a:xfrm>
                  <a:off x="10148512" y="5356290"/>
                  <a:ext cx="2039469" cy="624595"/>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ℏ</m:t>
                        </m:r>
                        <m:r>
                          <a:rPr lang="en-US" i="1" smtClean="0">
                            <a:latin typeface="Cambria Math" panose="02040503050406030204" pitchFamily="18" charset="0"/>
                            <a:ea typeface="Cambria Math" panose="02040503050406030204" pitchFamily="18" charset="0"/>
                          </a:rPr>
                          <m:t>𝜔</m:t>
                        </m:r>
                        <m:r>
                          <a:rPr lang="en-GB" b="0" i="1" smtClean="0">
                            <a:latin typeface="Cambria Math" panose="02040503050406030204" pitchFamily="18" charset="0"/>
                            <a:ea typeface="Cambria Math" panose="02040503050406030204" pitchFamily="18" charset="0"/>
                          </a:rPr>
                          <m:t> </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𝐸</m:t>
                                    </m:r>
                                  </m:e>
                                  <m:sub>
                                    <m:r>
                                      <a:rPr lang="en-GB" b="0" i="1" smtClean="0">
                                        <a:latin typeface="Cambria Math" panose="02040503050406030204" pitchFamily="18" charset="0"/>
                                        <a:ea typeface="Cambria Math" panose="02040503050406030204" pitchFamily="18" charset="0"/>
                                      </a:rPr>
                                      <m:t>𝛾</m:t>
                                    </m:r>
                                  </m:sub>
                                </m:sSub>
                              </m:num>
                              <m:den>
                                <m:r>
                                  <a:rPr lang="en-GB" b="0" i="1" smtClean="0">
                                    <a:latin typeface="Cambria Math" panose="02040503050406030204" pitchFamily="18" charset="0"/>
                                    <a:ea typeface="Cambria Math" panose="02040503050406030204" pitchFamily="18" charset="0"/>
                                  </a:rPr>
                                  <m:t>2</m:t>
                                </m:r>
                              </m:den>
                            </m:f>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𝑀𝑒𝑉</m:t>
                        </m:r>
                        <m:r>
                          <a:rPr lang="en-GB"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1" name="TextBox 10">
                  <a:extLst>
                    <a:ext uri="{FF2B5EF4-FFF2-40B4-BE49-F238E27FC236}">
                      <a16:creationId xmlns:a16="http://schemas.microsoft.com/office/drawing/2014/main" id="{278E98C1-DB04-5440-B04A-C791725550C2}"/>
                    </a:ext>
                  </a:extLst>
                </p:cNvPr>
                <p:cNvSpPr txBox="1">
                  <a:spLocks noRot="1" noChangeAspect="1" noMove="1" noResize="1" noEditPoints="1" noAdjustHandles="1" noChangeArrowheads="1" noChangeShapeType="1" noTextEdit="1"/>
                </p:cNvSpPr>
                <p:nvPr/>
              </p:nvSpPr>
              <p:spPr>
                <a:xfrm>
                  <a:off x="10148512" y="5356290"/>
                  <a:ext cx="2039469" cy="624595"/>
                </a:xfrm>
                <a:prstGeom prst="rect">
                  <a:avLst/>
                </a:prstGeom>
                <a:blipFill>
                  <a:blip r:embed="rId7"/>
                  <a:stretch>
                    <a:fillRect b="-2000"/>
                  </a:stretch>
                </a:blipFill>
              </p:spPr>
              <p:txBody>
                <a:bodyPr/>
                <a:lstStyle/>
                <a:p>
                  <a:r>
                    <a:rPr lang="en-US">
                      <a:noFill/>
                    </a:rPr>
                    <a:t> </a:t>
                  </a:r>
                </a:p>
              </p:txBody>
            </p:sp>
          </mc:Fallback>
        </mc:AlternateContent>
      </p:grpSp>
    </p:spTree>
    <p:extLst>
      <p:ext uri="{BB962C8B-B14F-4D97-AF65-F5344CB8AC3E}">
        <p14:creationId xmlns:p14="http://schemas.microsoft.com/office/powerpoint/2010/main" val="3243716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073F1CE7-013E-F842-9737-006EDFD8BC10}"/>
              </a:ext>
            </a:extLst>
          </p:cNvPr>
          <p:cNvSpPr/>
          <p:nvPr/>
        </p:nvSpPr>
        <p:spPr>
          <a:xfrm>
            <a:off x="4792705" y="1928206"/>
            <a:ext cx="429853" cy="731825"/>
          </a:xfrm>
          <a:prstGeom prst="ellipse">
            <a:avLst/>
          </a:prstGeom>
          <a:solidFill>
            <a:srgbClr val="C0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803" name="Text Box 7"/>
          <p:cNvSpPr txBox="1">
            <a:spLocks noChangeArrowheads="1"/>
          </p:cNvSpPr>
          <p:nvPr/>
        </p:nvSpPr>
        <p:spPr bwMode="auto">
          <a:xfrm>
            <a:off x="206015" y="2044465"/>
            <a:ext cx="512165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sv-SE" sz="2000" dirty="0">
                <a:solidFill>
                  <a:srgbClr val="000000"/>
                </a:solidFill>
                <a:latin typeface="+mj-lt"/>
                <a:cs typeface="Calibri" charset="0"/>
              </a:rPr>
              <a:t>Fusion </a:t>
            </a:r>
            <a:r>
              <a:rPr lang="sv-SE" sz="2000" dirty="0" err="1">
                <a:solidFill>
                  <a:srgbClr val="000000"/>
                </a:solidFill>
                <a:latin typeface="+mj-lt"/>
                <a:cs typeface="Calibri" charset="0"/>
              </a:rPr>
              <a:t>Reaction</a:t>
            </a:r>
            <a:r>
              <a:rPr lang="sv-SE" sz="2000" dirty="0">
                <a:solidFill>
                  <a:srgbClr val="000000"/>
                </a:solidFill>
                <a:latin typeface="+mj-lt"/>
                <a:cs typeface="Calibri" charset="0"/>
              </a:rPr>
              <a:t>: </a:t>
            </a:r>
            <a:r>
              <a:rPr lang="en-US" sz="2000" baseline="30000" dirty="0">
                <a:solidFill>
                  <a:srgbClr val="000000"/>
                </a:solidFill>
                <a:latin typeface="+mj-lt"/>
              </a:rPr>
              <a:t>36</a:t>
            </a:r>
            <a:r>
              <a:rPr lang="en-US" sz="2000" dirty="0">
                <a:solidFill>
                  <a:srgbClr val="000000"/>
                </a:solidFill>
                <a:latin typeface="+mj-lt"/>
              </a:rPr>
              <a:t>Ar + </a:t>
            </a:r>
            <a:r>
              <a:rPr lang="en-US" sz="2000" baseline="30000" dirty="0">
                <a:solidFill>
                  <a:srgbClr val="000000"/>
                </a:solidFill>
                <a:latin typeface="+mj-lt"/>
              </a:rPr>
              <a:t>54</a:t>
            </a:r>
            <a:r>
              <a:rPr lang="en-US" sz="2000" dirty="0">
                <a:solidFill>
                  <a:srgbClr val="000000"/>
                </a:solidFill>
                <a:latin typeface="+mj-lt"/>
              </a:rPr>
              <a:t>Fe </a:t>
            </a:r>
            <a:r>
              <a:rPr lang="en-GB" sz="2000" i="1" dirty="0">
                <a:solidFill>
                  <a:srgbClr val="000000"/>
                </a:solidFill>
                <a:latin typeface="+mj-lt"/>
                <a:cs typeface="Calibri" charset="0"/>
                <a:sym typeface="Symbol" charset="0"/>
              </a:rPr>
              <a:t></a:t>
            </a:r>
            <a:r>
              <a:rPr lang="en-US" sz="2000" dirty="0">
                <a:solidFill>
                  <a:srgbClr val="000000"/>
                </a:solidFill>
                <a:latin typeface="+mj-lt"/>
              </a:rPr>
              <a:t> </a:t>
            </a:r>
            <a:r>
              <a:rPr lang="en-US" b="1" baseline="30000" dirty="0">
                <a:solidFill>
                  <a:srgbClr val="000000"/>
                </a:solidFill>
                <a:latin typeface="+mj-lt"/>
              </a:rPr>
              <a:t>88</a:t>
            </a:r>
            <a:r>
              <a:rPr lang="en-US" b="1" dirty="0">
                <a:solidFill>
                  <a:srgbClr val="000000"/>
                </a:solidFill>
                <a:latin typeface="+mj-lt"/>
              </a:rPr>
              <a:t>Ru + 2n + </a:t>
            </a:r>
            <a:r>
              <a:rPr lang="el-GR" b="1" dirty="0">
                <a:solidFill>
                  <a:srgbClr val="000000"/>
                </a:solidFill>
                <a:latin typeface="+mj-lt"/>
              </a:rPr>
              <a:t>γ</a:t>
            </a:r>
            <a:endParaRPr lang="en-GB" b="1" dirty="0">
              <a:solidFill>
                <a:srgbClr val="000000"/>
              </a:solidFill>
              <a:latin typeface="+mj-lt"/>
            </a:endParaRPr>
          </a:p>
          <a:p>
            <a:pPr eaLnBrk="1" fontAlgn="base" hangingPunct="1">
              <a:spcBef>
                <a:spcPct val="0"/>
              </a:spcBef>
              <a:spcAft>
                <a:spcPct val="0"/>
              </a:spcAft>
            </a:pPr>
            <a:r>
              <a:rPr lang="en-GB" sz="2000" dirty="0">
                <a:solidFill>
                  <a:srgbClr val="000000"/>
                </a:solidFill>
                <a:latin typeface="+mj-lt"/>
              </a:rPr>
              <a:t>Cross section </a:t>
            </a:r>
            <a:r>
              <a:rPr lang="el-GR" sz="2000" dirty="0">
                <a:solidFill>
                  <a:srgbClr val="000000"/>
                </a:solidFill>
                <a:latin typeface="+mj-lt"/>
              </a:rPr>
              <a:t>σ</a:t>
            </a:r>
            <a:r>
              <a:rPr lang="en-GB" sz="2000" dirty="0">
                <a:solidFill>
                  <a:srgbClr val="000000"/>
                </a:solidFill>
                <a:latin typeface="+mj-lt"/>
              </a:rPr>
              <a:t> ~ few </a:t>
            </a:r>
            <a:r>
              <a:rPr lang="el-GR" sz="2000" dirty="0">
                <a:solidFill>
                  <a:srgbClr val="000000"/>
                </a:solidFill>
                <a:latin typeface="+mj-lt"/>
              </a:rPr>
              <a:t>μ</a:t>
            </a:r>
            <a:r>
              <a:rPr lang="en-GB" sz="2000" dirty="0">
                <a:solidFill>
                  <a:srgbClr val="000000"/>
                </a:solidFill>
                <a:latin typeface="+mj-lt"/>
              </a:rPr>
              <a:t>b</a:t>
            </a:r>
          </a:p>
          <a:p>
            <a:pPr algn="ctr" eaLnBrk="1" fontAlgn="base" hangingPunct="1">
              <a:spcBef>
                <a:spcPct val="0"/>
              </a:spcBef>
              <a:spcAft>
                <a:spcPct val="0"/>
              </a:spcAft>
            </a:pPr>
            <a:endParaRPr lang="en-US" sz="2000" dirty="0">
              <a:solidFill>
                <a:srgbClr val="000000"/>
              </a:solidFill>
            </a:endParaRPr>
          </a:p>
        </p:txBody>
      </p:sp>
      <p:pic>
        <p:nvPicPr>
          <p:cNvPr id="2" name="Picture 1"/>
          <p:cNvPicPr>
            <a:picLocks noChangeAspect="1"/>
          </p:cNvPicPr>
          <p:nvPr/>
        </p:nvPicPr>
        <p:blipFill>
          <a:blip r:embed="rId2"/>
          <a:stretch>
            <a:fillRect/>
          </a:stretch>
        </p:blipFill>
        <p:spPr>
          <a:xfrm>
            <a:off x="5892614" y="1466634"/>
            <a:ext cx="5413223" cy="4140174"/>
          </a:xfrm>
          <a:prstGeom prst="rect">
            <a:avLst/>
          </a:prstGeom>
        </p:spPr>
      </p:pic>
      <p:pic>
        <p:nvPicPr>
          <p:cNvPr id="13" name="Picture 13" descr="kth_cmyk"/>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825215"/>
            <a:ext cx="5762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827848" y="97450"/>
            <a:ext cx="5264390" cy="584775"/>
          </a:xfrm>
          <a:prstGeom prst="rect">
            <a:avLst/>
          </a:prstGeom>
        </p:spPr>
        <p:txBody>
          <a:bodyPr wrap="none">
            <a:spAutoFit/>
          </a:bodyPr>
          <a:lstStyle/>
          <a:p>
            <a:pPr fontAlgn="base">
              <a:spcBef>
                <a:spcPct val="0"/>
              </a:spcBef>
              <a:spcAft>
                <a:spcPct val="0"/>
              </a:spcAft>
            </a:pPr>
            <a:r>
              <a:rPr lang="en-GB" sz="3200" b="1" dirty="0">
                <a:solidFill>
                  <a:schemeClr val="bg1"/>
                </a:solidFill>
                <a:ea typeface="ＭＳ Ｐゴシック" charset="0"/>
              </a:rPr>
              <a:t>N=Z </a:t>
            </a:r>
            <a:r>
              <a:rPr lang="en-GB" sz="3200" b="1" baseline="30000" dirty="0">
                <a:solidFill>
                  <a:schemeClr val="bg1"/>
                </a:solidFill>
                <a:ea typeface="ＭＳ Ｐゴシック" charset="0"/>
              </a:rPr>
              <a:t>88</a:t>
            </a:r>
            <a:r>
              <a:rPr lang="en-GB" sz="3200" b="1" dirty="0">
                <a:solidFill>
                  <a:schemeClr val="bg1"/>
                </a:solidFill>
                <a:ea typeface="ＭＳ Ｐゴシック" charset="0"/>
              </a:rPr>
              <a:t>Ru studied using AGATA</a:t>
            </a:r>
          </a:p>
        </p:txBody>
      </p:sp>
      <p:sp>
        <p:nvSpPr>
          <p:cNvPr id="8" name="TextBox 7">
            <a:extLst>
              <a:ext uri="{FF2B5EF4-FFF2-40B4-BE49-F238E27FC236}">
                <a16:creationId xmlns:a16="http://schemas.microsoft.com/office/drawing/2014/main" id="{5075F450-AB09-F94B-8C43-2960FC03D358}"/>
              </a:ext>
            </a:extLst>
          </p:cNvPr>
          <p:cNvSpPr txBox="1"/>
          <p:nvPr/>
        </p:nvSpPr>
        <p:spPr>
          <a:xfrm>
            <a:off x="644564" y="887306"/>
            <a:ext cx="3490571" cy="923330"/>
          </a:xfrm>
          <a:prstGeom prst="rect">
            <a:avLst/>
          </a:prstGeom>
          <a:noFill/>
        </p:spPr>
        <p:txBody>
          <a:bodyPr wrap="none" rtlCol="0">
            <a:spAutoFit/>
          </a:bodyPr>
          <a:lstStyle/>
          <a:p>
            <a:r>
              <a:rPr lang="en-US" b="1" dirty="0"/>
              <a:t>Bo </a:t>
            </a:r>
            <a:r>
              <a:rPr lang="en-US" b="1" dirty="0" err="1"/>
              <a:t>Cederwall</a:t>
            </a:r>
            <a:r>
              <a:rPr lang="en-US" b="1" dirty="0"/>
              <a:t>,  KTH Stockholm</a:t>
            </a:r>
          </a:p>
          <a:p>
            <a:r>
              <a:rPr lang="en-US" dirty="0"/>
              <a:t>Bob Wadsworth,  University of York</a:t>
            </a:r>
          </a:p>
          <a:p>
            <a:r>
              <a:rPr lang="en-US" i="1" dirty="0"/>
              <a:t>et al. </a:t>
            </a:r>
          </a:p>
        </p:txBody>
      </p:sp>
      <p:sp>
        <p:nvSpPr>
          <p:cNvPr id="9" name="TextBox 8">
            <a:extLst>
              <a:ext uri="{FF2B5EF4-FFF2-40B4-BE49-F238E27FC236}">
                <a16:creationId xmlns:a16="http://schemas.microsoft.com/office/drawing/2014/main" id="{EBAA4010-5F0C-244B-B007-78D4D6400A8B}"/>
              </a:ext>
            </a:extLst>
          </p:cNvPr>
          <p:cNvSpPr txBox="1"/>
          <p:nvPr/>
        </p:nvSpPr>
        <p:spPr>
          <a:xfrm>
            <a:off x="5526854" y="902107"/>
            <a:ext cx="5311967" cy="369332"/>
          </a:xfrm>
          <a:prstGeom prst="rect">
            <a:avLst/>
          </a:prstGeom>
          <a:noFill/>
        </p:spPr>
        <p:txBody>
          <a:bodyPr wrap="none" rtlCol="0">
            <a:spAutoFit/>
          </a:bodyPr>
          <a:lstStyle/>
          <a:p>
            <a:r>
              <a:rPr lang="en-US" i="1" dirty="0">
                <a:solidFill>
                  <a:srgbClr val="C00000"/>
                </a:solidFill>
              </a:rPr>
              <a:t>B. </a:t>
            </a:r>
            <a:r>
              <a:rPr lang="en-US" i="1" dirty="0" err="1">
                <a:solidFill>
                  <a:srgbClr val="C00000"/>
                </a:solidFill>
              </a:rPr>
              <a:t>Cederwall</a:t>
            </a:r>
            <a:r>
              <a:rPr lang="en-US" i="1" dirty="0">
                <a:solidFill>
                  <a:srgbClr val="C00000"/>
                </a:solidFill>
              </a:rPr>
              <a:t> et al., Phys. Rev. Lett. 124, 062501 (2020)</a:t>
            </a:r>
          </a:p>
        </p:txBody>
      </p:sp>
      <p:pic>
        <p:nvPicPr>
          <p:cNvPr id="11" name="Picture 10" descr="A close-up of a helmet&#10;&#10;Description automatically generated with medium confidence">
            <a:extLst>
              <a:ext uri="{FF2B5EF4-FFF2-40B4-BE49-F238E27FC236}">
                <a16:creationId xmlns:a16="http://schemas.microsoft.com/office/drawing/2014/main" id="{D4D9CFE0-96EA-7046-801B-4024A0BE30C4}"/>
              </a:ext>
            </a:extLst>
          </p:cNvPr>
          <p:cNvPicPr>
            <a:picLocks noChangeAspect="1"/>
          </p:cNvPicPr>
          <p:nvPr/>
        </p:nvPicPr>
        <p:blipFill>
          <a:blip r:embed="rId4"/>
          <a:stretch>
            <a:fillRect/>
          </a:stretch>
        </p:blipFill>
        <p:spPr>
          <a:xfrm>
            <a:off x="30578" y="3172876"/>
            <a:ext cx="1515002" cy="1582004"/>
          </a:xfrm>
          <a:prstGeom prst="rect">
            <a:avLst/>
          </a:prstGeom>
        </p:spPr>
      </p:pic>
      <p:sp>
        <p:nvSpPr>
          <p:cNvPr id="12" name="TextBox 11">
            <a:extLst>
              <a:ext uri="{FF2B5EF4-FFF2-40B4-BE49-F238E27FC236}">
                <a16:creationId xmlns:a16="http://schemas.microsoft.com/office/drawing/2014/main" id="{5F744F12-9DE2-AC44-921F-ABB861AB2A7C}"/>
              </a:ext>
            </a:extLst>
          </p:cNvPr>
          <p:cNvSpPr txBox="1"/>
          <p:nvPr/>
        </p:nvSpPr>
        <p:spPr>
          <a:xfrm>
            <a:off x="2072640" y="2950464"/>
            <a:ext cx="3020186" cy="2308324"/>
          </a:xfrm>
          <a:prstGeom prst="rect">
            <a:avLst/>
          </a:prstGeom>
          <a:noFill/>
        </p:spPr>
        <p:txBody>
          <a:bodyPr wrap="none" rtlCol="0">
            <a:spAutoFit/>
          </a:bodyPr>
          <a:lstStyle/>
          <a:p>
            <a:r>
              <a:rPr lang="en-US" b="1" dirty="0"/>
              <a:t>NEDA</a:t>
            </a:r>
            <a:r>
              <a:rPr lang="en-US" dirty="0"/>
              <a:t> (neutron detectors)</a:t>
            </a:r>
          </a:p>
          <a:p>
            <a:r>
              <a:rPr lang="en-US" b="1" dirty="0"/>
              <a:t>Select</a:t>
            </a:r>
            <a:r>
              <a:rPr lang="en-US" dirty="0"/>
              <a:t> two-neutron events</a:t>
            </a:r>
          </a:p>
          <a:p>
            <a:endParaRPr lang="en-US" dirty="0"/>
          </a:p>
          <a:p>
            <a:pPr algn="ctr"/>
            <a:r>
              <a:rPr lang="en-US" b="1" dirty="0"/>
              <a:t>DIAMANT</a:t>
            </a:r>
            <a:r>
              <a:rPr lang="en-US" dirty="0"/>
              <a:t> (</a:t>
            </a:r>
            <a:r>
              <a:rPr lang="en-US" dirty="0" err="1"/>
              <a:t>CsI</a:t>
            </a:r>
            <a:r>
              <a:rPr lang="en-US" dirty="0"/>
              <a:t>)</a:t>
            </a:r>
          </a:p>
          <a:p>
            <a:pPr algn="ctr"/>
            <a:r>
              <a:rPr lang="en-US" b="1" dirty="0"/>
              <a:t>Reject</a:t>
            </a:r>
            <a:r>
              <a:rPr lang="en-US" dirty="0"/>
              <a:t> charged-particle events</a:t>
            </a:r>
          </a:p>
          <a:p>
            <a:endParaRPr lang="en-US" dirty="0"/>
          </a:p>
          <a:p>
            <a:pPr algn="r"/>
            <a:r>
              <a:rPr lang="en-US" b="1" dirty="0"/>
              <a:t>AGATA</a:t>
            </a:r>
          </a:p>
          <a:p>
            <a:pPr algn="r"/>
            <a:r>
              <a:rPr lang="en-US" b="1" dirty="0"/>
              <a:t>Record</a:t>
            </a:r>
            <a:r>
              <a:rPr lang="en-US" dirty="0"/>
              <a:t> multiple gamma rays</a:t>
            </a:r>
          </a:p>
        </p:txBody>
      </p:sp>
      <p:sp>
        <p:nvSpPr>
          <p:cNvPr id="14" name="Oval 13">
            <a:extLst>
              <a:ext uri="{FF2B5EF4-FFF2-40B4-BE49-F238E27FC236}">
                <a16:creationId xmlns:a16="http://schemas.microsoft.com/office/drawing/2014/main" id="{0F630C53-F139-8847-89A1-F8FE04251B9A}"/>
              </a:ext>
            </a:extLst>
          </p:cNvPr>
          <p:cNvSpPr/>
          <p:nvPr/>
        </p:nvSpPr>
        <p:spPr>
          <a:xfrm>
            <a:off x="4264067" y="1926031"/>
            <a:ext cx="429853" cy="731825"/>
          </a:xfrm>
          <a:prstGeom prst="ellipse">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B63A4FE3-60B3-A646-8930-67A98C10D716}"/>
              </a:ext>
            </a:extLst>
          </p:cNvPr>
          <p:cNvSpPr/>
          <p:nvPr/>
        </p:nvSpPr>
        <p:spPr>
          <a:xfrm rot="5400000">
            <a:off x="2186005" y="2755770"/>
            <a:ext cx="429853" cy="731825"/>
          </a:xfrm>
          <a:prstGeom prst="ellipse">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E43E9364-7063-FA44-B2FC-F0920861CE17}"/>
              </a:ext>
            </a:extLst>
          </p:cNvPr>
          <p:cNvSpPr/>
          <p:nvPr/>
        </p:nvSpPr>
        <p:spPr>
          <a:xfrm rot="5400000">
            <a:off x="4478220" y="4407841"/>
            <a:ext cx="429853" cy="731825"/>
          </a:xfrm>
          <a:prstGeom prst="ellipse">
            <a:avLst/>
          </a:prstGeom>
          <a:solidFill>
            <a:srgbClr val="C0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BD75C6C6-A076-6B47-977C-1388D4090A97}"/>
              </a:ext>
            </a:extLst>
          </p:cNvPr>
          <p:cNvSpPr txBox="1"/>
          <p:nvPr/>
        </p:nvSpPr>
        <p:spPr>
          <a:xfrm>
            <a:off x="866548" y="5443693"/>
            <a:ext cx="4115807" cy="1200329"/>
          </a:xfrm>
          <a:prstGeom prst="rect">
            <a:avLst/>
          </a:prstGeom>
          <a:solidFill>
            <a:schemeClr val="accent2">
              <a:lumMod val="40000"/>
              <a:lumOff val="60000"/>
            </a:schemeClr>
          </a:solidFill>
        </p:spPr>
        <p:txBody>
          <a:bodyPr wrap="none" rtlCol="0">
            <a:spAutoFit/>
          </a:bodyPr>
          <a:lstStyle/>
          <a:p>
            <a:r>
              <a:rPr lang="en-US" sz="2400" b="1" dirty="0"/>
              <a:t>Power of AGATA:</a:t>
            </a:r>
          </a:p>
          <a:p>
            <a:pPr marL="285750" indent="-285750">
              <a:buFont typeface="Arial" panose="020B0604020202020204" pitchFamily="34" charset="0"/>
              <a:buChar char="•"/>
            </a:pPr>
            <a:r>
              <a:rPr lang="en-US" sz="2400" dirty="0"/>
              <a:t>High Efficiency</a:t>
            </a:r>
          </a:p>
          <a:p>
            <a:pPr marL="285750" indent="-285750">
              <a:buFont typeface="Arial" panose="020B0604020202020204" pitchFamily="34" charset="0"/>
              <a:buChar char="•"/>
            </a:pPr>
            <a:r>
              <a:rPr lang="en-US" sz="2400" dirty="0"/>
              <a:t>Multiple simultaneous </a:t>
            </a:r>
            <a:r>
              <a:rPr lang="el-GR" sz="2400" dirty="0"/>
              <a:t>γ</a:t>
            </a:r>
            <a:r>
              <a:rPr lang="en-GB" sz="2400" dirty="0"/>
              <a:t> rays</a:t>
            </a:r>
            <a:r>
              <a:rPr lang="en-US" sz="2400" dirty="0"/>
              <a:t> </a:t>
            </a:r>
          </a:p>
        </p:txBody>
      </p:sp>
      <p:cxnSp>
        <p:nvCxnSpPr>
          <p:cNvPr id="17" name="Straight Arrow Connector 16">
            <a:extLst>
              <a:ext uri="{FF2B5EF4-FFF2-40B4-BE49-F238E27FC236}">
                <a16:creationId xmlns:a16="http://schemas.microsoft.com/office/drawing/2014/main" id="{00DCB531-0ED8-1041-BE02-1F83AA70D99F}"/>
              </a:ext>
            </a:extLst>
          </p:cNvPr>
          <p:cNvCxnSpPr>
            <a:cxnSpLocks/>
            <a:stCxn id="21" idx="0"/>
          </p:cNvCxnSpPr>
          <p:nvPr/>
        </p:nvCxnSpPr>
        <p:spPr>
          <a:xfrm flipV="1">
            <a:off x="5059059" y="3726500"/>
            <a:ext cx="4033179" cy="1047254"/>
          </a:xfrm>
          <a:prstGeom prst="straightConnector1">
            <a:avLst/>
          </a:prstGeom>
          <a:ln w="41275">
            <a:solidFill>
              <a:srgbClr val="C00000">
                <a:alpha val="47000"/>
              </a:srgb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326576D-7695-0A4B-89D0-E2C8E9B67B4C}"/>
              </a:ext>
            </a:extLst>
          </p:cNvPr>
          <p:cNvCxnSpPr>
            <a:cxnSpLocks/>
          </p:cNvCxnSpPr>
          <p:nvPr/>
        </p:nvCxnSpPr>
        <p:spPr>
          <a:xfrm>
            <a:off x="4595848" y="3137286"/>
            <a:ext cx="2036600" cy="426569"/>
          </a:xfrm>
          <a:prstGeom prst="straightConnector1">
            <a:avLst/>
          </a:prstGeom>
          <a:ln w="41275">
            <a:solidFill>
              <a:schemeClr val="accent1">
                <a:alpha val="58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36" name="Picture 35" descr="GanilSpiral2_LOGO2018.png">
            <a:extLst>
              <a:ext uri="{FF2B5EF4-FFF2-40B4-BE49-F238E27FC236}">
                <a16:creationId xmlns:a16="http://schemas.microsoft.com/office/drawing/2014/main" id="{24B3B4E1-DB25-0745-86A9-11DCC235AC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99225" y="6011917"/>
            <a:ext cx="2545565" cy="566757"/>
          </a:xfrm>
          <a:prstGeom prst="rect">
            <a:avLst/>
          </a:prstGeom>
        </p:spPr>
      </p:pic>
    </p:spTree>
    <p:extLst>
      <p:ext uri="{BB962C8B-B14F-4D97-AF65-F5344CB8AC3E}">
        <p14:creationId xmlns:p14="http://schemas.microsoft.com/office/powerpoint/2010/main" val="96756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animBg="1"/>
      <p:bldP spid="19" grpId="0" animBg="1"/>
      <p:bldP spid="21"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9ACE016B-9347-6041-ABDB-54F8041FFC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19180" b="48714"/>
          <a:stretch/>
        </p:blipFill>
        <p:spPr bwMode="auto">
          <a:xfrm>
            <a:off x="250346" y="2550075"/>
            <a:ext cx="4706686" cy="2513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136" b="7190"/>
          <a:stretch/>
        </p:blipFill>
        <p:spPr bwMode="auto">
          <a:xfrm>
            <a:off x="4991763" y="834189"/>
            <a:ext cx="1130942" cy="5568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a:cxnSpLocks/>
          </p:cNvCxnSpPr>
          <p:nvPr/>
        </p:nvCxnSpPr>
        <p:spPr>
          <a:xfrm>
            <a:off x="6250066" y="3613334"/>
            <a:ext cx="900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Arrow Connector 12"/>
          <p:cNvCxnSpPr>
            <a:cxnSpLocks/>
          </p:cNvCxnSpPr>
          <p:nvPr/>
        </p:nvCxnSpPr>
        <p:spPr>
          <a:xfrm flipV="1">
            <a:off x="6700066" y="2964748"/>
            <a:ext cx="0" cy="6485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907994" y="3104375"/>
            <a:ext cx="613117" cy="369332"/>
          </a:xfrm>
          <a:prstGeom prst="rect">
            <a:avLst/>
          </a:prstGeom>
          <a:noFill/>
        </p:spPr>
        <p:txBody>
          <a:bodyPr wrap="square" rtlCol="0">
            <a:spAutoFit/>
          </a:bodyPr>
          <a:lstStyle/>
          <a:p>
            <a:r>
              <a:rPr lang="en-GB" dirty="0"/>
              <a:t>New</a:t>
            </a:r>
          </a:p>
        </p:txBody>
      </p:sp>
      <p:pic>
        <p:nvPicPr>
          <p:cNvPr id="9" name="Picture 2">
            <a:extLst>
              <a:ext uri="{FF2B5EF4-FFF2-40B4-BE49-F238E27FC236}">
                <a16:creationId xmlns:a16="http://schemas.microsoft.com/office/drawing/2014/main" id="{5CDBC680-86B1-9744-9671-B7DEFEE8E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8432" y="1043238"/>
            <a:ext cx="3394713" cy="4378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A025DA13-33B6-5F4B-A6F8-3A91F60B135D}"/>
              </a:ext>
            </a:extLst>
          </p:cNvPr>
          <p:cNvSpPr txBox="1"/>
          <p:nvPr/>
        </p:nvSpPr>
        <p:spPr>
          <a:xfrm>
            <a:off x="6354161" y="5670260"/>
            <a:ext cx="2672911" cy="646331"/>
          </a:xfrm>
          <a:prstGeom prst="rect">
            <a:avLst/>
          </a:prstGeom>
          <a:noFill/>
        </p:spPr>
        <p:txBody>
          <a:bodyPr wrap="none" rtlCol="0">
            <a:spAutoFit/>
          </a:bodyPr>
          <a:lstStyle/>
          <a:p>
            <a:r>
              <a:rPr lang="en-GB" dirty="0"/>
              <a:t>Delayed alignment (</a:t>
            </a:r>
            <a:r>
              <a:rPr lang="el-GR" i="1" dirty="0"/>
              <a:t>π</a:t>
            </a:r>
            <a:r>
              <a:rPr lang="en-GB" i="1" dirty="0"/>
              <a:t>g</a:t>
            </a:r>
            <a:r>
              <a:rPr lang="en-GB" i="1" baseline="-25000" dirty="0"/>
              <a:t>9/2</a:t>
            </a:r>
            <a:r>
              <a:rPr lang="en-GB" dirty="0"/>
              <a:t>)</a:t>
            </a:r>
            <a:r>
              <a:rPr lang="en-GB" baseline="30000" dirty="0"/>
              <a:t>2</a:t>
            </a:r>
            <a:endParaRPr lang="en-GB" dirty="0"/>
          </a:p>
          <a:p>
            <a:r>
              <a:rPr lang="en-GB" dirty="0"/>
              <a:t>…in </a:t>
            </a:r>
            <a:r>
              <a:rPr lang="en-GB" b="1" dirty="0"/>
              <a:t>N=Z system</a:t>
            </a:r>
          </a:p>
        </p:txBody>
      </p:sp>
      <p:pic>
        <p:nvPicPr>
          <p:cNvPr id="6" name="Picture 5" descr="kth_cmyk.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178" y="0"/>
            <a:ext cx="1126480" cy="1126480"/>
          </a:xfrm>
          <a:prstGeom prst="rect">
            <a:avLst/>
          </a:prstGeom>
        </p:spPr>
      </p:pic>
      <p:sp>
        <p:nvSpPr>
          <p:cNvPr id="3" name="Rectangle 2">
            <a:extLst>
              <a:ext uri="{FF2B5EF4-FFF2-40B4-BE49-F238E27FC236}">
                <a16:creationId xmlns:a16="http://schemas.microsoft.com/office/drawing/2014/main" id="{92A9D699-DA21-474C-840F-9AE1DF0B442A}"/>
              </a:ext>
            </a:extLst>
          </p:cNvPr>
          <p:cNvSpPr/>
          <p:nvPr/>
        </p:nvSpPr>
        <p:spPr>
          <a:xfrm>
            <a:off x="559822" y="2207208"/>
            <a:ext cx="3699026" cy="369332"/>
          </a:xfrm>
          <a:prstGeom prst="rect">
            <a:avLst/>
          </a:prstGeom>
        </p:spPr>
        <p:txBody>
          <a:bodyPr wrap="none">
            <a:spAutoFit/>
          </a:bodyPr>
          <a:lstStyle/>
          <a:p>
            <a:r>
              <a:rPr lang="en-GB" dirty="0"/>
              <a:t>Summed two-neutron </a:t>
            </a:r>
            <a:r>
              <a:rPr lang="el-GR" dirty="0"/>
              <a:t>γ</a:t>
            </a:r>
            <a:r>
              <a:rPr lang="en-GB" dirty="0"/>
              <a:t>-</a:t>
            </a:r>
            <a:r>
              <a:rPr lang="el-GR" dirty="0"/>
              <a:t>γ</a:t>
            </a:r>
            <a:r>
              <a:rPr lang="en-GB" dirty="0"/>
              <a:t> spectrum </a:t>
            </a:r>
            <a:endParaRPr lang="en-US" dirty="0"/>
          </a:p>
        </p:txBody>
      </p:sp>
      <p:sp>
        <p:nvSpPr>
          <p:cNvPr id="4" name="TextBox 3">
            <a:extLst>
              <a:ext uri="{FF2B5EF4-FFF2-40B4-BE49-F238E27FC236}">
                <a16:creationId xmlns:a16="http://schemas.microsoft.com/office/drawing/2014/main" id="{6A8815F7-8A7C-9E4E-B4FB-722E0B6BA417}"/>
              </a:ext>
            </a:extLst>
          </p:cNvPr>
          <p:cNvSpPr txBox="1"/>
          <p:nvPr/>
        </p:nvSpPr>
        <p:spPr>
          <a:xfrm>
            <a:off x="4070365" y="2552608"/>
            <a:ext cx="804195" cy="369332"/>
          </a:xfrm>
          <a:prstGeom prst="rect">
            <a:avLst/>
          </a:prstGeom>
          <a:noFill/>
        </p:spPr>
        <p:txBody>
          <a:bodyPr wrap="none" rtlCol="0">
            <a:spAutoFit/>
          </a:bodyPr>
          <a:lstStyle/>
          <a:p>
            <a:r>
              <a:rPr lang="en-US" dirty="0">
                <a:solidFill>
                  <a:srgbClr val="C00000"/>
                </a:solidFill>
              </a:rPr>
              <a:t>AGATA</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30F2326-53B0-D846-9F7F-BFCA4750784C}"/>
                  </a:ext>
                </a:extLst>
              </p:cNvPr>
              <p:cNvSpPr txBox="1"/>
              <p:nvPr/>
            </p:nvSpPr>
            <p:spPr>
              <a:xfrm rot="16200000">
                <a:off x="6423852" y="2723449"/>
                <a:ext cx="3610604" cy="369332"/>
              </a:xfrm>
              <a:prstGeom prst="rect">
                <a:avLst/>
              </a:prstGeom>
              <a:solidFill>
                <a:schemeClr val="bg1"/>
              </a:solidFill>
            </p:spPr>
            <p:txBody>
              <a:bodyPr wrap="none" rtlCol="0">
                <a:spAutoFit/>
              </a:bodyPr>
              <a:lstStyle/>
              <a:p>
                <a:r>
                  <a:rPr lang="en-US" dirty="0"/>
                  <a:t>Moment of inertia = I / </a:t>
                </a:r>
                <a:r>
                  <a:rPr lang="el-GR" dirty="0"/>
                  <a:t>ω</a:t>
                </a:r>
                <a:r>
                  <a:rPr lang="en-GB" dirty="0"/>
                  <a:t>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ℏ</m:t>
                        </m:r>
                      </m:e>
                      <m:sup>
                        <m:r>
                          <a:rPr lang="en-GB" b="0" i="1" smtClean="0">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𝑀𝑒𝑉</m:t>
                    </m:r>
                  </m:oMath>
                </a14:m>
                <a:r>
                  <a:rPr lang="en-US" dirty="0"/>
                  <a:t>)</a:t>
                </a:r>
              </a:p>
            </p:txBody>
          </p:sp>
        </mc:Choice>
        <mc:Fallback xmlns="">
          <p:sp>
            <p:nvSpPr>
              <p:cNvPr id="7" name="TextBox 6">
                <a:extLst>
                  <a:ext uri="{FF2B5EF4-FFF2-40B4-BE49-F238E27FC236}">
                    <a16:creationId xmlns:a16="http://schemas.microsoft.com/office/drawing/2014/main" id="{D30F2326-53B0-D846-9F7F-BFCA4750784C}"/>
                  </a:ext>
                </a:extLst>
              </p:cNvPr>
              <p:cNvSpPr txBox="1">
                <a:spLocks noRot="1" noChangeAspect="1" noMove="1" noResize="1" noEditPoints="1" noAdjustHandles="1" noChangeArrowheads="1" noChangeShapeType="1" noTextEdit="1"/>
              </p:cNvSpPr>
              <p:nvPr/>
            </p:nvSpPr>
            <p:spPr>
              <a:xfrm rot="16200000">
                <a:off x="6423852" y="2723449"/>
                <a:ext cx="3610604" cy="369332"/>
              </a:xfrm>
              <a:prstGeom prst="rect">
                <a:avLst/>
              </a:prstGeom>
              <a:blipFill>
                <a:blip r:embed="rId5"/>
                <a:stretch>
                  <a:fillRect l="-6897" t="-351" r="-27586" b="-14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6BE67D3-E05E-3348-AB0E-7EB6EED271DC}"/>
                  </a:ext>
                </a:extLst>
              </p:cNvPr>
              <p:cNvSpPr txBox="1"/>
              <p:nvPr/>
            </p:nvSpPr>
            <p:spPr>
              <a:xfrm>
                <a:off x="9125973" y="5098288"/>
                <a:ext cx="2039469" cy="624595"/>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ℏ</m:t>
                      </m:r>
                      <m:r>
                        <a:rPr lang="en-US" i="1" smtClean="0">
                          <a:latin typeface="Cambria Math" panose="02040503050406030204" pitchFamily="18" charset="0"/>
                          <a:ea typeface="Cambria Math" panose="02040503050406030204" pitchFamily="18" charset="0"/>
                        </a:rPr>
                        <m:t>𝜔</m:t>
                      </m:r>
                      <m:r>
                        <a:rPr lang="en-GB" b="0" i="1" smtClean="0">
                          <a:latin typeface="Cambria Math" panose="02040503050406030204" pitchFamily="18" charset="0"/>
                          <a:ea typeface="Cambria Math" panose="02040503050406030204" pitchFamily="18" charset="0"/>
                        </a:rPr>
                        <m:t> </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𝐸</m:t>
                                  </m:r>
                                </m:e>
                                <m:sub>
                                  <m:r>
                                    <a:rPr lang="en-GB" b="0" i="1" smtClean="0">
                                      <a:latin typeface="Cambria Math" panose="02040503050406030204" pitchFamily="18" charset="0"/>
                                      <a:ea typeface="Cambria Math" panose="02040503050406030204" pitchFamily="18" charset="0"/>
                                    </a:rPr>
                                    <m:t>𝛾</m:t>
                                  </m:r>
                                </m:sub>
                              </m:sSub>
                            </m:num>
                            <m:den>
                              <m:r>
                                <a:rPr lang="en-GB" b="0" i="1" smtClean="0">
                                  <a:latin typeface="Cambria Math" panose="02040503050406030204" pitchFamily="18" charset="0"/>
                                  <a:ea typeface="Cambria Math" panose="02040503050406030204" pitchFamily="18" charset="0"/>
                                </a:rPr>
                                <m:t>2</m:t>
                              </m:r>
                            </m:den>
                          </m:f>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𝑀𝑒𝑉</m:t>
                      </m:r>
                      <m:r>
                        <a:rPr lang="en-GB"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5" name="TextBox 14">
                <a:extLst>
                  <a:ext uri="{FF2B5EF4-FFF2-40B4-BE49-F238E27FC236}">
                    <a16:creationId xmlns:a16="http://schemas.microsoft.com/office/drawing/2014/main" id="{56BE67D3-E05E-3348-AB0E-7EB6EED271DC}"/>
                  </a:ext>
                </a:extLst>
              </p:cNvPr>
              <p:cNvSpPr txBox="1">
                <a:spLocks noRot="1" noChangeAspect="1" noMove="1" noResize="1" noEditPoints="1" noAdjustHandles="1" noChangeArrowheads="1" noChangeShapeType="1" noTextEdit="1"/>
              </p:cNvSpPr>
              <p:nvPr/>
            </p:nvSpPr>
            <p:spPr>
              <a:xfrm>
                <a:off x="9125973" y="5098288"/>
                <a:ext cx="2039469" cy="624595"/>
              </a:xfrm>
              <a:prstGeom prst="rect">
                <a:avLst/>
              </a:prstGeom>
              <a:blipFill>
                <a:blip r:embed="rId6"/>
                <a:stretch>
                  <a:fillRect b="-4082"/>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9C09BA72-B015-6B46-8F11-34B8C3D5790B}"/>
              </a:ext>
            </a:extLst>
          </p:cNvPr>
          <p:cNvCxnSpPr/>
          <p:nvPr/>
        </p:nvCxnSpPr>
        <p:spPr>
          <a:xfrm>
            <a:off x="10145706" y="4279392"/>
            <a:ext cx="40037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225AB3DB-5FA8-7F43-8A19-04B07BF1167C}"/>
              </a:ext>
            </a:extLst>
          </p:cNvPr>
          <p:cNvCxnSpPr/>
          <p:nvPr/>
        </p:nvCxnSpPr>
        <p:spPr>
          <a:xfrm>
            <a:off x="10145707" y="4675632"/>
            <a:ext cx="40037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1" name="Picture 3">
            <a:extLst>
              <a:ext uri="{FF2B5EF4-FFF2-40B4-BE49-F238E27FC236}">
                <a16:creationId xmlns:a16="http://schemas.microsoft.com/office/drawing/2014/main" id="{1EEC1B29-6BC5-BE44-909F-F528A02B190F}"/>
              </a:ext>
            </a:extLst>
          </p:cNvPr>
          <p:cNvPicPr>
            <a:picLocks noChangeAspect="1" noChangeArrowheads="1"/>
          </p:cNvPicPr>
          <p:nvPr/>
        </p:nvPicPr>
        <p:blipFill rotWithShape="1">
          <a:blip r:embed="rId7" cstate="print"/>
          <a:srcRect l="78629"/>
          <a:stretch/>
        </p:blipFill>
        <p:spPr bwMode="auto">
          <a:xfrm>
            <a:off x="6423177" y="4537099"/>
            <a:ext cx="882729" cy="1008820"/>
          </a:xfrm>
          <a:prstGeom prst="rect">
            <a:avLst/>
          </a:prstGeom>
          <a:noFill/>
          <a:ln w="9525">
            <a:solidFill>
              <a:schemeClr val="accent2"/>
            </a:solidFill>
            <a:miter lim="800000"/>
            <a:headEnd/>
            <a:tailEnd/>
          </a:ln>
        </p:spPr>
      </p:pic>
      <p:sp>
        <p:nvSpPr>
          <p:cNvPr id="23" name="TextBox 22">
            <a:extLst>
              <a:ext uri="{FF2B5EF4-FFF2-40B4-BE49-F238E27FC236}">
                <a16:creationId xmlns:a16="http://schemas.microsoft.com/office/drawing/2014/main" id="{6A24BB46-D5D2-FF49-8025-645B5819B8D1}"/>
              </a:ext>
            </a:extLst>
          </p:cNvPr>
          <p:cNvSpPr txBox="1"/>
          <p:nvPr/>
        </p:nvSpPr>
        <p:spPr>
          <a:xfrm>
            <a:off x="1201793" y="902006"/>
            <a:ext cx="3057055" cy="369332"/>
          </a:xfrm>
          <a:prstGeom prst="rect">
            <a:avLst/>
          </a:prstGeom>
          <a:noFill/>
        </p:spPr>
        <p:txBody>
          <a:bodyPr wrap="none" rtlCol="0">
            <a:spAutoFit/>
          </a:bodyPr>
          <a:lstStyle/>
          <a:p>
            <a:r>
              <a:rPr lang="en-US" b="1" dirty="0"/>
              <a:t>Bo </a:t>
            </a:r>
            <a:r>
              <a:rPr lang="en-US" b="1" dirty="0" err="1"/>
              <a:t>Cederwall</a:t>
            </a:r>
            <a:r>
              <a:rPr lang="en-US" b="1" dirty="0"/>
              <a:t>,  KTH Stockholm</a:t>
            </a:r>
          </a:p>
        </p:txBody>
      </p:sp>
      <p:sp>
        <p:nvSpPr>
          <p:cNvPr id="24" name="TextBox 23">
            <a:extLst>
              <a:ext uri="{FF2B5EF4-FFF2-40B4-BE49-F238E27FC236}">
                <a16:creationId xmlns:a16="http://schemas.microsoft.com/office/drawing/2014/main" id="{081EBB18-532C-4349-BFE6-D93E85A55F94}"/>
              </a:ext>
            </a:extLst>
          </p:cNvPr>
          <p:cNvSpPr txBox="1"/>
          <p:nvPr/>
        </p:nvSpPr>
        <p:spPr>
          <a:xfrm>
            <a:off x="5920880" y="6402735"/>
            <a:ext cx="5311967" cy="369332"/>
          </a:xfrm>
          <a:prstGeom prst="rect">
            <a:avLst/>
          </a:prstGeom>
          <a:noFill/>
        </p:spPr>
        <p:txBody>
          <a:bodyPr wrap="none" rtlCol="0">
            <a:spAutoFit/>
          </a:bodyPr>
          <a:lstStyle/>
          <a:p>
            <a:r>
              <a:rPr lang="en-US" i="1" dirty="0">
                <a:solidFill>
                  <a:srgbClr val="C00000"/>
                </a:solidFill>
              </a:rPr>
              <a:t>B. </a:t>
            </a:r>
            <a:r>
              <a:rPr lang="en-US" i="1" dirty="0" err="1">
                <a:solidFill>
                  <a:srgbClr val="C00000"/>
                </a:solidFill>
              </a:rPr>
              <a:t>Cederwall</a:t>
            </a:r>
            <a:r>
              <a:rPr lang="en-US" i="1" dirty="0">
                <a:solidFill>
                  <a:srgbClr val="C00000"/>
                </a:solidFill>
              </a:rPr>
              <a:t> et al., Phys. Rev. Lett. 124, 062501 (2020)</a:t>
            </a:r>
          </a:p>
        </p:txBody>
      </p:sp>
      <p:sp>
        <p:nvSpPr>
          <p:cNvPr id="25" name="Rectangle 24">
            <a:extLst>
              <a:ext uri="{FF2B5EF4-FFF2-40B4-BE49-F238E27FC236}">
                <a16:creationId xmlns:a16="http://schemas.microsoft.com/office/drawing/2014/main" id="{644BB5F3-6BFB-DB43-9570-E9487178777F}"/>
              </a:ext>
            </a:extLst>
          </p:cNvPr>
          <p:cNvSpPr/>
          <p:nvPr/>
        </p:nvSpPr>
        <p:spPr>
          <a:xfrm>
            <a:off x="3827848" y="97450"/>
            <a:ext cx="5264390" cy="584775"/>
          </a:xfrm>
          <a:prstGeom prst="rect">
            <a:avLst/>
          </a:prstGeom>
        </p:spPr>
        <p:txBody>
          <a:bodyPr wrap="none">
            <a:spAutoFit/>
          </a:bodyPr>
          <a:lstStyle/>
          <a:p>
            <a:pPr fontAlgn="base">
              <a:spcBef>
                <a:spcPct val="0"/>
              </a:spcBef>
              <a:spcAft>
                <a:spcPct val="0"/>
              </a:spcAft>
            </a:pPr>
            <a:r>
              <a:rPr lang="en-GB" sz="3200" b="1" dirty="0">
                <a:solidFill>
                  <a:schemeClr val="bg1"/>
                </a:solidFill>
                <a:ea typeface="ＭＳ Ｐゴシック" charset="0"/>
              </a:rPr>
              <a:t>N=Z </a:t>
            </a:r>
            <a:r>
              <a:rPr lang="en-GB" sz="3200" b="1" baseline="30000" dirty="0">
                <a:solidFill>
                  <a:schemeClr val="bg1"/>
                </a:solidFill>
                <a:ea typeface="ＭＳ Ｐゴシック" charset="0"/>
              </a:rPr>
              <a:t>88</a:t>
            </a:r>
            <a:r>
              <a:rPr lang="en-GB" sz="3200" b="1" dirty="0">
                <a:solidFill>
                  <a:schemeClr val="bg1"/>
                </a:solidFill>
                <a:ea typeface="ＭＳ Ｐゴシック" charset="0"/>
              </a:rPr>
              <a:t>Ru studied using AGATA</a:t>
            </a:r>
          </a:p>
        </p:txBody>
      </p:sp>
    </p:spTree>
    <p:extLst>
      <p:ext uri="{BB962C8B-B14F-4D97-AF65-F5344CB8AC3E}">
        <p14:creationId xmlns:p14="http://schemas.microsoft.com/office/powerpoint/2010/main" val="1641855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id="{CF737616-B9D1-334A-8246-87BAA96AB0CF}"/>
              </a:ext>
            </a:extLst>
          </p:cNvPr>
          <p:cNvPicPr>
            <a:picLocks noChangeAspect="1"/>
          </p:cNvPicPr>
          <p:nvPr/>
        </p:nvPicPr>
        <p:blipFill>
          <a:blip r:embed="rId2"/>
          <a:stretch>
            <a:fillRect/>
          </a:stretch>
        </p:blipFill>
        <p:spPr>
          <a:xfrm>
            <a:off x="7378700" y="3719702"/>
            <a:ext cx="4813300" cy="3276600"/>
          </a:xfrm>
          <a:prstGeom prst="rect">
            <a:avLst/>
          </a:prstGeom>
        </p:spPr>
      </p:pic>
      <p:pic>
        <p:nvPicPr>
          <p:cNvPr id="2" name="Picture 1">
            <a:extLst>
              <a:ext uri="{FF2B5EF4-FFF2-40B4-BE49-F238E27FC236}">
                <a16:creationId xmlns:a16="http://schemas.microsoft.com/office/drawing/2014/main" id="{90B9760E-2C3D-3E4B-9D7B-F1BE8D934931}"/>
              </a:ext>
            </a:extLst>
          </p:cNvPr>
          <p:cNvPicPr>
            <a:picLocks noChangeAspect="1"/>
          </p:cNvPicPr>
          <p:nvPr/>
        </p:nvPicPr>
        <p:blipFill rotWithShape="1">
          <a:blip r:embed="rId3"/>
          <a:srcRect t="5976"/>
          <a:stretch/>
        </p:blipFill>
        <p:spPr>
          <a:xfrm>
            <a:off x="0" y="922142"/>
            <a:ext cx="3136900" cy="2185214"/>
          </a:xfrm>
          <a:prstGeom prst="rect">
            <a:avLst/>
          </a:prstGeom>
        </p:spPr>
      </p:pic>
      <p:pic>
        <p:nvPicPr>
          <p:cNvPr id="4" name="Picture 3">
            <a:extLst>
              <a:ext uri="{FF2B5EF4-FFF2-40B4-BE49-F238E27FC236}">
                <a16:creationId xmlns:a16="http://schemas.microsoft.com/office/drawing/2014/main" id="{C0472D8F-12B0-9246-A4C6-0422E56DD368}"/>
              </a:ext>
            </a:extLst>
          </p:cNvPr>
          <p:cNvPicPr>
            <a:picLocks noChangeAspect="1"/>
          </p:cNvPicPr>
          <p:nvPr/>
        </p:nvPicPr>
        <p:blipFill rotWithShape="1">
          <a:blip r:embed="rId4"/>
          <a:srcRect t="2488"/>
          <a:stretch/>
        </p:blipFill>
        <p:spPr>
          <a:xfrm>
            <a:off x="1568450" y="3544197"/>
            <a:ext cx="3995564" cy="3331210"/>
          </a:xfrm>
          <a:prstGeom prst="rect">
            <a:avLst/>
          </a:prstGeom>
        </p:spPr>
      </p:pic>
      <p:sp>
        <p:nvSpPr>
          <p:cNvPr id="5" name="Rectangle 4">
            <a:extLst>
              <a:ext uri="{FF2B5EF4-FFF2-40B4-BE49-F238E27FC236}">
                <a16:creationId xmlns:a16="http://schemas.microsoft.com/office/drawing/2014/main" id="{7172F652-F7F0-5D44-BD7B-531306F737CF}"/>
              </a:ext>
            </a:extLst>
          </p:cNvPr>
          <p:cNvSpPr/>
          <p:nvPr/>
        </p:nvSpPr>
        <p:spPr>
          <a:xfrm>
            <a:off x="1109032" y="108062"/>
            <a:ext cx="10714343" cy="584775"/>
          </a:xfrm>
          <a:prstGeom prst="rect">
            <a:avLst/>
          </a:prstGeom>
        </p:spPr>
        <p:txBody>
          <a:bodyPr wrap="none">
            <a:spAutoFit/>
          </a:bodyPr>
          <a:lstStyle/>
          <a:p>
            <a:pPr fontAlgn="base">
              <a:spcBef>
                <a:spcPct val="0"/>
              </a:spcBef>
              <a:spcAft>
                <a:spcPct val="0"/>
              </a:spcAft>
            </a:pPr>
            <a:r>
              <a:rPr lang="en-GB" sz="3200" b="1" baseline="30000" dirty="0">
                <a:solidFill>
                  <a:schemeClr val="bg1"/>
                </a:solidFill>
                <a:ea typeface="ＭＳ Ｐゴシック" charset="0"/>
              </a:rPr>
              <a:t>15</a:t>
            </a:r>
            <a:r>
              <a:rPr lang="en-GB" sz="3200" b="1" dirty="0">
                <a:solidFill>
                  <a:schemeClr val="bg1"/>
                </a:solidFill>
                <a:ea typeface="ＭＳ Ｐゴシック" charset="0"/>
              </a:rPr>
              <a:t>O + </a:t>
            </a:r>
            <a:r>
              <a:rPr lang="el-GR" sz="3200" b="1" dirty="0">
                <a:solidFill>
                  <a:schemeClr val="bg1"/>
                </a:solidFill>
                <a:ea typeface="ＭＳ Ｐゴシック" charset="0"/>
              </a:rPr>
              <a:t>α</a:t>
            </a:r>
            <a:r>
              <a:rPr lang="en-GB" sz="3200" b="1" dirty="0">
                <a:solidFill>
                  <a:schemeClr val="bg1"/>
                </a:solidFill>
                <a:ea typeface="ＭＳ Ｐゴシック" charset="0"/>
              </a:rPr>
              <a:t> studied using AGATA: A crucial reaction in astrophysics</a:t>
            </a:r>
          </a:p>
        </p:txBody>
      </p:sp>
      <p:sp>
        <p:nvSpPr>
          <p:cNvPr id="7" name="TextBox 6">
            <a:extLst>
              <a:ext uri="{FF2B5EF4-FFF2-40B4-BE49-F238E27FC236}">
                <a16:creationId xmlns:a16="http://schemas.microsoft.com/office/drawing/2014/main" id="{0BEF8269-4119-694C-9CFA-6FEA4B03E7AF}"/>
              </a:ext>
            </a:extLst>
          </p:cNvPr>
          <p:cNvSpPr txBox="1"/>
          <p:nvPr/>
        </p:nvSpPr>
        <p:spPr>
          <a:xfrm>
            <a:off x="3300112" y="1676822"/>
            <a:ext cx="6844246" cy="707886"/>
          </a:xfrm>
          <a:prstGeom prst="rect">
            <a:avLst/>
          </a:prstGeom>
          <a:noFill/>
        </p:spPr>
        <p:txBody>
          <a:bodyPr wrap="none" rtlCol="0">
            <a:spAutoFit/>
          </a:bodyPr>
          <a:lstStyle/>
          <a:p>
            <a:pPr marL="285750" indent="-285750">
              <a:buFont typeface="Arial" panose="020B0604020202020204" pitchFamily="34" charset="0"/>
              <a:buChar char="•"/>
            </a:pPr>
            <a:r>
              <a:rPr lang="en-GB" sz="2000" dirty="0">
                <a:latin typeface="+mj-lt"/>
              </a:rPr>
              <a:t>Thermonuclear runaway producing flashes</a:t>
            </a:r>
            <a:r>
              <a:rPr lang="en-GB" sz="2000" b="1" dirty="0">
                <a:latin typeface="+mj-lt"/>
              </a:rPr>
              <a:t>: X-ray bursts </a:t>
            </a:r>
          </a:p>
          <a:p>
            <a:pPr marL="285750" indent="-285750">
              <a:buFont typeface="Arial" panose="020B0604020202020204" pitchFamily="34" charset="0"/>
              <a:buChar char="•"/>
            </a:pPr>
            <a:r>
              <a:rPr lang="en-GB" sz="2000" dirty="0">
                <a:latin typeface="+mj-lt"/>
              </a:rPr>
              <a:t>Site of the </a:t>
            </a:r>
            <a:r>
              <a:rPr lang="en-GB" sz="2000" b="1" dirty="0" err="1">
                <a:latin typeface="+mj-lt"/>
              </a:rPr>
              <a:t>rp</a:t>
            </a:r>
            <a:r>
              <a:rPr lang="en-GB" sz="2000" b="1" dirty="0">
                <a:latin typeface="+mj-lt"/>
              </a:rPr>
              <a:t>-process </a:t>
            </a:r>
            <a:r>
              <a:rPr lang="en-GB" sz="2000" dirty="0">
                <a:latin typeface="+mj-lt"/>
              </a:rPr>
              <a:t>creating heavier elements up to A~100 </a:t>
            </a:r>
            <a:endParaRPr lang="en-GB" sz="2000" dirty="0">
              <a:effectLst/>
              <a:latin typeface="+mj-lt"/>
            </a:endParaRPr>
          </a:p>
        </p:txBody>
      </p:sp>
      <p:sp>
        <p:nvSpPr>
          <p:cNvPr id="8" name="Rectangle 7">
            <a:extLst>
              <a:ext uri="{FF2B5EF4-FFF2-40B4-BE49-F238E27FC236}">
                <a16:creationId xmlns:a16="http://schemas.microsoft.com/office/drawing/2014/main" id="{5A1CADA1-A9C8-9043-A4F7-0A26B452EDC5}"/>
              </a:ext>
            </a:extLst>
          </p:cNvPr>
          <p:cNvSpPr/>
          <p:nvPr/>
        </p:nvSpPr>
        <p:spPr>
          <a:xfrm>
            <a:off x="5704124" y="2872854"/>
            <a:ext cx="5299054" cy="2308324"/>
          </a:xfrm>
          <a:prstGeom prst="rect">
            <a:avLst/>
          </a:prstGeom>
        </p:spPr>
        <p:txBody>
          <a:bodyPr wrap="square">
            <a:spAutoFit/>
          </a:bodyPr>
          <a:lstStyle/>
          <a:p>
            <a:r>
              <a:rPr lang="en-GB" sz="2400" b="1" baseline="30000" dirty="0">
                <a:solidFill>
                  <a:srgbClr val="C00000"/>
                </a:solidFill>
                <a:latin typeface="+mj-lt"/>
              </a:rPr>
              <a:t>15</a:t>
            </a:r>
            <a:r>
              <a:rPr lang="en-GB" sz="2400" b="1" dirty="0">
                <a:solidFill>
                  <a:srgbClr val="C00000"/>
                </a:solidFill>
                <a:latin typeface="+mj-lt"/>
              </a:rPr>
              <a:t>O captures alpha particle </a:t>
            </a:r>
            <a:r>
              <a:rPr lang="en-GB" sz="2400" b="1" baseline="30000" dirty="0">
                <a:solidFill>
                  <a:srgbClr val="C00000"/>
                </a:solidFill>
                <a:latin typeface="+mj-lt"/>
              </a:rPr>
              <a:t>15</a:t>
            </a:r>
            <a:r>
              <a:rPr lang="en-GB" sz="2400" b="1" dirty="0">
                <a:solidFill>
                  <a:srgbClr val="C00000"/>
                </a:solidFill>
                <a:latin typeface="+mj-lt"/>
              </a:rPr>
              <a:t>O(</a:t>
            </a:r>
            <a:r>
              <a:rPr lang="el-GR" sz="2400" b="1" dirty="0" err="1">
                <a:solidFill>
                  <a:srgbClr val="C00000"/>
                </a:solidFill>
                <a:latin typeface="+mj-lt"/>
              </a:rPr>
              <a:t>α,γ</a:t>
            </a:r>
            <a:r>
              <a:rPr lang="en-GB" sz="2400" b="1" dirty="0">
                <a:solidFill>
                  <a:srgbClr val="C00000"/>
                </a:solidFill>
                <a:latin typeface="+mj-lt"/>
              </a:rPr>
              <a:t>)</a:t>
            </a:r>
            <a:r>
              <a:rPr lang="en-GB" sz="2400" b="1" baseline="30000" dirty="0">
                <a:solidFill>
                  <a:srgbClr val="C00000"/>
                </a:solidFill>
                <a:latin typeface="+mj-lt"/>
              </a:rPr>
              <a:t>19</a:t>
            </a:r>
            <a:r>
              <a:rPr lang="en-GB" sz="2400" b="1" dirty="0">
                <a:solidFill>
                  <a:srgbClr val="C00000"/>
                </a:solidFill>
                <a:latin typeface="+mj-lt"/>
              </a:rPr>
              <a:t>Ne </a:t>
            </a:r>
            <a:endParaRPr lang="en-GB" sz="2000" dirty="0">
              <a:solidFill>
                <a:srgbClr val="232D3A"/>
              </a:solidFill>
              <a:latin typeface="+mj-lt"/>
            </a:endParaRPr>
          </a:p>
          <a:p>
            <a:pPr>
              <a:buFont typeface="Arial" panose="020B0604020202020204" pitchFamily="34" charset="0"/>
              <a:buChar char="•"/>
            </a:pPr>
            <a:r>
              <a:rPr lang="en-GB" sz="2000" dirty="0">
                <a:latin typeface="+mj-lt"/>
              </a:rPr>
              <a:t>   Regulates flow between HCNO cycle and </a:t>
            </a:r>
            <a:r>
              <a:rPr lang="en-GB" sz="2000" dirty="0" err="1">
                <a:latin typeface="+mj-lt"/>
              </a:rPr>
              <a:t>rp</a:t>
            </a:r>
            <a:r>
              <a:rPr lang="en-GB" sz="2000" dirty="0">
                <a:latin typeface="+mj-lt"/>
              </a:rPr>
              <a:t>-process</a:t>
            </a:r>
          </a:p>
          <a:p>
            <a:pPr>
              <a:buFont typeface="Arial" panose="020B0604020202020204" pitchFamily="34" charset="0"/>
              <a:buChar char="•"/>
            </a:pPr>
            <a:r>
              <a:rPr lang="en-GB" sz="2000" dirty="0">
                <a:latin typeface="+mj-lt"/>
              </a:rPr>
              <a:t>   </a:t>
            </a:r>
            <a:r>
              <a:rPr lang="en-GB" sz="2000" baseline="30000" dirty="0">
                <a:latin typeface="+mj-lt"/>
              </a:rPr>
              <a:t>19</a:t>
            </a:r>
            <a:r>
              <a:rPr lang="en-GB" sz="2000" dirty="0">
                <a:latin typeface="+mj-lt"/>
              </a:rPr>
              <a:t>Ne </a:t>
            </a:r>
            <a:r>
              <a:rPr lang="en-GB" sz="2000" b="1" dirty="0">
                <a:solidFill>
                  <a:srgbClr val="C00000"/>
                </a:solidFill>
                <a:latin typeface="+mj-lt"/>
              </a:rPr>
              <a:t>4.033 MeV </a:t>
            </a:r>
            <a:r>
              <a:rPr lang="en-GB" sz="2000" dirty="0">
                <a:latin typeface="+mj-lt"/>
              </a:rPr>
              <a:t>state biggest contribution to reaction rate </a:t>
            </a:r>
          </a:p>
          <a:p>
            <a:pPr>
              <a:buFont typeface="Arial" panose="020B0604020202020204" pitchFamily="34" charset="0"/>
              <a:buChar char="•"/>
            </a:pPr>
            <a:r>
              <a:rPr lang="en-GB" sz="2000" dirty="0">
                <a:latin typeface="+mj-lt"/>
              </a:rPr>
              <a:t>   Reaction rate through this state unknown (upper limit) </a:t>
            </a:r>
          </a:p>
        </p:txBody>
      </p:sp>
      <p:sp>
        <p:nvSpPr>
          <p:cNvPr id="9" name="Rectangle 8">
            <a:extLst>
              <a:ext uri="{FF2B5EF4-FFF2-40B4-BE49-F238E27FC236}">
                <a16:creationId xmlns:a16="http://schemas.microsoft.com/office/drawing/2014/main" id="{0DF79C89-1E8B-424A-8C30-6DEE6409EEFF}"/>
              </a:ext>
            </a:extLst>
          </p:cNvPr>
          <p:cNvSpPr/>
          <p:nvPr/>
        </p:nvSpPr>
        <p:spPr>
          <a:xfrm>
            <a:off x="-268106" y="2937346"/>
            <a:ext cx="3797736" cy="646331"/>
          </a:xfrm>
          <a:prstGeom prst="rect">
            <a:avLst/>
          </a:prstGeom>
        </p:spPr>
        <p:txBody>
          <a:bodyPr wrap="square">
            <a:spAutoFit/>
          </a:bodyPr>
          <a:lstStyle/>
          <a:p>
            <a:pPr algn="ctr"/>
            <a:r>
              <a:rPr lang="en-GB" dirty="0">
                <a:solidFill>
                  <a:srgbClr val="232D3A"/>
                </a:solidFill>
                <a:latin typeface="+mj-lt"/>
              </a:rPr>
              <a:t>Neutron stars in </a:t>
            </a:r>
            <a:r>
              <a:rPr lang="en-GB" b="1" dirty="0">
                <a:solidFill>
                  <a:srgbClr val="232D3A"/>
                </a:solidFill>
                <a:latin typeface="+mj-lt"/>
              </a:rPr>
              <a:t>binary</a:t>
            </a:r>
            <a:r>
              <a:rPr lang="en-GB" dirty="0">
                <a:solidFill>
                  <a:srgbClr val="232D3A"/>
                </a:solidFill>
                <a:latin typeface="+mj-lt"/>
              </a:rPr>
              <a:t> systems: </a:t>
            </a:r>
            <a:r>
              <a:rPr lang="en-GB" b="1" dirty="0">
                <a:solidFill>
                  <a:srgbClr val="232D3A"/>
                </a:solidFill>
                <a:latin typeface="+mj-lt"/>
              </a:rPr>
              <a:t>accrete</a:t>
            </a:r>
            <a:r>
              <a:rPr lang="en-GB" dirty="0">
                <a:solidFill>
                  <a:srgbClr val="232D3A"/>
                </a:solidFill>
                <a:latin typeface="+mj-lt"/>
              </a:rPr>
              <a:t> matter from companion </a:t>
            </a:r>
            <a:endParaRPr lang="en-GB" dirty="0">
              <a:effectLst/>
              <a:latin typeface="+mj-lt"/>
            </a:endParaRPr>
          </a:p>
        </p:txBody>
      </p:sp>
      <p:sp>
        <p:nvSpPr>
          <p:cNvPr id="10" name="TextBox 9">
            <a:extLst>
              <a:ext uri="{FF2B5EF4-FFF2-40B4-BE49-F238E27FC236}">
                <a16:creationId xmlns:a16="http://schemas.microsoft.com/office/drawing/2014/main" id="{38CAE469-45A9-5940-9F86-C17C4E1B6EA9}"/>
              </a:ext>
            </a:extLst>
          </p:cNvPr>
          <p:cNvSpPr txBox="1"/>
          <p:nvPr/>
        </p:nvSpPr>
        <p:spPr>
          <a:xfrm>
            <a:off x="231900" y="4400018"/>
            <a:ext cx="1754263" cy="1477328"/>
          </a:xfrm>
          <a:prstGeom prst="rect">
            <a:avLst/>
          </a:prstGeom>
          <a:noFill/>
        </p:spPr>
        <p:txBody>
          <a:bodyPr wrap="none" rtlCol="0">
            <a:spAutoFit/>
          </a:bodyPr>
          <a:lstStyle/>
          <a:p>
            <a:r>
              <a:rPr lang="en-US" dirty="0"/>
              <a:t>Hot CNO cycle(s)</a:t>
            </a:r>
          </a:p>
          <a:p>
            <a:endParaRPr lang="en-US" dirty="0"/>
          </a:p>
          <a:p>
            <a:r>
              <a:rPr lang="en-US" dirty="0"/>
              <a:t>  = p-capture</a:t>
            </a:r>
          </a:p>
          <a:p>
            <a:endParaRPr lang="en-US" dirty="0"/>
          </a:p>
          <a:p>
            <a:r>
              <a:rPr lang="en-US" dirty="0"/>
              <a:t>  = </a:t>
            </a:r>
            <a:r>
              <a:rPr lang="el-GR" dirty="0"/>
              <a:t>β</a:t>
            </a:r>
            <a:r>
              <a:rPr lang="en-US" dirty="0"/>
              <a:t> decay</a:t>
            </a:r>
          </a:p>
        </p:txBody>
      </p:sp>
      <p:cxnSp>
        <p:nvCxnSpPr>
          <p:cNvPr id="12" name="Straight Arrow Connector 11">
            <a:extLst>
              <a:ext uri="{FF2B5EF4-FFF2-40B4-BE49-F238E27FC236}">
                <a16:creationId xmlns:a16="http://schemas.microsoft.com/office/drawing/2014/main" id="{8484E08F-A344-5A4B-9E5B-BE8BE6D07CE2}"/>
              </a:ext>
            </a:extLst>
          </p:cNvPr>
          <p:cNvCxnSpPr>
            <a:cxnSpLocks/>
          </p:cNvCxnSpPr>
          <p:nvPr/>
        </p:nvCxnSpPr>
        <p:spPr>
          <a:xfrm flipV="1">
            <a:off x="243463" y="4943476"/>
            <a:ext cx="0" cy="3904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C57F0ACF-ADA0-204E-AE9F-D272718CABF0}"/>
              </a:ext>
            </a:extLst>
          </p:cNvPr>
          <p:cNvCxnSpPr>
            <a:cxnSpLocks/>
          </p:cNvCxnSpPr>
          <p:nvPr/>
        </p:nvCxnSpPr>
        <p:spPr>
          <a:xfrm>
            <a:off x="77838" y="5597511"/>
            <a:ext cx="331250" cy="263044"/>
          </a:xfrm>
          <a:prstGeom prst="straightConnector1">
            <a:avLst/>
          </a:prstGeom>
          <a:ln>
            <a:solidFill>
              <a:srgbClr val="0430A9"/>
            </a:solidFill>
            <a:tailEnd type="triangle"/>
          </a:ln>
        </p:spPr>
        <p:style>
          <a:lnRef idx="2">
            <a:schemeClr val="dk1"/>
          </a:lnRef>
          <a:fillRef idx="0">
            <a:schemeClr val="dk1"/>
          </a:fillRef>
          <a:effectRef idx="1">
            <a:schemeClr val="dk1"/>
          </a:effectRef>
          <a:fontRef idx="minor">
            <a:schemeClr val="tx1"/>
          </a:fontRef>
        </p:style>
      </p:cxnSp>
      <p:sp>
        <p:nvSpPr>
          <p:cNvPr id="15" name="Oval 14">
            <a:extLst>
              <a:ext uri="{FF2B5EF4-FFF2-40B4-BE49-F238E27FC236}">
                <a16:creationId xmlns:a16="http://schemas.microsoft.com/office/drawing/2014/main" id="{31A0D24A-903E-4148-882F-7B85BE37D8C3}"/>
              </a:ext>
            </a:extLst>
          </p:cNvPr>
          <p:cNvSpPr/>
          <p:nvPr/>
        </p:nvSpPr>
        <p:spPr>
          <a:xfrm>
            <a:off x="4330944" y="3583677"/>
            <a:ext cx="716096" cy="707886"/>
          </a:xfrm>
          <a:prstGeom prst="ellipse">
            <a:avLst/>
          </a:prstGeom>
          <a:solidFill>
            <a:srgbClr val="C00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8E332FB-2703-0E4B-A1DF-B4C18AC4119A}"/>
              </a:ext>
            </a:extLst>
          </p:cNvPr>
          <p:cNvSpPr/>
          <p:nvPr/>
        </p:nvSpPr>
        <p:spPr>
          <a:xfrm>
            <a:off x="3145525" y="4855859"/>
            <a:ext cx="716096" cy="707886"/>
          </a:xfrm>
          <a:prstGeom prst="ellipse">
            <a:avLst/>
          </a:prstGeom>
          <a:solidFill>
            <a:srgbClr val="C00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853F2199-3AC8-DB42-BF16-3F182C69B43C}"/>
              </a:ext>
            </a:extLst>
          </p:cNvPr>
          <p:cNvCxnSpPr>
            <a:cxnSpLocks/>
            <a:endCxn id="15" idx="3"/>
          </p:cNvCxnSpPr>
          <p:nvPr/>
        </p:nvCxnSpPr>
        <p:spPr>
          <a:xfrm flipV="1">
            <a:off x="3742944" y="4187895"/>
            <a:ext cx="692870" cy="755582"/>
          </a:xfrm>
          <a:prstGeom prst="line">
            <a:avLst/>
          </a:prstGeom>
          <a:ln w="50800">
            <a:solidFill>
              <a:srgbClr val="C00000">
                <a:alpha val="26000"/>
              </a:srgbClr>
            </a:solidFill>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715AA6EF-3E53-1342-802D-C964C1FA113A}"/>
              </a:ext>
            </a:extLst>
          </p:cNvPr>
          <p:cNvSpPr/>
          <p:nvPr/>
        </p:nvSpPr>
        <p:spPr>
          <a:xfrm>
            <a:off x="5704124" y="2848500"/>
            <a:ext cx="5173899" cy="443770"/>
          </a:xfrm>
          <a:prstGeom prst="rect">
            <a:avLst/>
          </a:prstGeom>
          <a:solidFill>
            <a:srgbClr val="043080">
              <a:alpha val="1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5D2197D-CE7E-FC43-9AB3-864C1D6BF47B}"/>
              </a:ext>
            </a:extLst>
          </p:cNvPr>
          <p:cNvSpPr txBox="1"/>
          <p:nvPr/>
        </p:nvSpPr>
        <p:spPr>
          <a:xfrm>
            <a:off x="3812853" y="880001"/>
            <a:ext cx="7255641" cy="461665"/>
          </a:xfrm>
          <a:prstGeom prst="rect">
            <a:avLst/>
          </a:prstGeom>
          <a:noFill/>
        </p:spPr>
        <p:txBody>
          <a:bodyPr wrap="none" rtlCol="0">
            <a:spAutoFit/>
          </a:bodyPr>
          <a:lstStyle/>
          <a:p>
            <a:r>
              <a:rPr lang="en-US" sz="2400" b="1" dirty="0"/>
              <a:t>Jennifer Sanchez </a:t>
            </a:r>
            <a:r>
              <a:rPr lang="en-US" sz="2400" b="1" dirty="0" err="1"/>
              <a:t>Rojo</a:t>
            </a:r>
            <a:r>
              <a:rPr lang="en-US" sz="2400" dirty="0"/>
              <a:t>, Christian </a:t>
            </a:r>
            <a:r>
              <a:rPr lang="en-US" sz="2400" dirty="0" err="1"/>
              <a:t>Diget</a:t>
            </a:r>
            <a:r>
              <a:rPr lang="en-US" sz="2400" dirty="0"/>
              <a:t>, </a:t>
            </a:r>
            <a:r>
              <a:rPr lang="en-US" sz="2400" dirty="0">
                <a:solidFill>
                  <a:srgbClr val="C00000"/>
                </a:solidFill>
              </a:rPr>
              <a:t>University of York</a:t>
            </a:r>
          </a:p>
        </p:txBody>
      </p:sp>
    </p:spTree>
    <p:extLst>
      <p:ext uri="{BB962C8B-B14F-4D97-AF65-F5344CB8AC3E}">
        <p14:creationId xmlns:p14="http://schemas.microsoft.com/office/powerpoint/2010/main" val="281524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P spid="16"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585EB0-AC3E-2844-BB89-D962915C353C}"/>
              </a:ext>
            </a:extLst>
          </p:cNvPr>
          <p:cNvPicPr>
            <a:picLocks noChangeAspect="1"/>
          </p:cNvPicPr>
          <p:nvPr/>
        </p:nvPicPr>
        <p:blipFill>
          <a:blip r:embed="rId2"/>
          <a:stretch>
            <a:fillRect/>
          </a:stretch>
        </p:blipFill>
        <p:spPr>
          <a:xfrm>
            <a:off x="7924628" y="4209754"/>
            <a:ext cx="3178046" cy="2445046"/>
          </a:xfrm>
          <a:prstGeom prst="rect">
            <a:avLst/>
          </a:prstGeom>
        </p:spPr>
      </p:pic>
      <p:pic>
        <p:nvPicPr>
          <p:cNvPr id="3" name="Picture 2">
            <a:extLst>
              <a:ext uri="{FF2B5EF4-FFF2-40B4-BE49-F238E27FC236}">
                <a16:creationId xmlns:a16="http://schemas.microsoft.com/office/drawing/2014/main" id="{D5BE4DB0-0F37-3E4D-AB44-6BB9C54AB17E}"/>
              </a:ext>
            </a:extLst>
          </p:cNvPr>
          <p:cNvPicPr>
            <a:picLocks noChangeAspect="1"/>
          </p:cNvPicPr>
          <p:nvPr/>
        </p:nvPicPr>
        <p:blipFill>
          <a:blip r:embed="rId3"/>
          <a:stretch>
            <a:fillRect/>
          </a:stretch>
        </p:blipFill>
        <p:spPr>
          <a:xfrm>
            <a:off x="151567" y="939800"/>
            <a:ext cx="11888866" cy="316230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54056DD-9277-2449-A552-F166DD70678B}"/>
                  </a:ext>
                </a:extLst>
              </p:cNvPr>
              <p:cNvSpPr txBox="1"/>
              <p:nvPr/>
            </p:nvSpPr>
            <p:spPr>
              <a:xfrm>
                <a:off x="151566" y="5098336"/>
                <a:ext cx="5458802" cy="1200329"/>
              </a:xfrm>
              <a:prstGeom prst="rect">
                <a:avLst/>
              </a:prstGeom>
              <a:solidFill>
                <a:schemeClr val="accent2">
                  <a:lumMod val="40000"/>
                  <a:lumOff val="60000"/>
                </a:schemeClr>
              </a:solidFill>
            </p:spPr>
            <p:txBody>
              <a:bodyPr wrap="none" rtlCol="0">
                <a:spAutoFit/>
              </a:bodyPr>
              <a:lstStyle/>
              <a:p>
                <a:r>
                  <a:rPr lang="en-US" sz="2400" b="1" dirty="0"/>
                  <a:t>Power of AGATA:</a:t>
                </a:r>
              </a:p>
              <a:p>
                <a:pPr marL="285750" indent="-285750">
                  <a:buFont typeface="Arial" panose="020B0604020202020204" pitchFamily="34" charset="0"/>
                  <a:buChar char="•"/>
                </a:pPr>
                <a:r>
                  <a:rPr lang="en-US" sz="2400" dirty="0"/>
                  <a:t>High Efficiency (4 MeV </a:t>
                </a:r>
                <a:r>
                  <a:rPr lang="el-GR" sz="2400" dirty="0"/>
                  <a:t>γ</a:t>
                </a:r>
                <a:r>
                  <a:rPr lang="en-GB" sz="2400" dirty="0"/>
                  <a:t> ray)</a:t>
                </a:r>
                <a:endParaRPr lang="en-US" sz="2400" dirty="0"/>
              </a:p>
              <a:p>
                <a:pPr marL="285750" indent="-285750">
                  <a:buFont typeface="Arial" panose="020B0604020202020204" pitchFamily="34" charset="0"/>
                  <a:buChar char="•"/>
                </a:pPr>
                <a:r>
                  <a:rPr lang="en-GB" sz="2400" dirty="0"/>
                  <a:t>Position sensitivity (Doppler, v/c </a:t>
                </a:r>
                <a14:m>
                  <m:oMath xmlns:m="http://schemas.openxmlformats.org/officeDocument/2006/math">
                    <m:r>
                      <a:rPr lang="en-GB" sz="2400" i="1" dirty="0" smtClean="0">
                        <a:latin typeface="Cambria Math" panose="02040503050406030204" pitchFamily="18" charset="0"/>
                        <a:ea typeface="Cambria Math" panose="02040503050406030204" pitchFamily="18" charset="0"/>
                      </a:rPr>
                      <m:t>≥</m:t>
                    </m:r>
                  </m:oMath>
                </a14:m>
                <a:r>
                  <a:rPr lang="en-GB" sz="2400" dirty="0"/>
                  <a:t> 10%)</a:t>
                </a:r>
                <a:endParaRPr lang="en-US" sz="2400" dirty="0"/>
              </a:p>
            </p:txBody>
          </p:sp>
        </mc:Choice>
        <mc:Fallback xmlns="">
          <p:sp>
            <p:nvSpPr>
              <p:cNvPr id="4" name="TextBox 3">
                <a:extLst>
                  <a:ext uri="{FF2B5EF4-FFF2-40B4-BE49-F238E27FC236}">
                    <a16:creationId xmlns:a16="http://schemas.microsoft.com/office/drawing/2014/main" id="{F54056DD-9277-2449-A552-F166DD70678B}"/>
                  </a:ext>
                </a:extLst>
              </p:cNvPr>
              <p:cNvSpPr txBox="1">
                <a:spLocks noRot="1" noChangeAspect="1" noMove="1" noResize="1" noEditPoints="1" noAdjustHandles="1" noChangeArrowheads="1" noChangeShapeType="1" noTextEdit="1"/>
              </p:cNvSpPr>
              <p:nvPr/>
            </p:nvSpPr>
            <p:spPr>
              <a:xfrm>
                <a:off x="151566" y="5098336"/>
                <a:ext cx="5458802" cy="1200329"/>
              </a:xfrm>
              <a:prstGeom prst="rect">
                <a:avLst/>
              </a:prstGeom>
              <a:blipFill>
                <a:blip r:embed="rId4"/>
                <a:stretch>
                  <a:fillRect l="-1865" t="-4255" r="-699" b="-10638"/>
                </a:stretch>
              </a:blipFill>
            </p:spPr>
            <p:txBody>
              <a:bodyPr/>
              <a:lstStyle/>
              <a:p>
                <a:r>
                  <a:rPr lang="en-US">
                    <a:noFill/>
                  </a:rPr>
                  <a:t> </a:t>
                </a:r>
              </a:p>
            </p:txBody>
          </p:sp>
        </mc:Fallback>
      </mc:AlternateContent>
      <p:pic>
        <p:nvPicPr>
          <p:cNvPr id="5" name="Picture 4" descr="GanilSpiral2_LOGO2018.png">
            <a:extLst>
              <a:ext uri="{FF2B5EF4-FFF2-40B4-BE49-F238E27FC236}">
                <a16:creationId xmlns:a16="http://schemas.microsoft.com/office/drawing/2014/main" id="{4685F5FA-9E6C-4349-97F4-77305A66B3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1567" y="116442"/>
            <a:ext cx="2545565" cy="566757"/>
          </a:xfrm>
          <a:prstGeom prst="rect">
            <a:avLst/>
          </a:prstGeom>
        </p:spPr>
      </p:pic>
      <p:sp>
        <p:nvSpPr>
          <p:cNvPr id="6" name="Rectangle 5">
            <a:extLst>
              <a:ext uri="{FF2B5EF4-FFF2-40B4-BE49-F238E27FC236}">
                <a16:creationId xmlns:a16="http://schemas.microsoft.com/office/drawing/2014/main" id="{E34B75E0-3BBF-8F4F-AC53-A80BE48A277A}"/>
              </a:ext>
            </a:extLst>
          </p:cNvPr>
          <p:cNvSpPr/>
          <p:nvPr/>
        </p:nvSpPr>
        <p:spPr>
          <a:xfrm>
            <a:off x="2964229" y="92946"/>
            <a:ext cx="6549422" cy="584775"/>
          </a:xfrm>
          <a:prstGeom prst="rect">
            <a:avLst/>
          </a:prstGeom>
        </p:spPr>
        <p:txBody>
          <a:bodyPr wrap="none">
            <a:spAutoFit/>
          </a:bodyPr>
          <a:lstStyle/>
          <a:p>
            <a:pPr fontAlgn="base">
              <a:spcBef>
                <a:spcPct val="0"/>
              </a:spcBef>
              <a:spcAft>
                <a:spcPct val="0"/>
              </a:spcAft>
            </a:pPr>
            <a:r>
              <a:rPr lang="en-GB" sz="3200" b="1" baseline="30000" dirty="0">
                <a:solidFill>
                  <a:schemeClr val="bg1"/>
                </a:solidFill>
                <a:ea typeface="ＭＳ Ｐゴシック" charset="0"/>
              </a:rPr>
              <a:t>15</a:t>
            </a:r>
            <a:r>
              <a:rPr lang="en-GB" sz="3200" b="1" dirty="0">
                <a:solidFill>
                  <a:schemeClr val="bg1"/>
                </a:solidFill>
                <a:ea typeface="ＭＳ Ｐゴシック" charset="0"/>
              </a:rPr>
              <a:t>O + </a:t>
            </a:r>
            <a:r>
              <a:rPr lang="el-GR" sz="3200" b="1" dirty="0">
                <a:solidFill>
                  <a:schemeClr val="bg1"/>
                </a:solidFill>
                <a:ea typeface="ＭＳ Ｐゴシック" charset="0"/>
              </a:rPr>
              <a:t>α</a:t>
            </a:r>
            <a:r>
              <a:rPr lang="en-GB" sz="3200" b="1" dirty="0">
                <a:solidFill>
                  <a:schemeClr val="bg1"/>
                </a:solidFill>
                <a:ea typeface="ＭＳ Ｐゴシック" charset="0"/>
              </a:rPr>
              <a:t> studied using AGATA at GANIL</a:t>
            </a:r>
          </a:p>
        </p:txBody>
      </p:sp>
      <p:sp>
        <p:nvSpPr>
          <p:cNvPr id="7" name="TextBox 6">
            <a:extLst>
              <a:ext uri="{FF2B5EF4-FFF2-40B4-BE49-F238E27FC236}">
                <a16:creationId xmlns:a16="http://schemas.microsoft.com/office/drawing/2014/main" id="{58081D54-7F3F-FF4D-9739-DE63ED7D4B07}"/>
              </a:ext>
            </a:extLst>
          </p:cNvPr>
          <p:cNvSpPr txBox="1"/>
          <p:nvPr/>
        </p:nvSpPr>
        <p:spPr>
          <a:xfrm>
            <a:off x="0" y="6423967"/>
            <a:ext cx="7255641" cy="461665"/>
          </a:xfrm>
          <a:prstGeom prst="rect">
            <a:avLst/>
          </a:prstGeom>
          <a:noFill/>
        </p:spPr>
        <p:txBody>
          <a:bodyPr wrap="none" rtlCol="0">
            <a:spAutoFit/>
          </a:bodyPr>
          <a:lstStyle/>
          <a:p>
            <a:r>
              <a:rPr lang="en-US" sz="2400" b="1" dirty="0"/>
              <a:t>Jennifer Sanchez </a:t>
            </a:r>
            <a:r>
              <a:rPr lang="en-US" sz="2400" b="1" dirty="0" err="1"/>
              <a:t>Rojo</a:t>
            </a:r>
            <a:r>
              <a:rPr lang="en-US" sz="2400" dirty="0"/>
              <a:t>, Christian </a:t>
            </a:r>
            <a:r>
              <a:rPr lang="en-US" sz="2400" dirty="0" err="1"/>
              <a:t>Diget</a:t>
            </a:r>
            <a:r>
              <a:rPr lang="en-US" sz="2400" dirty="0"/>
              <a:t>, </a:t>
            </a:r>
            <a:r>
              <a:rPr lang="en-US" sz="2400" dirty="0">
                <a:solidFill>
                  <a:srgbClr val="C00000"/>
                </a:solidFill>
              </a:rPr>
              <a:t>University of York</a:t>
            </a:r>
          </a:p>
        </p:txBody>
      </p:sp>
      <p:sp>
        <p:nvSpPr>
          <p:cNvPr id="2" name="TextBox 1">
            <a:extLst>
              <a:ext uri="{FF2B5EF4-FFF2-40B4-BE49-F238E27FC236}">
                <a16:creationId xmlns:a16="http://schemas.microsoft.com/office/drawing/2014/main" id="{48DC4E8B-490C-8044-B3F1-05C90527923F}"/>
              </a:ext>
            </a:extLst>
          </p:cNvPr>
          <p:cNvSpPr txBox="1"/>
          <p:nvPr/>
        </p:nvSpPr>
        <p:spPr>
          <a:xfrm>
            <a:off x="23452" y="3906524"/>
            <a:ext cx="2801793" cy="1015663"/>
          </a:xfrm>
          <a:prstGeom prst="rect">
            <a:avLst/>
          </a:prstGeom>
          <a:noFill/>
        </p:spPr>
        <p:txBody>
          <a:bodyPr wrap="none" rtlCol="0">
            <a:spAutoFit/>
          </a:bodyPr>
          <a:lstStyle/>
          <a:p>
            <a:pPr marL="285750" indent="-285750">
              <a:buFont typeface="Arial" panose="020B0604020202020204" pitchFamily="34" charset="0"/>
              <a:buChar char="•"/>
            </a:pPr>
            <a:r>
              <a:rPr lang="en-US" sz="2000" b="1" baseline="30000" dirty="0">
                <a:solidFill>
                  <a:srgbClr val="C00000"/>
                </a:solidFill>
              </a:rPr>
              <a:t>15</a:t>
            </a:r>
            <a:r>
              <a:rPr lang="en-US" sz="2000" b="1" dirty="0">
                <a:solidFill>
                  <a:srgbClr val="C00000"/>
                </a:solidFill>
              </a:rPr>
              <a:t>O</a:t>
            </a:r>
            <a:r>
              <a:rPr lang="en-US" sz="2000" dirty="0"/>
              <a:t> radioactive beam</a:t>
            </a:r>
          </a:p>
          <a:p>
            <a:pPr marL="285750" indent="-285750">
              <a:buFont typeface="Arial" panose="020B0604020202020204" pitchFamily="34" charset="0"/>
              <a:buChar char="•"/>
            </a:pPr>
            <a:r>
              <a:rPr lang="en-US" sz="2000" dirty="0"/>
              <a:t>Cross section ~ </a:t>
            </a:r>
            <a:r>
              <a:rPr lang="en-US" sz="2000" b="1" dirty="0">
                <a:solidFill>
                  <a:srgbClr val="C00000"/>
                </a:solidFill>
              </a:rPr>
              <a:t>few </a:t>
            </a:r>
            <a:r>
              <a:rPr lang="el-GR" sz="2000" b="1" dirty="0">
                <a:solidFill>
                  <a:srgbClr val="C00000"/>
                </a:solidFill>
              </a:rPr>
              <a:t>μ</a:t>
            </a:r>
            <a:r>
              <a:rPr lang="en-GB" sz="2000" b="1" dirty="0">
                <a:solidFill>
                  <a:srgbClr val="C00000"/>
                </a:solidFill>
              </a:rPr>
              <a:t>b</a:t>
            </a:r>
          </a:p>
          <a:p>
            <a:pPr marL="285750" indent="-285750">
              <a:buFont typeface="Arial" panose="020B0604020202020204" pitchFamily="34" charset="0"/>
              <a:buChar char="•"/>
            </a:pPr>
            <a:r>
              <a:rPr lang="en-GB" sz="2000" b="1" dirty="0"/>
              <a:t>Very challenging!  </a:t>
            </a:r>
            <a:endParaRPr lang="en-US" sz="2000" b="1" dirty="0"/>
          </a:p>
        </p:txBody>
      </p:sp>
    </p:spTree>
    <p:extLst>
      <p:ext uri="{BB962C8B-B14F-4D97-AF65-F5344CB8AC3E}">
        <p14:creationId xmlns:p14="http://schemas.microsoft.com/office/powerpoint/2010/main" val="71637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5"/>
          <p:cNvSpPr>
            <a:spLocks noChangeArrowheads="1"/>
          </p:cNvSpPr>
          <p:nvPr/>
        </p:nvSpPr>
        <p:spPr bwMode="auto">
          <a:xfrm>
            <a:off x="9413358" y="5447511"/>
            <a:ext cx="1286540" cy="1453021"/>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pPr>
            <a:endParaRPr lang="en-GB" sz="2400">
              <a:solidFill>
                <a:prstClr val="black"/>
              </a:solidFill>
              <a:latin typeface="Lucida Grande" pitchFamily="48" charset="0"/>
              <a:ea typeface="ヒラギノ角ゴ Pro W3" pitchFamily="48" charset="-128"/>
            </a:endParaRPr>
          </a:p>
        </p:txBody>
      </p:sp>
      <p:pic>
        <p:nvPicPr>
          <p:cNvPr id="4" name="Picture 3"/>
          <p:cNvPicPr/>
          <p:nvPr/>
        </p:nvPicPr>
        <p:blipFill>
          <a:blip r:embed="rId3">
            <a:extLst>
              <a:ext uri="{28A0092B-C50C-407E-A947-70E740481C1C}">
                <a14:useLocalDpi xmlns:a14="http://schemas.microsoft.com/office/drawing/2010/main"/>
              </a:ext>
            </a:extLst>
          </a:blip>
          <a:stretch>
            <a:fillRect/>
          </a:stretch>
        </p:blipFill>
        <p:spPr>
          <a:xfrm>
            <a:off x="10023246" y="3038449"/>
            <a:ext cx="2116663" cy="1872554"/>
          </a:xfrm>
          <a:prstGeom prst="rect">
            <a:avLst/>
          </a:prstGeom>
        </p:spPr>
      </p:pic>
      <p:pic>
        <p:nvPicPr>
          <p:cNvPr id="5" name="Image 71" descr="Chart_GSI_images_OK.pdf"/>
          <p:cNvPicPr>
            <a:picLocks noChangeAspect="1"/>
          </p:cNvPicPr>
          <p:nvPr/>
        </p:nvPicPr>
        <p:blipFill>
          <a:blip r:embed="rId4">
            <a:alphaModFix amt="22000"/>
            <a:extLst>
              <a:ext uri="{28A0092B-C50C-407E-A947-70E740481C1C}">
                <a14:useLocalDpi xmlns:a14="http://schemas.microsoft.com/office/drawing/2010/main" val="0"/>
              </a:ext>
            </a:extLst>
          </a:blip>
          <a:srcRect/>
          <a:stretch>
            <a:fillRect/>
          </a:stretch>
        </p:blipFill>
        <p:spPr bwMode="auto">
          <a:xfrm>
            <a:off x="2997200" y="1032598"/>
            <a:ext cx="6017474" cy="4246652"/>
          </a:xfrm>
          <a:prstGeom prst="rect">
            <a:avLst/>
          </a:prstGeom>
          <a:noFill/>
          <a:ln w="50800">
            <a:noFill/>
            <a:round/>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3344" y="1032598"/>
            <a:ext cx="790575" cy="914400"/>
          </a:xfrm>
          <a:prstGeom prst="rect">
            <a:avLst/>
          </a:prstGeom>
          <a:solidFill>
            <a:schemeClr val="bg1"/>
          </a:solidFill>
          <a:ln w="9525">
            <a:solidFill>
              <a:schemeClr val="bg1"/>
            </a:solidFill>
            <a:miter lim="800000"/>
            <a:headEnd/>
            <a:tailEnd/>
          </a:ln>
        </p:spPr>
      </p:pic>
      <p:sp>
        <p:nvSpPr>
          <p:cNvPr id="3" name="Content Placeholder 2"/>
          <p:cNvSpPr>
            <a:spLocks noGrp="1"/>
          </p:cNvSpPr>
          <p:nvPr>
            <p:ph idx="1"/>
          </p:nvPr>
        </p:nvSpPr>
        <p:spPr>
          <a:xfrm>
            <a:off x="1255582" y="921548"/>
            <a:ext cx="8991596" cy="4525963"/>
          </a:xfrm>
        </p:spPr>
        <p:txBody>
          <a:bodyPr/>
          <a:lstStyle/>
          <a:p>
            <a:pPr marL="0" indent="0">
              <a:buNone/>
            </a:pPr>
            <a:r>
              <a:rPr lang="en-US" b="1" dirty="0"/>
              <a:t>Precision spectroscopy of nuclear states</a:t>
            </a:r>
          </a:p>
          <a:p>
            <a:r>
              <a:rPr lang="en-US" dirty="0"/>
              <a:t>Gamma-ray (hence level) energies</a:t>
            </a:r>
          </a:p>
          <a:p>
            <a:r>
              <a:rPr lang="en-US" dirty="0"/>
              <a:t>Complex level schemes (</a:t>
            </a:r>
            <a:r>
              <a:rPr lang="el-GR" dirty="0"/>
              <a:t>γ</a:t>
            </a:r>
            <a:r>
              <a:rPr lang="en-GB" baseline="30000" dirty="0"/>
              <a:t>n</a:t>
            </a:r>
            <a:r>
              <a:rPr lang="el-GR" dirty="0"/>
              <a:t> </a:t>
            </a:r>
            <a:r>
              <a:rPr lang="en-GB" dirty="0"/>
              <a:t>coincidences)</a:t>
            </a:r>
          </a:p>
          <a:p>
            <a:pPr marL="0" indent="0">
              <a:buNone/>
            </a:pPr>
            <a:r>
              <a:rPr lang="en-GB" i="1" dirty="0"/>
              <a:t>(high resolution essential </a:t>
            </a:r>
            <a:r>
              <a:rPr lang="mr-IN" i="1" dirty="0"/>
              <a:t>–</a:t>
            </a:r>
            <a:r>
              <a:rPr lang="en-GB" i="1" dirty="0"/>
              <a:t> i.e. </a:t>
            </a:r>
            <a:r>
              <a:rPr lang="en-GB" i="1" dirty="0" err="1"/>
              <a:t>Ge</a:t>
            </a:r>
            <a:r>
              <a:rPr lang="en-GB" i="1" dirty="0"/>
              <a:t>)</a:t>
            </a:r>
            <a:endParaRPr lang="en-US" i="1" dirty="0"/>
          </a:p>
          <a:p>
            <a:endParaRPr lang="en-US" dirty="0"/>
          </a:p>
          <a:p>
            <a:pPr marL="0" indent="0">
              <a:buNone/>
            </a:pPr>
            <a:r>
              <a:rPr lang="en-US" b="1" dirty="0"/>
              <a:t>Precision probes of the nuclear wave function:</a:t>
            </a:r>
          </a:p>
          <a:p>
            <a:r>
              <a:rPr lang="en-US" dirty="0"/>
              <a:t>Lifetimes (transition matrix elements)</a:t>
            </a:r>
          </a:p>
          <a:p>
            <a:r>
              <a:rPr lang="en-US" dirty="0"/>
              <a:t>Electromagnetic moments</a:t>
            </a:r>
          </a:p>
          <a:p>
            <a:r>
              <a:rPr lang="en-US" dirty="0"/>
              <a:t>Cross-sections for direct reactions</a:t>
            </a:r>
          </a:p>
          <a:p>
            <a:pPr marL="0" indent="0">
              <a:buNone/>
            </a:pPr>
            <a:endParaRPr lang="en-US" dirty="0"/>
          </a:p>
          <a:p>
            <a:pPr marL="0" indent="0">
              <a:buNone/>
            </a:pPr>
            <a:endParaRPr lang="en-US" dirty="0"/>
          </a:p>
          <a:p>
            <a:pPr marL="0" indent="0">
              <a:buNone/>
            </a:pPr>
            <a:endParaRPr lang="en-US" dirty="0"/>
          </a:p>
        </p:txBody>
      </p:sp>
      <p:sp>
        <p:nvSpPr>
          <p:cNvPr id="8" name="Title 1"/>
          <p:cNvSpPr txBox="1">
            <a:spLocks/>
          </p:cNvSpPr>
          <p:nvPr/>
        </p:nvSpPr>
        <p:spPr>
          <a:xfrm>
            <a:off x="1490130" y="-221452"/>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altLang="en-US" sz="3600" b="1" dirty="0">
                <a:solidFill>
                  <a:prstClr val="white"/>
                </a:solidFill>
              </a:rPr>
              <a:t>Gamma-ray spectroscopy</a:t>
            </a:r>
            <a:endParaRPr lang="en-US" sz="3600" b="1" dirty="0">
              <a:solidFill>
                <a:prstClr val="white"/>
              </a:solidFill>
            </a:endParaRPr>
          </a:p>
        </p:txBody>
      </p:sp>
    </p:spTree>
    <p:extLst>
      <p:ext uri="{BB962C8B-B14F-4D97-AF65-F5344CB8AC3E}">
        <p14:creationId xmlns:p14="http://schemas.microsoft.com/office/powerpoint/2010/main" val="2703697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CF737F-79ED-504D-A823-E31209D6B6ED}"/>
              </a:ext>
            </a:extLst>
          </p:cNvPr>
          <p:cNvPicPr>
            <a:picLocks noChangeAspect="1"/>
          </p:cNvPicPr>
          <p:nvPr/>
        </p:nvPicPr>
        <p:blipFill>
          <a:blip r:embed="rId2"/>
          <a:stretch>
            <a:fillRect/>
          </a:stretch>
        </p:blipFill>
        <p:spPr>
          <a:xfrm>
            <a:off x="151567" y="1415902"/>
            <a:ext cx="8522018" cy="4893681"/>
          </a:xfrm>
          <a:prstGeom prst="rect">
            <a:avLst/>
          </a:prstGeom>
        </p:spPr>
      </p:pic>
      <p:sp>
        <p:nvSpPr>
          <p:cNvPr id="2" name="TextBox 1">
            <a:extLst>
              <a:ext uri="{FF2B5EF4-FFF2-40B4-BE49-F238E27FC236}">
                <a16:creationId xmlns:a16="http://schemas.microsoft.com/office/drawing/2014/main" id="{6DBE9CE9-928A-4F41-9C54-DC4DF88BD948}"/>
              </a:ext>
            </a:extLst>
          </p:cNvPr>
          <p:cNvSpPr txBox="1"/>
          <p:nvPr/>
        </p:nvSpPr>
        <p:spPr>
          <a:xfrm>
            <a:off x="4303776" y="3098143"/>
            <a:ext cx="3118029" cy="1200329"/>
          </a:xfrm>
          <a:prstGeom prst="rect">
            <a:avLst/>
          </a:prstGeom>
          <a:noFill/>
        </p:spPr>
        <p:txBody>
          <a:bodyPr wrap="square" rtlCol="0">
            <a:spAutoFit/>
          </a:bodyPr>
          <a:lstStyle/>
          <a:p>
            <a:r>
              <a:rPr lang="en-US" sz="2400" b="1" baseline="30000" dirty="0">
                <a:solidFill>
                  <a:srgbClr val="0430A9"/>
                </a:solidFill>
              </a:rPr>
              <a:t>19</a:t>
            </a:r>
            <a:r>
              <a:rPr lang="en-US" sz="2400" b="1" dirty="0">
                <a:solidFill>
                  <a:srgbClr val="0430A9"/>
                </a:solidFill>
              </a:rPr>
              <a:t>Ne (VAMOS)-gated Doppler Corrected AGATA Spectrum</a:t>
            </a:r>
          </a:p>
        </p:txBody>
      </p:sp>
      <p:cxnSp>
        <p:nvCxnSpPr>
          <p:cNvPr id="5" name="Straight Arrow Connector 4">
            <a:extLst>
              <a:ext uri="{FF2B5EF4-FFF2-40B4-BE49-F238E27FC236}">
                <a16:creationId xmlns:a16="http://schemas.microsoft.com/office/drawing/2014/main" id="{3B31B217-DC97-464B-925F-C26AEC83B295}"/>
              </a:ext>
            </a:extLst>
          </p:cNvPr>
          <p:cNvCxnSpPr/>
          <p:nvPr/>
        </p:nvCxnSpPr>
        <p:spPr>
          <a:xfrm>
            <a:off x="6620256" y="4108704"/>
            <a:ext cx="792480" cy="829056"/>
          </a:xfrm>
          <a:prstGeom prst="straightConnector1">
            <a:avLst/>
          </a:prstGeom>
          <a:ln>
            <a:solidFill>
              <a:srgbClr val="0430A9"/>
            </a:solidFill>
            <a:tailEnd type="triangle"/>
          </a:ln>
        </p:spPr>
        <p:style>
          <a:lnRef idx="2">
            <a:schemeClr val="accent1"/>
          </a:lnRef>
          <a:fillRef idx="0">
            <a:schemeClr val="accent1"/>
          </a:fillRef>
          <a:effectRef idx="1">
            <a:schemeClr val="accent1"/>
          </a:effectRef>
          <a:fontRef idx="minor">
            <a:schemeClr val="tx1"/>
          </a:fontRef>
        </p:style>
      </p:cxnSp>
      <p:pic>
        <p:nvPicPr>
          <p:cNvPr id="6" name="Picture 5" descr="GanilSpiral2_LOGO2018.png">
            <a:extLst>
              <a:ext uri="{FF2B5EF4-FFF2-40B4-BE49-F238E27FC236}">
                <a16:creationId xmlns:a16="http://schemas.microsoft.com/office/drawing/2014/main" id="{0FA63A82-1E23-4B45-BC2D-5B49AE73CA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567" y="116442"/>
            <a:ext cx="2545565" cy="566757"/>
          </a:xfrm>
          <a:prstGeom prst="rect">
            <a:avLst/>
          </a:prstGeom>
        </p:spPr>
      </p:pic>
      <p:sp>
        <p:nvSpPr>
          <p:cNvPr id="7" name="Rectangle 6">
            <a:extLst>
              <a:ext uri="{FF2B5EF4-FFF2-40B4-BE49-F238E27FC236}">
                <a16:creationId xmlns:a16="http://schemas.microsoft.com/office/drawing/2014/main" id="{BFADFC03-D327-6B46-B254-380CDD70C540}"/>
              </a:ext>
            </a:extLst>
          </p:cNvPr>
          <p:cNvSpPr/>
          <p:nvPr/>
        </p:nvSpPr>
        <p:spPr>
          <a:xfrm>
            <a:off x="2964229" y="92946"/>
            <a:ext cx="6549422" cy="584775"/>
          </a:xfrm>
          <a:prstGeom prst="rect">
            <a:avLst/>
          </a:prstGeom>
        </p:spPr>
        <p:txBody>
          <a:bodyPr wrap="none">
            <a:spAutoFit/>
          </a:bodyPr>
          <a:lstStyle/>
          <a:p>
            <a:pPr fontAlgn="base">
              <a:spcBef>
                <a:spcPct val="0"/>
              </a:spcBef>
              <a:spcAft>
                <a:spcPct val="0"/>
              </a:spcAft>
            </a:pPr>
            <a:r>
              <a:rPr lang="en-GB" sz="3200" b="1" baseline="30000" dirty="0">
                <a:solidFill>
                  <a:schemeClr val="bg1"/>
                </a:solidFill>
                <a:ea typeface="ＭＳ Ｐゴシック" charset="0"/>
              </a:rPr>
              <a:t>15</a:t>
            </a:r>
            <a:r>
              <a:rPr lang="en-GB" sz="3200" b="1" dirty="0">
                <a:solidFill>
                  <a:schemeClr val="bg1"/>
                </a:solidFill>
                <a:ea typeface="ＭＳ Ｐゴシック" charset="0"/>
              </a:rPr>
              <a:t>O + </a:t>
            </a:r>
            <a:r>
              <a:rPr lang="el-GR" sz="3200" b="1" dirty="0">
                <a:solidFill>
                  <a:schemeClr val="bg1"/>
                </a:solidFill>
                <a:ea typeface="ＭＳ Ｐゴシック" charset="0"/>
              </a:rPr>
              <a:t>α</a:t>
            </a:r>
            <a:r>
              <a:rPr lang="en-GB" sz="3200" b="1" dirty="0">
                <a:solidFill>
                  <a:schemeClr val="bg1"/>
                </a:solidFill>
                <a:ea typeface="ＭＳ Ｐゴシック" charset="0"/>
              </a:rPr>
              <a:t> studied using AGATA at GANIL</a:t>
            </a:r>
          </a:p>
        </p:txBody>
      </p:sp>
      <p:sp>
        <p:nvSpPr>
          <p:cNvPr id="8" name="TextBox 7">
            <a:extLst>
              <a:ext uri="{FF2B5EF4-FFF2-40B4-BE49-F238E27FC236}">
                <a16:creationId xmlns:a16="http://schemas.microsoft.com/office/drawing/2014/main" id="{5850B7B3-A64E-7C4B-B3CA-85A30E00AEFF}"/>
              </a:ext>
            </a:extLst>
          </p:cNvPr>
          <p:cNvSpPr txBox="1"/>
          <p:nvPr/>
        </p:nvSpPr>
        <p:spPr>
          <a:xfrm>
            <a:off x="0" y="777964"/>
            <a:ext cx="7255641" cy="461665"/>
          </a:xfrm>
          <a:prstGeom prst="rect">
            <a:avLst/>
          </a:prstGeom>
          <a:noFill/>
        </p:spPr>
        <p:txBody>
          <a:bodyPr wrap="none" rtlCol="0">
            <a:spAutoFit/>
          </a:bodyPr>
          <a:lstStyle/>
          <a:p>
            <a:r>
              <a:rPr lang="en-US" sz="2400" b="1" dirty="0"/>
              <a:t>Jennifer Sanchez </a:t>
            </a:r>
            <a:r>
              <a:rPr lang="en-US" sz="2400" b="1" dirty="0" err="1"/>
              <a:t>Rojo</a:t>
            </a:r>
            <a:r>
              <a:rPr lang="en-US" sz="2400" dirty="0"/>
              <a:t>, Christian </a:t>
            </a:r>
            <a:r>
              <a:rPr lang="en-US" sz="2400" dirty="0" err="1"/>
              <a:t>Diget</a:t>
            </a:r>
            <a:r>
              <a:rPr lang="en-US" sz="2400" dirty="0"/>
              <a:t>, </a:t>
            </a:r>
            <a:r>
              <a:rPr lang="en-US" sz="2400" dirty="0">
                <a:solidFill>
                  <a:srgbClr val="C00000"/>
                </a:solidFill>
              </a:rPr>
              <a:t>University of York</a:t>
            </a:r>
          </a:p>
        </p:txBody>
      </p:sp>
      <p:grpSp>
        <p:nvGrpSpPr>
          <p:cNvPr id="21" name="Group 20">
            <a:extLst>
              <a:ext uri="{FF2B5EF4-FFF2-40B4-BE49-F238E27FC236}">
                <a16:creationId xmlns:a16="http://schemas.microsoft.com/office/drawing/2014/main" id="{A4C1B270-892B-F145-82F9-813BC43A484F}"/>
              </a:ext>
            </a:extLst>
          </p:cNvPr>
          <p:cNvGrpSpPr/>
          <p:nvPr/>
        </p:nvGrpSpPr>
        <p:grpSpPr>
          <a:xfrm>
            <a:off x="8193024" y="2875491"/>
            <a:ext cx="3998976" cy="3873332"/>
            <a:chOff x="8193024" y="2875491"/>
            <a:chExt cx="3998976" cy="3873332"/>
          </a:xfrm>
        </p:grpSpPr>
        <p:cxnSp>
          <p:nvCxnSpPr>
            <p:cNvPr id="10" name="Straight Connector 9">
              <a:extLst>
                <a:ext uri="{FF2B5EF4-FFF2-40B4-BE49-F238E27FC236}">
                  <a16:creationId xmlns:a16="http://schemas.microsoft.com/office/drawing/2014/main" id="{05D1FAB5-7B90-1446-B31F-A595A631C343}"/>
                </a:ext>
              </a:extLst>
            </p:cNvPr>
            <p:cNvCxnSpPr>
              <a:cxnSpLocks/>
            </p:cNvCxnSpPr>
            <p:nvPr/>
          </p:nvCxnSpPr>
          <p:spPr>
            <a:xfrm>
              <a:off x="8193024" y="5750852"/>
              <a:ext cx="2365248"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6010F1FE-6463-3D41-9B0A-48C5D349670E}"/>
                </a:ext>
              </a:extLst>
            </p:cNvPr>
            <p:cNvSpPr txBox="1"/>
            <p:nvPr/>
          </p:nvSpPr>
          <p:spPr>
            <a:xfrm>
              <a:off x="10003536" y="5714276"/>
              <a:ext cx="646331" cy="369332"/>
            </a:xfrm>
            <a:prstGeom prst="rect">
              <a:avLst/>
            </a:prstGeom>
            <a:noFill/>
          </p:spPr>
          <p:txBody>
            <a:bodyPr wrap="none" rtlCol="0">
              <a:spAutoFit/>
            </a:bodyPr>
            <a:lstStyle/>
            <a:p>
              <a:r>
                <a:rPr lang="en-US" dirty="0">
                  <a:latin typeface="Times" pitchFamily="2" charset="0"/>
                </a:rPr>
                <a:t>4000</a:t>
              </a:r>
            </a:p>
          </p:txBody>
        </p:sp>
        <p:sp>
          <p:nvSpPr>
            <p:cNvPr id="14" name="TextBox 13">
              <a:extLst>
                <a:ext uri="{FF2B5EF4-FFF2-40B4-BE49-F238E27FC236}">
                  <a16:creationId xmlns:a16="http://schemas.microsoft.com/office/drawing/2014/main" id="{8A49FA9C-E631-964C-A94D-DC6540616839}"/>
                </a:ext>
              </a:extLst>
            </p:cNvPr>
            <p:cNvSpPr txBox="1"/>
            <p:nvPr/>
          </p:nvSpPr>
          <p:spPr>
            <a:xfrm>
              <a:off x="9052482" y="5714276"/>
              <a:ext cx="646331" cy="369332"/>
            </a:xfrm>
            <a:prstGeom prst="rect">
              <a:avLst/>
            </a:prstGeom>
            <a:noFill/>
          </p:spPr>
          <p:txBody>
            <a:bodyPr wrap="none" rtlCol="0">
              <a:spAutoFit/>
            </a:bodyPr>
            <a:lstStyle/>
            <a:p>
              <a:r>
                <a:rPr lang="en-US" dirty="0">
                  <a:latin typeface="Times" pitchFamily="2" charset="0"/>
                </a:rPr>
                <a:t>3500</a:t>
              </a:r>
            </a:p>
          </p:txBody>
        </p:sp>
        <p:cxnSp>
          <p:nvCxnSpPr>
            <p:cNvPr id="15" name="Straight Connector 14">
              <a:extLst>
                <a:ext uri="{FF2B5EF4-FFF2-40B4-BE49-F238E27FC236}">
                  <a16:creationId xmlns:a16="http://schemas.microsoft.com/office/drawing/2014/main" id="{B6282C53-2E97-E148-ADBC-FFE1CA2FE443}"/>
                </a:ext>
              </a:extLst>
            </p:cNvPr>
            <p:cNvCxnSpPr>
              <a:cxnSpLocks/>
            </p:cNvCxnSpPr>
            <p:nvPr/>
          </p:nvCxnSpPr>
          <p:spPr>
            <a:xfrm flipH="1">
              <a:off x="10558272" y="5750852"/>
              <a:ext cx="1633728" cy="0"/>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pic>
          <p:nvPicPr>
            <p:cNvPr id="1026" name="Picture 2" descr="Magnifying Glass, Glass, Search, Looking, Detective">
              <a:extLst>
                <a:ext uri="{FF2B5EF4-FFF2-40B4-BE49-F238E27FC236}">
                  <a16:creationId xmlns:a16="http://schemas.microsoft.com/office/drawing/2014/main" id="{71966D26-EA40-F44F-AF15-99B8137BEC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355892">
              <a:off x="8541761" y="3792337"/>
              <a:ext cx="2882574" cy="295648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408BC66-E7AA-6445-AE84-A4A269EB993A}"/>
                </a:ext>
              </a:extLst>
            </p:cNvPr>
            <p:cNvSpPr txBox="1"/>
            <p:nvPr/>
          </p:nvSpPr>
          <p:spPr>
            <a:xfrm>
              <a:off x="8843057" y="2875491"/>
              <a:ext cx="2967287" cy="707886"/>
            </a:xfrm>
            <a:prstGeom prst="rect">
              <a:avLst/>
            </a:prstGeom>
            <a:noFill/>
          </p:spPr>
          <p:txBody>
            <a:bodyPr wrap="none" rtlCol="0">
              <a:spAutoFit/>
            </a:bodyPr>
            <a:lstStyle/>
            <a:p>
              <a:r>
                <a:rPr lang="en-US" sz="2000" b="1" dirty="0"/>
                <a:t>4.033 MeV </a:t>
              </a:r>
              <a:r>
                <a:rPr lang="en-US" sz="2000" dirty="0"/>
                <a:t>gamma-ray</a:t>
              </a:r>
            </a:p>
            <a:p>
              <a:r>
                <a:rPr lang="en-US" sz="2000" dirty="0"/>
                <a:t>Few (10?) counts expected</a:t>
              </a:r>
            </a:p>
          </p:txBody>
        </p:sp>
      </p:grpSp>
      <p:sp>
        <p:nvSpPr>
          <p:cNvPr id="22" name="TextBox 21">
            <a:extLst>
              <a:ext uri="{FF2B5EF4-FFF2-40B4-BE49-F238E27FC236}">
                <a16:creationId xmlns:a16="http://schemas.microsoft.com/office/drawing/2014/main" id="{8455B4A5-3089-7D40-8F2A-AC52452ABC0F}"/>
              </a:ext>
            </a:extLst>
          </p:cNvPr>
          <p:cNvSpPr txBox="1"/>
          <p:nvPr/>
        </p:nvSpPr>
        <p:spPr>
          <a:xfrm>
            <a:off x="4858852" y="1274415"/>
            <a:ext cx="7181581" cy="1569660"/>
          </a:xfrm>
          <a:prstGeom prst="rect">
            <a:avLst/>
          </a:prstGeom>
          <a:solidFill>
            <a:schemeClr val="accent6">
              <a:lumMod val="60000"/>
              <a:lumOff val="40000"/>
            </a:schemeClr>
          </a:solidFill>
        </p:spPr>
        <p:txBody>
          <a:bodyPr wrap="none" rtlCol="0">
            <a:spAutoFit/>
          </a:bodyPr>
          <a:lstStyle/>
          <a:p>
            <a:r>
              <a:rPr lang="en-US" sz="3200" dirty="0"/>
              <a:t>See Jenn’s talk Tomorrow (Tuesday)</a:t>
            </a:r>
          </a:p>
          <a:p>
            <a:r>
              <a:rPr lang="en-US" sz="3200" dirty="0"/>
              <a:t>J. Sanchez </a:t>
            </a:r>
            <a:r>
              <a:rPr lang="en-US" sz="3200" dirty="0" err="1"/>
              <a:t>Rojo</a:t>
            </a:r>
            <a:endParaRPr lang="en-US" sz="3200" dirty="0"/>
          </a:p>
          <a:p>
            <a:r>
              <a:rPr lang="en-US" sz="3200" dirty="0"/>
              <a:t>3:45 PM - 4:00 PM	Nuclear Astrophysics 1</a:t>
            </a:r>
          </a:p>
        </p:txBody>
      </p:sp>
    </p:spTree>
    <p:extLst>
      <p:ext uri="{BB962C8B-B14F-4D97-AF65-F5344CB8AC3E}">
        <p14:creationId xmlns:p14="http://schemas.microsoft.com/office/powerpoint/2010/main" val="12652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CED406-80C6-F241-9B6D-BE58A2CD4288}"/>
              </a:ext>
            </a:extLst>
          </p:cNvPr>
          <p:cNvPicPr>
            <a:picLocks noChangeAspect="1"/>
          </p:cNvPicPr>
          <p:nvPr/>
        </p:nvPicPr>
        <p:blipFill rotWithShape="1">
          <a:blip r:embed="rId3"/>
          <a:srcRect b="9716"/>
          <a:stretch/>
        </p:blipFill>
        <p:spPr>
          <a:xfrm>
            <a:off x="7462118" y="1068550"/>
            <a:ext cx="4794771" cy="3526707"/>
          </a:xfrm>
          <a:prstGeom prst="rect">
            <a:avLst/>
          </a:prstGeom>
        </p:spPr>
      </p:pic>
      <p:pic>
        <p:nvPicPr>
          <p:cNvPr id="2" name="Picture 1">
            <a:extLst>
              <a:ext uri="{FF2B5EF4-FFF2-40B4-BE49-F238E27FC236}">
                <a16:creationId xmlns:a16="http://schemas.microsoft.com/office/drawing/2014/main" id="{3A2D3753-9ABD-49A7-91B8-1A4ED0D376C2}"/>
              </a:ext>
            </a:extLst>
          </p:cNvPr>
          <p:cNvPicPr>
            <a:picLocks noChangeAspect="1"/>
          </p:cNvPicPr>
          <p:nvPr/>
        </p:nvPicPr>
        <p:blipFill rotWithShape="1">
          <a:blip r:embed="rId4"/>
          <a:srcRect t="1355" r="1155" b="1522"/>
          <a:stretch/>
        </p:blipFill>
        <p:spPr>
          <a:xfrm>
            <a:off x="502374" y="1983117"/>
            <a:ext cx="6543469" cy="3829878"/>
          </a:xfrm>
          <a:prstGeom prst="rect">
            <a:avLst/>
          </a:prstGeom>
        </p:spPr>
      </p:pic>
      <p:cxnSp>
        <p:nvCxnSpPr>
          <p:cNvPr id="23" name="Straight Connector 22">
            <a:extLst>
              <a:ext uri="{FF2B5EF4-FFF2-40B4-BE49-F238E27FC236}">
                <a16:creationId xmlns:a16="http://schemas.microsoft.com/office/drawing/2014/main" id="{EDCB83E6-A4D3-4556-9825-83C6716CFDEF}"/>
              </a:ext>
            </a:extLst>
          </p:cNvPr>
          <p:cNvCxnSpPr>
            <a:cxnSpLocks/>
          </p:cNvCxnSpPr>
          <p:nvPr/>
        </p:nvCxnSpPr>
        <p:spPr>
          <a:xfrm rot="8100000">
            <a:off x="-298461" y="3898056"/>
            <a:ext cx="593697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D9A9B222-D571-4839-BD25-FFA6D6BEDB03}"/>
              </a:ext>
            </a:extLst>
          </p:cNvPr>
          <p:cNvGrpSpPr/>
          <p:nvPr/>
        </p:nvGrpSpPr>
        <p:grpSpPr>
          <a:xfrm>
            <a:off x="5340591" y="2499951"/>
            <a:ext cx="842177" cy="477079"/>
            <a:chOff x="7452000" y="2849217"/>
            <a:chExt cx="842177" cy="477079"/>
          </a:xfrm>
        </p:grpSpPr>
        <p:sp>
          <p:nvSpPr>
            <p:cNvPr id="3" name="Oval 2">
              <a:extLst>
                <a:ext uri="{FF2B5EF4-FFF2-40B4-BE49-F238E27FC236}">
                  <a16:creationId xmlns:a16="http://schemas.microsoft.com/office/drawing/2014/main" id="{08CC94AC-BBD8-4855-B085-E2B3362FEBB0}"/>
                </a:ext>
              </a:extLst>
            </p:cNvPr>
            <p:cNvSpPr/>
            <p:nvPr/>
          </p:nvSpPr>
          <p:spPr>
            <a:xfrm>
              <a:off x="7487478" y="2849217"/>
              <a:ext cx="503583" cy="47707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FB8F3D4-86B9-4BBC-8A12-214E1F878B01}"/>
                </a:ext>
              </a:extLst>
            </p:cNvPr>
            <p:cNvSpPr txBox="1"/>
            <p:nvPr/>
          </p:nvSpPr>
          <p:spPr>
            <a:xfrm flipH="1">
              <a:off x="7452000" y="2903090"/>
              <a:ext cx="842177" cy="369332"/>
            </a:xfrm>
            <a:prstGeom prst="rect">
              <a:avLst/>
            </a:prstGeom>
            <a:noFill/>
          </p:spPr>
          <p:txBody>
            <a:bodyPr wrap="square" rtlCol="0">
              <a:spAutoFit/>
            </a:bodyPr>
            <a:lstStyle/>
            <a:p>
              <a:r>
                <a:rPr lang="en-GB" b="1" baseline="30000" dirty="0">
                  <a:solidFill>
                    <a:schemeClr val="bg1"/>
                  </a:solidFill>
                </a:rPr>
                <a:t>48</a:t>
              </a:r>
              <a:r>
                <a:rPr lang="en-GB" b="1" dirty="0">
                  <a:solidFill>
                    <a:schemeClr val="bg1"/>
                  </a:solidFill>
                </a:rPr>
                <a:t>Ca</a:t>
              </a:r>
            </a:p>
          </p:txBody>
        </p:sp>
      </p:grpSp>
      <p:grpSp>
        <p:nvGrpSpPr>
          <p:cNvPr id="14" name="Group 13">
            <a:extLst>
              <a:ext uri="{FF2B5EF4-FFF2-40B4-BE49-F238E27FC236}">
                <a16:creationId xmlns:a16="http://schemas.microsoft.com/office/drawing/2014/main" id="{39F74E22-8746-4A29-B31A-746FD848A05D}"/>
              </a:ext>
            </a:extLst>
          </p:cNvPr>
          <p:cNvGrpSpPr/>
          <p:nvPr/>
        </p:nvGrpSpPr>
        <p:grpSpPr>
          <a:xfrm>
            <a:off x="3486969" y="2499951"/>
            <a:ext cx="842177" cy="477079"/>
            <a:chOff x="7591148" y="3942522"/>
            <a:chExt cx="842177" cy="477079"/>
          </a:xfrm>
        </p:grpSpPr>
        <p:sp>
          <p:nvSpPr>
            <p:cNvPr id="7" name="Oval 6">
              <a:extLst>
                <a:ext uri="{FF2B5EF4-FFF2-40B4-BE49-F238E27FC236}">
                  <a16:creationId xmlns:a16="http://schemas.microsoft.com/office/drawing/2014/main" id="{B41BA050-3D9C-4E74-A27E-2F2E000248BD}"/>
                </a:ext>
              </a:extLst>
            </p:cNvPr>
            <p:cNvSpPr/>
            <p:nvPr/>
          </p:nvSpPr>
          <p:spPr>
            <a:xfrm>
              <a:off x="7639878" y="3942522"/>
              <a:ext cx="503583" cy="47707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C3E1D48-95BA-4410-98D8-97E04A3C4676}"/>
                </a:ext>
              </a:extLst>
            </p:cNvPr>
            <p:cNvSpPr txBox="1"/>
            <p:nvPr/>
          </p:nvSpPr>
          <p:spPr>
            <a:xfrm flipH="1">
              <a:off x="7591148" y="3996395"/>
              <a:ext cx="842177" cy="369332"/>
            </a:xfrm>
            <a:prstGeom prst="rect">
              <a:avLst/>
            </a:prstGeom>
            <a:noFill/>
          </p:spPr>
          <p:txBody>
            <a:bodyPr wrap="square" rtlCol="0">
              <a:spAutoFit/>
            </a:bodyPr>
            <a:lstStyle/>
            <a:p>
              <a:r>
                <a:rPr lang="en-GB" b="1" baseline="30000" dirty="0">
                  <a:solidFill>
                    <a:schemeClr val="bg1"/>
                  </a:solidFill>
                </a:rPr>
                <a:t>40</a:t>
              </a:r>
              <a:r>
                <a:rPr lang="en-GB" b="1" dirty="0">
                  <a:solidFill>
                    <a:schemeClr val="bg1"/>
                  </a:solidFill>
                </a:rPr>
                <a:t>Ca</a:t>
              </a:r>
            </a:p>
          </p:txBody>
        </p:sp>
      </p:grpSp>
      <p:grpSp>
        <p:nvGrpSpPr>
          <p:cNvPr id="19" name="Group 18">
            <a:extLst>
              <a:ext uri="{FF2B5EF4-FFF2-40B4-BE49-F238E27FC236}">
                <a16:creationId xmlns:a16="http://schemas.microsoft.com/office/drawing/2014/main" id="{3101E650-663A-459B-BD70-CA552C445AD7}"/>
              </a:ext>
            </a:extLst>
          </p:cNvPr>
          <p:cNvGrpSpPr/>
          <p:nvPr/>
        </p:nvGrpSpPr>
        <p:grpSpPr>
          <a:xfrm>
            <a:off x="5591175" y="3653490"/>
            <a:ext cx="872959" cy="477079"/>
            <a:chOff x="7639878" y="3942522"/>
            <a:chExt cx="872959" cy="477079"/>
          </a:xfrm>
        </p:grpSpPr>
        <p:sp>
          <p:nvSpPr>
            <p:cNvPr id="17" name="Oval 16">
              <a:extLst>
                <a:ext uri="{FF2B5EF4-FFF2-40B4-BE49-F238E27FC236}">
                  <a16:creationId xmlns:a16="http://schemas.microsoft.com/office/drawing/2014/main" id="{92B313A1-5459-4AA6-A726-6954312121D2}"/>
                </a:ext>
              </a:extLst>
            </p:cNvPr>
            <p:cNvSpPr/>
            <p:nvPr/>
          </p:nvSpPr>
          <p:spPr>
            <a:xfrm>
              <a:off x="7639878" y="3942522"/>
              <a:ext cx="503583" cy="4770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7E1FCDDE-5C3B-4B44-AD6A-A6895D261F59}"/>
                </a:ext>
              </a:extLst>
            </p:cNvPr>
            <p:cNvSpPr txBox="1"/>
            <p:nvPr/>
          </p:nvSpPr>
          <p:spPr>
            <a:xfrm flipH="1">
              <a:off x="7670660" y="3996395"/>
              <a:ext cx="842177" cy="369332"/>
            </a:xfrm>
            <a:prstGeom prst="rect">
              <a:avLst/>
            </a:prstGeom>
            <a:noFill/>
          </p:spPr>
          <p:txBody>
            <a:bodyPr wrap="square" rtlCol="0">
              <a:spAutoFit/>
            </a:bodyPr>
            <a:lstStyle/>
            <a:p>
              <a:r>
                <a:rPr lang="en-GB" b="1" baseline="30000" dirty="0">
                  <a:solidFill>
                    <a:schemeClr val="bg1"/>
                  </a:solidFill>
                </a:rPr>
                <a:t>44</a:t>
              </a:r>
              <a:r>
                <a:rPr lang="en-GB" b="1" dirty="0">
                  <a:solidFill>
                    <a:schemeClr val="bg1"/>
                  </a:solidFill>
                </a:rPr>
                <a:t>P</a:t>
              </a:r>
            </a:p>
          </p:txBody>
        </p:sp>
      </p:grpSp>
      <p:cxnSp>
        <p:nvCxnSpPr>
          <p:cNvPr id="21" name="Straight Connector 20">
            <a:extLst>
              <a:ext uri="{FF2B5EF4-FFF2-40B4-BE49-F238E27FC236}">
                <a16:creationId xmlns:a16="http://schemas.microsoft.com/office/drawing/2014/main" id="{33C6F887-29E2-4200-A3BC-6FFFA293B783}"/>
              </a:ext>
            </a:extLst>
          </p:cNvPr>
          <p:cNvCxnSpPr/>
          <p:nvPr/>
        </p:nvCxnSpPr>
        <p:spPr>
          <a:xfrm>
            <a:off x="910086" y="642259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9F34B4F-B540-43D5-8EA3-377EB74AAA3C}"/>
              </a:ext>
            </a:extLst>
          </p:cNvPr>
          <p:cNvSpPr txBox="1"/>
          <p:nvPr/>
        </p:nvSpPr>
        <p:spPr>
          <a:xfrm flipH="1">
            <a:off x="154713" y="5997093"/>
            <a:ext cx="1504785" cy="400110"/>
          </a:xfrm>
          <a:prstGeom prst="rect">
            <a:avLst/>
          </a:prstGeom>
          <a:noFill/>
        </p:spPr>
        <p:txBody>
          <a:bodyPr wrap="square" rtlCol="0">
            <a:spAutoFit/>
          </a:bodyPr>
          <a:lstStyle/>
          <a:p>
            <a:r>
              <a:rPr lang="en-GB" sz="2000" b="1" dirty="0">
                <a:solidFill>
                  <a:srgbClr val="C00000"/>
                </a:solidFill>
              </a:rPr>
              <a:t>LINE of N=Z</a:t>
            </a:r>
          </a:p>
        </p:txBody>
      </p:sp>
      <p:pic>
        <p:nvPicPr>
          <p:cNvPr id="26" name="Picture 25">
            <a:extLst>
              <a:ext uri="{FF2B5EF4-FFF2-40B4-BE49-F238E27FC236}">
                <a16:creationId xmlns:a16="http://schemas.microsoft.com/office/drawing/2014/main" id="{85E20E01-0999-4DDD-A27E-7A3E3E426E2E}"/>
              </a:ext>
            </a:extLst>
          </p:cNvPr>
          <p:cNvPicPr>
            <a:picLocks noChangeAspect="1"/>
          </p:cNvPicPr>
          <p:nvPr/>
        </p:nvPicPr>
        <p:blipFill rotWithShape="1">
          <a:blip r:embed="rId5"/>
          <a:srcRect l="1576" r="171" b="10904"/>
          <a:stretch/>
        </p:blipFill>
        <p:spPr>
          <a:xfrm>
            <a:off x="2009137" y="1217391"/>
            <a:ext cx="822017" cy="453352"/>
          </a:xfrm>
          <a:prstGeom prst="rect">
            <a:avLst/>
          </a:prstGeom>
        </p:spPr>
      </p:pic>
      <p:pic>
        <p:nvPicPr>
          <p:cNvPr id="27" name="Picture 26">
            <a:extLst>
              <a:ext uri="{FF2B5EF4-FFF2-40B4-BE49-F238E27FC236}">
                <a16:creationId xmlns:a16="http://schemas.microsoft.com/office/drawing/2014/main" id="{8FD7974D-0D75-4E13-82A4-27BE4CD42A96}"/>
              </a:ext>
            </a:extLst>
          </p:cNvPr>
          <p:cNvPicPr>
            <a:picLocks noChangeAspect="1"/>
          </p:cNvPicPr>
          <p:nvPr/>
        </p:nvPicPr>
        <p:blipFill>
          <a:blip r:embed="rId6"/>
          <a:stretch>
            <a:fillRect/>
          </a:stretch>
        </p:blipFill>
        <p:spPr>
          <a:xfrm>
            <a:off x="781" y="1235480"/>
            <a:ext cx="1261490" cy="371743"/>
          </a:xfrm>
          <a:prstGeom prst="rect">
            <a:avLst/>
          </a:prstGeom>
        </p:spPr>
      </p:pic>
      <p:sp>
        <p:nvSpPr>
          <p:cNvPr id="28" name="TextBox 27">
            <a:extLst>
              <a:ext uri="{FF2B5EF4-FFF2-40B4-BE49-F238E27FC236}">
                <a16:creationId xmlns:a16="http://schemas.microsoft.com/office/drawing/2014/main" id="{78FAE5B3-B83D-4C27-8A65-8F571F75896A}"/>
              </a:ext>
            </a:extLst>
          </p:cNvPr>
          <p:cNvSpPr txBox="1"/>
          <p:nvPr/>
        </p:nvSpPr>
        <p:spPr>
          <a:xfrm>
            <a:off x="0" y="860907"/>
            <a:ext cx="6626961" cy="400110"/>
          </a:xfrm>
          <a:prstGeom prst="rect">
            <a:avLst/>
          </a:prstGeom>
          <a:noFill/>
        </p:spPr>
        <p:txBody>
          <a:bodyPr wrap="square" rtlCol="0">
            <a:spAutoFit/>
          </a:bodyPr>
          <a:lstStyle/>
          <a:p>
            <a:r>
              <a:rPr lang="en-GB" sz="2000" b="1" dirty="0">
                <a:solidFill>
                  <a:srgbClr val="002060"/>
                </a:solidFill>
              </a:rPr>
              <a:t>Wilton Catford &amp; Adrien Matta</a:t>
            </a:r>
            <a:endParaRPr lang="en-GB" sz="2000" b="1" u="sng" dirty="0">
              <a:solidFill>
                <a:srgbClr val="002060"/>
              </a:solidFill>
            </a:endParaRPr>
          </a:p>
        </p:txBody>
      </p:sp>
      <p:sp>
        <p:nvSpPr>
          <p:cNvPr id="29" name="TextBox 28">
            <a:extLst>
              <a:ext uri="{FF2B5EF4-FFF2-40B4-BE49-F238E27FC236}">
                <a16:creationId xmlns:a16="http://schemas.microsoft.com/office/drawing/2014/main" id="{BA36A4C1-008F-45ED-A205-DAE43A0BC443}"/>
              </a:ext>
            </a:extLst>
          </p:cNvPr>
          <p:cNvSpPr txBox="1"/>
          <p:nvPr/>
        </p:nvSpPr>
        <p:spPr>
          <a:xfrm flipH="1">
            <a:off x="6601172" y="4971669"/>
            <a:ext cx="2764513" cy="1754326"/>
          </a:xfrm>
          <a:prstGeom prst="rect">
            <a:avLst/>
          </a:prstGeom>
          <a:noFill/>
        </p:spPr>
        <p:txBody>
          <a:bodyPr wrap="square" rtlCol="0">
            <a:spAutoFit/>
          </a:bodyPr>
          <a:lstStyle/>
          <a:p>
            <a:pPr marL="285750" indent="-285750">
              <a:buFont typeface="Arial" panose="020B0604020202020204" pitchFamily="34" charset="0"/>
              <a:buChar char="•"/>
            </a:pPr>
            <a:r>
              <a:rPr lang="en-GB" dirty="0"/>
              <a:t>The single-particle structure of </a:t>
            </a:r>
            <a:r>
              <a:rPr lang="en-GB" baseline="30000" dirty="0"/>
              <a:t>48</a:t>
            </a:r>
            <a:r>
              <a:rPr lang="en-GB" dirty="0"/>
              <a:t>K </a:t>
            </a:r>
          </a:p>
          <a:p>
            <a:pPr marL="285750" indent="-285750">
              <a:buFont typeface="Arial" panose="020B0604020202020204" pitchFamily="34" charset="0"/>
              <a:buChar char="•"/>
            </a:pPr>
            <a:r>
              <a:rPr lang="en-GB" dirty="0"/>
              <a:t>insights into the important valence interactions</a:t>
            </a:r>
          </a:p>
          <a:p>
            <a:pPr marL="285750" indent="-285750">
              <a:buFont typeface="Arial" panose="020B0604020202020204" pitchFamily="34" charset="0"/>
              <a:buChar char="•"/>
            </a:pPr>
            <a:r>
              <a:rPr lang="el-GR" b="1" dirty="0"/>
              <a:t>π</a:t>
            </a:r>
            <a:r>
              <a:rPr lang="en-GB" b="1" dirty="0"/>
              <a:t>(s</a:t>
            </a:r>
            <a:r>
              <a:rPr lang="en-GB" b="1" baseline="-25000" dirty="0"/>
              <a:t>1/2</a:t>
            </a:r>
            <a:r>
              <a:rPr lang="en-GB" b="1" dirty="0"/>
              <a:t>) - </a:t>
            </a:r>
            <a:r>
              <a:rPr lang="en-GB" b="1" dirty="0" err="1"/>
              <a:t>ν</a:t>
            </a:r>
            <a:r>
              <a:rPr lang="en-GB" b="1" dirty="0"/>
              <a:t>(f</a:t>
            </a:r>
            <a:r>
              <a:rPr lang="en-GB" b="1" baseline="-25000" dirty="0"/>
              <a:t>5/2</a:t>
            </a:r>
            <a:r>
              <a:rPr lang="en-GB" b="1" dirty="0"/>
              <a:t>) </a:t>
            </a:r>
            <a:r>
              <a:rPr lang="en-GB" dirty="0"/>
              <a:t>etc</a:t>
            </a:r>
          </a:p>
        </p:txBody>
      </p:sp>
      <p:sp>
        <p:nvSpPr>
          <p:cNvPr id="30" name="TextBox 29">
            <a:extLst>
              <a:ext uri="{FF2B5EF4-FFF2-40B4-BE49-F238E27FC236}">
                <a16:creationId xmlns:a16="http://schemas.microsoft.com/office/drawing/2014/main" id="{B46E9202-D7C0-4B2C-BB93-37BB5C450DDC}"/>
              </a:ext>
            </a:extLst>
          </p:cNvPr>
          <p:cNvSpPr txBox="1"/>
          <p:nvPr/>
        </p:nvSpPr>
        <p:spPr>
          <a:xfrm flipH="1">
            <a:off x="7451102" y="4621713"/>
            <a:ext cx="3015533" cy="369332"/>
          </a:xfrm>
          <a:prstGeom prst="rect">
            <a:avLst/>
          </a:prstGeom>
          <a:noFill/>
        </p:spPr>
        <p:txBody>
          <a:bodyPr wrap="square" rtlCol="0">
            <a:spAutoFit/>
          </a:bodyPr>
          <a:lstStyle/>
          <a:p>
            <a:r>
              <a:rPr lang="en-GB" b="1" dirty="0">
                <a:solidFill>
                  <a:srgbClr val="FF0000"/>
                </a:solidFill>
              </a:rPr>
              <a:t>proton population inversion</a:t>
            </a:r>
          </a:p>
        </p:txBody>
      </p:sp>
      <p:sp>
        <p:nvSpPr>
          <p:cNvPr id="32" name="TextBox 31">
            <a:extLst>
              <a:ext uri="{FF2B5EF4-FFF2-40B4-BE49-F238E27FC236}">
                <a16:creationId xmlns:a16="http://schemas.microsoft.com/office/drawing/2014/main" id="{873139C5-A5CE-46B5-A10D-2A78B242E3D5}"/>
              </a:ext>
            </a:extLst>
          </p:cNvPr>
          <p:cNvSpPr txBox="1"/>
          <p:nvPr/>
        </p:nvSpPr>
        <p:spPr>
          <a:xfrm flipH="1">
            <a:off x="2420145" y="135298"/>
            <a:ext cx="8750492" cy="584775"/>
          </a:xfrm>
          <a:prstGeom prst="rect">
            <a:avLst/>
          </a:prstGeom>
          <a:noFill/>
          <a:ln>
            <a:noFill/>
          </a:ln>
        </p:spPr>
        <p:txBody>
          <a:bodyPr wrap="square" rtlCol="0">
            <a:spAutoFit/>
          </a:bodyPr>
          <a:lstStyle/>
          <a:p>
            <a:pPr algn="ctr"/>
            <a:r>
              <a:rPr lang="en-GB" sz="3200" b="1" baseline="30000" dirty="0">
                <a:solidFill>
                  <a:schemeClr val="bg1"/>
                </a:solidFill>
              </a:rPr>
              <a:t>48</a:t>
            </a:r>
            <a:r>
              <a:rPr lang="en-GB" sz="3200" b="1" dirty="0">
                <a:solidFill>
                  <a:schemeClr val="bg1"/>
                </a:solidFill>
              </a:rPr>
              <a:t>K as a window into shell structure near </a:t>
            </a:r>
            <a:r>
              <a:rPr lang="en-GB" sz="3200" b="1" baseline="30000" dirty="0">
                <a:solidFill>
                  <a:schemeClr val="bg1"/>
                </a:solidFill>
              </a:rPr>
              <a:t>44</a:t>
            </a:r>
            <a:r>
              <a:rPr lang="en-GB" sz="3200" b="1" dirty="0">
                <a:solidFill>
                  <a:schemeClr val="bg1"/>
                </a:solidFill>
              </a:rPr>
              <a:t>P</a:t>
            </a:r>
          </a:p>
        </p:txBody>
      </p:sp>
      <p:grpSp>
        <p:nvGrpSpPr>
          <p:cNvPr id="25" name="Group 24">
            <a:extLst>
              <a:ext uri="{FF2B5EF4-FFF2-40B4-BE49-F238E27FC236}">
                <a16:creationId xmlns:a16="http://schemas.microsoft.com/office/drawing/2014/main" id="{36FE047C-D96B-E041-9C68-743407041D9E}"/>
              </a:ext>
            </a:extLst>
          </p:cNvPr>
          <p:cNvGrpSpPr/>
          <p:nvPr/>
        </p:nvGrpSpPr>
        <p:grpSpPr>
          <a:xfrm>
            <a:off x="5591175" y="2716365"/>
            <a:ext cx="872959" cy="477079"/>
            <a:chOff x="7639878" y="3942522"/>
            <a:chExt cx="872959" cy="477079"/>
          </a:xfrm>
        </p:grpSpPr>
        <p:sp>
          <p:nvSpPr>
            <p:cNvPr id="31" name="Oval 30">
              <a:extLst>
                <a:ext uri="{FF2B5EF4-FFF2-40B4-BE49-F238E27FC236}">
                  <a16:creationId xmlns:a16="http://schemas.microsoft.com/office/drawing/2014/main" id="{6771F901-AAA7-4542-8695-AE1F3BACA8E8}"/>
                </a:ext>
              </a:extLst>
            </p:cNvPr>
            <p:cNvSpPr/>
            <p:nvPr/>
          </p:nvSpPr>
          <p:spPr>
            <a:xfrm>
              <a:off x="7639878" y="3942522"/>
              <a:ext cx="503583" cy="4770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B4986A8C-B327-6742-B4A4-A893F1CA63AA}"/>
                </a:ext>
              </a:extLst>
            </p:cNvPr>
            <p:cNvSpPr txBox="1"/>
            <p:nvPr/>
          </p:nvSpPr>
          <p:spPr>
            <a:xfrm flipH="1">
              <a:off x="7670660" y="3996395"/>
              <a:ext cx="842177" cy="369332"/>
            </a:xfrm>
            <a:prstGeom prst="rect">
              <a:avLst/>
            </a:prstGeom>
            <a:noFill/>
          </p:spPr>
          <p:txBody>
            <a:bodyPr wrap="square" rtlCol="0">
              <a:spAutoFit/>
            </a:bodyPr>
            <a:lstStyle/>
            <a:p>
              <a:r>
                <a:rPr lang="en-GB" b="1" baseline="30000" dirty="0">
                  <a:solidFill>
                    <a:schemeClr val="bg1"/>
                  </a:solidFill>
                </a:rPr>
                <a:t>48</a:t>
              </a:r>
              <a:r>
                <a:rPr lang="en-GB" b="1" dirty="0">
                  <a:solidFill>
                    <a:schemeClr val="bg1"/>
                  </a:solidFill>
                </a:rPr>
                <a:t>K</a:t>
              </a:r>
            </a:p>
          </p:txBody>
        </p:sp>
      </p:grpSp>
      <p:sp>
        <p:nvSpPr>
          <p:cNvPr id="6" name="TextBox 5">
            <a:extLst>
              <a:ext uri="{FF2B5EF4-FFF2-40B4-BE49-F238E27FC236}">
                <a16:creationId xmlns:a16="http://schemas.microsoft.com/office/drawing/2014/main" id="{A137AD66-0535-B648-B30E-5CBC54138BD0}"/>
              </a:ext>
            </a:extLst>
          </p:cNvPr>
          <p:cNvSpPr txBox="1"/>
          <p:nvPr/>
        </p:nvSpPr>
        <p:spPr>
          <a:xfrm>
            <a:off x="7076625" y="2529531"/>
            <a:ext cx="747320" cy="369332"/>
          </a:xfrm>
          <a:prstGeom prst="rect">
            <a:avLst/>
          </a:prstGeom>
          <a:noFill/>
        </p:spPr>
        <p:txBody>
          <a:bodyPr wrap="none" rtlCol="0">
            <a:spAutoFit/>
          </a:bodyPr>
          <a:lstStyle/>
          <a:p>
            <a:r>
              <a:rPr lang="en-US" b="1" dirty="0">
                <a:solidFill>
                  <a:srgbClr val="C00000"/>
                </a:solidFill>
              </a:rPr>
              <a:t>Z = 20</a:t>
            </a:r>
          </a:p>
        </p:txBody>
      </p:sp>
      <p:sp>
        <p:nvSpPr>
          <p:cNvPr id="34" name="TextBox 33">
            <a:extLst>
              <a:ext uri="{FF2B5EF4-FFF2-40B4-BE49-F238E27FC236}">
                <a16:creationId xmlns:a16="http://schemas.microsoft.com/office/drawing/2014/main" id="{D94FA8EE-DD9C-B346-8A26-701E5EF33D5E}"/>
              </a:ext>
            </a:extLst>
          </p:cNvPr>
          <p:cNvSpPr txBox="1"/>
          <p:nvPr/>
        </p:nvSpPr>
        <p:spPr>
          <a:xfrm>
            <a:off x="4537165" y="5313132"/>
            <a:ext cx="633507" cy="369332"/>
          </a:xfrm>
          <a:prstGeom prst="rect">
            <a:avLst/>
          </a:prstGeom>
          <a:noFill/>
        </p:spPr>
        <p:txBody>
          <a:bodyPr wrap="none" rtlCol="0">
            <a:spAutoFit/>
          </a:bodyPr>
          <a:lstStyle/>
          <a:p>
            <a:r>
              <a:rPr lang="en-US" b="1" dirty="0">
                <a:solidFill>
                  <a:srgbClr val="C00000"/>
                </a:solidFill>
              </a:rPr>
              <a:t>Z = 8</a:t>
            </a:r>
          </a:p>
        </p:txBody>
      </p:sp>
      <p:sp>
        <p:nvSpPr>
          <p:cNvPr id="35" name="TextBox 34">
            <a:extLst>
              <a:ext uri="{FF2B5EF4-FFF2-40B4-BE49-F238E27FC236}">
                <a16:creationId xmlns:a16="http://schemas.microsoft.com/office/drawing/2014/main" id="{9976D6E7-B063-D749-9A4D-D47030F15D45}"/>
              </a:ext>
            </a:extLst>
          </p:cNvPr>
          <p:cNvSpPr txBox="1"/>
          <p:nvPr/>
        </p:nvSpPr>
        <p:spPr>
          <a:xfrm rot="16200000">
            <a:off x="5216628" y="5578379"/>
            <a:ext cx="792205" cy="369332"/>
          </a:xfrm>
          <a:prstGeom prst="rect">
            <a:avLst/>
          </a:prstGeom>
          <a:noFill/>
        </p:spPr>
        <p:txBody>
          <a:bodyPr wrap="none" rtlCol="0">
            <a:spAutoFit/>
          </a:bodyPr>
          <a:lstStyle/>
          <a:p>
            <a:r>
              <a:rPr lang="en-US" b="1" dirty="0">
                <a:solidFill>
                  <a:srgbClr val="C00000"/>
                </a:solidFill>
              </a:rPr>
              <a:t>N = 28</a:t>
            </a:r>
          </a:p>
        </p:txBody>
      </p:sp>
      <p:sp>
        <p:nvSpPr>
          <p:cNvPr id="36" name="TextBox 35">
            <a:extLst>
              <a:ext uri="{FF2B5EF4-FFF2-40B4-BE49-F238E27FC236}">
                <a16:creationId xmlns:a16="http://schemas.microsoft.com/office/drawing/2014/main" id="{268AD71C-BAA1-F144-9087-A871333EA0F4}"/>
              </a:ext>
            </a:extLst>
          </p:cNvPr>
          <p:cNvSpPr txBox="1"/>
          <p:nvPr/>
        </p:nvSpPr>
        <p:spPr>
          <a:xfrm rot="16200000">
            <a:off x="3373748" y="5977092"/>
            <a:ext cx="792205" cy="369332"/>
          </a:xfrm>
          <a:prstGeom prst="rect">
            <a:avLst/>
          </a:prstGeom>
          <a:noFill/>
        </p:spPr>
        <p:txBody>
          <a:bodyPr wrap="none" rtlCol="0">
            <a:spAutoFit/>
          </a:bodyPr>
          <a:lstStyle/>
          <a:p>
            <a:r>
              <a:rPr lang="en-US" b="1" dirty="0">
                <a:solidFill>
                  <a:srgbClr val="C00000"/>
                </a:solidFill>
              </a:rPr>
              <a:t>N = 20</a:t>
            </a:r>
          </a:p>
        </p:txBody>
      </p:sp>
      <p:pic>
        <p:nvPicPr>
          <p:cNvPr id="37" name="Picture 36" descr="GanilSpiral2_LOGO2018.png">
            <a:extLst>
              <a:ext uri="{FF2B5EF4-FFF2-40B4-BE49-F238E27FC236}">
                <a16:creationId xmlns:a16="http://schemas.microsoft.com/office/drawing/2014/main" id="{516B2405-E907-9C45-ABF5-97528C1A9AD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1567" y="116442"/>
            <a:ext cx="2545565" cy="566757"/>
          </a:xfrm>
          <a:prstGeom prst="rect">
            <a:avLst/>
          </a:prstGeom>
        </p:spPr>
      </p:pic>
      <p:sp>
        <p:nvSpPr>
          <p:cNvPr id="9" name="TextBox 8">
            <a:extLst>
              <a:ext uri="{FF2B5EF4-FFF2-40B4-BE49-F238E27FC236}">
                <a16:creationId xmlns:a16="http://schemas.microsoft.com/office/drawing/2014/main" id="{A9BD9893-40E9-9140-A2A0-90839C3A10F2}"/>
              </a:ext>
            </a:extLst>
          </p:cNvPr>
          <p:cNvSpPr txBox="1"/>
          <p:nvPr/>
        </p:nvSpPr>
        <p:spPr>
          <a:xfrm>
            <a:off x="3908057" y="1039216"/>
            <a:ext cx="4243213" cy="400110"/>
          </a:xfrm>
          <a:prstGeom prst="rect">
            <a:avLst/>
          </a:prstGeom>
          <a:noFill/>
        </p:spPr>
        <p:txBody>
          <a:bodyPr wrap="none" rtlCol="0">
            <a:spAutoFit/>
          </a:bodyPr>
          <a:lstStyle/>
          <a:p>
            <a:r>
              <a:rPr lang="en-US" sz="2000" dirty="0"/>
              <a:t>Evolution of shell structure near N = 28</a:t>
            </a:r>
          </a:p>
        </p:txBody>
      </p:sp>
    </p:spTree>
    <p:extLst>
      <p:ext uri="{BB962C8B-B14F-4D97-AF65-F5344CB8AC3E}">
        <p14:creationId xmlns:p14="http://schemas.microsoft.com/office/powerpoint/2010/main" val="2150310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500423-646A-234E-8C81-2E4F6FC6FDC0}"/>
              </a:ext>
            </a:extLst>
          </p:cNvPr>
          <p:cNvPicPr>
            <a:picLocks noChangeAspect="1"/>
          </p:cNvPicPr>
          <p:nvPr/>
        </p:nvPicPr>
        <p:blipFill>
          <a:blip r:embed="rId2"/>
          <a:stretch>
            <a:fillRect/>
          </a:stretch>
        </p:blipFill>
        <p:spPr>
          <a:xfrm>
            <a:off x="0" y="2763078"/>
            <a:ext cx="8601123" cy="4094921"/>
          </a:xfrm>
          <a:prstGeom prst="rect">
            <a:avLst/>
          </a:prstGeom>
        </p:spPr>
      </p:pic>
      <p:pic>
        <p:nvPicPr>
          <p:cNvPr id="3" name="Picture 2">
            <a:extLst>
              <a:ext uri="{FF2B5EF4-FFF2-40B4-BE49-F238E27FC236}">
                <a16:creationId xmlns:a16="http://schemas.microsoft.com/office/drawing/2014/main" id="{F02C6161-3E8E-FF4D-ABD5-00B82444364C}"/>
              </a:ext>
            </a:extLst>
          </p:cNvPr>
          <p:cNvPicPr>
            <a:picLocks noChangeAspect="1"/>
          </p:cNvPicPr>
          <p:nvPr/>
        </p:nvPicPr>
        <p:blipFill rotWithShape="1">
          <a:blip r:embed="rId3"/>
          <a:srcRect l="1576" r="171" b="10904"/>
          <a:stretch/>
        </p:blipFill>
        <p:spPr>
          <a:xfrm>
            <a:off x="2009137" y="1217391"/>
            <a:ext cx="822017" cy="453352"/>
          </a:xfrm>
          <a:prstGeom prst="rect">
            <a:avLst/>
          </a:prstGeom>
        </p:spPr>
      </p:pic>
      <p:pic>
        <p:nvPicPr>
          <p:cNvPr id="4" name="Picture 3">
            <a:extLst>
              <a:ext uri="{FF2B5EF4-FFF2-40B4-BE49-F238E27FC236}">
                <a16:creationId xmlns:a16="http://schemas.microsoft.com/office/drawing/2014/main" id="{FDAF4C41-704D-404D-A5FF-FF41DABE33F2}"/>
              </a:ext>
            </a:extLst>
          </p:cNvPr>
          <p:cNvPicPr>
            <a:picLocks noChangeAspect="1"/>
          </p:cNvPicPr>
          <p:nvPr/>
        </p:nvPicPr>
        <p:blipFill>
          <a:blip r:embed="rId4"/>
          <a:stretch>
            <a:fillRect/>
          </a:stretch>
        </p:blipFill>
        <p:spPr>
          <a:xfrm>
            <a:off x="781" y="1235480"/>
            <a:ext cx="1261490" cy="371743"/>
          </a:xfrm>
          <a:prstGeom prst="rect">
            <a:avLst/>
          </a:prstGeom>
        </p:spPr>
      </p:pic>
      <p:sp>
        <p:nvSpPr>
          <p:cNvPr id="5" name="TextBox 4">
            <a:extLst>
              <a:ext uri="{FF2B5EF4-FFF2-40B4-BE49-F238E27FC236}">
                <a16:creationId xmlns:a16="http://schemas.microsoft.com/office/drawing/2014/main" id="{1519B5A5-6959-6046-8F8E-47EEEF56EA05}"/>
              </a:ext>
            </a:extLst>
          </p:cNvPr>
          <p:cNvSpPr txBox="1"/>
          <p:nvPr/>
        </p:nvSpPr>
        <p:spPr>
          <a:xfrm>
            <a:off x="0" y="860907"/>
            <a:ext cx="6626961" cy="400110"/>
          </a:xfrm>
          <a:prstGeom prst="rect">
            <a:avLst/>
          </a:prstGeom>
          <a:noFill/>
        </p:spPr>
        <p:txBody>
          <a:bodyPr wrap="square" rtlCol="0">
            <a:spAutoFit/>
          </a:bodyPr>
          <a:lstStyle/>
          <a:p>
            <a:r>
              <a:rPr lang="en-GB" sz="2000" b="1" dirty="0">
                <a:solidFill>
                  <a:srgbClr val="002060"/>
                </a:solidFill>
              </a:rPr>
              <a:t>Wilton Catford &amp; Adrien Matta</a:t>
            </a:r>
            <a:endParaRPr lang="en-GB" sz="2000" b="1" u="sng" dirty="0">
              <a:solidFill>
                <a:srgbClr val="002060"/>
              </a:solidFill>
            </a:endParaRPr>
          </a:p>
        </p:txBody>
      </p:sp>
      <p:sp>
        <p:nvSpPr>
          <p:cNvPr id="6" name="Rectangle 5">
            <a:extLst>
              <a:ext uri="{FF2B5EF4-FFF2-40B4-BE49-F238E27FC236}">
                <a16:creationId xmlns:a16="http://schemas.microsoft.com/office/drawing/2014/main" id="{B6556BC0-330A-354F-BE9E-948CB38A8F35}"/>
              </a:ext>
            </a:extLst>
          </p:cNvPr>
          <p:cNvSpPr/>
          <p:nvPr/>
        </p:nvSpPr>
        <p:spPr>
          <a:xfrm>
            <a:off x="3488098" y="60801"/>
            <a:ext cx="7831375" cy="584775"/>
          </a:xfrm>
          <a:prstGeom prst="rect">
            <a:avLst/>
          </a:prstGeom>
        </p:spPr>
        <p:txBody>
          <a:bodyPr wrap="none">
            <a:spAutoFit/>
          </a:bodyPr>
          <a:lstStyle/>
          <a:p>
            <a:r>
              <a:rPr lang="en-GB" sz="3200" b="1" dirty="0">
                <a:solidFill>
                  <a:schemeClr val="bg1"/>
                </a:solidFill>
              </a:rPr>
              <a:t>d(</a:t>
            </a:r>
            <a:r>
              <a:rPr lang="en-GB" sz="3200" b="1" baseline="30000" dirty="0">
                <a:solidFill>
                  <a:schemeClr val="bg1"/>
                </a:solidFill>
              </a:rPr>
              <a:t>47</a:t>
            </a:r>
            <a:r>
              <a:rPr lang="en-GB" sz="3200" b="1" dirty="0">
                <a:solidFill>
                  <a:schemeClr val="bg1"/>
                </a:solidFill>
              </a:rPr>
              <a:t>K,p)</a:t>
            </a:r>
            <a:r>
              <a:rPr lang="en-GB" sz="3200" b="1" baseline="30000" dirty="0">
                <a:solidFill>
                  <a:schemeClr val="bg1"/>
                </a:solidFill>
              </a:rPr>
              <a:t>48</a:t>
            </a:r>
            <a:r>
              <a:rPr lang="en-GB" sz="3200" b="1" dirty="0">
                <a:solidFill>
                  <a:schemeClr val="bg1"/>
                </a:solidFill>
              </a:rPr>
              <a:t>K at SPIRAL1+       A few weeks ago! </a:t>
            </a:r>
            <a:endParaRPr lang="en-US" sz="3200" dirty="0">
              <a:solidFill>
                <a:schemeClr val="bg1"/>
              </a:solidFill>
            </a:endParaRPr>
          </a:p>
        </p:txBody>
      </p:sp>
      <p:pic>
        <p:nvPicPr>
          <p:cNvPr id="7" name="Picture 6" descr="GanilSpiral2_LOGO2018.png">
            <a:extLst>
              <a:ext uri="{FF2B5EF4-FFF2-40B4-BE49-F238E27FC236}">
                <a16:creationId xmlns:a16="http://schemas.microsoft.com/office/drawing/2014/main" id="{5B8A932A-652E-8C4A-8382-356AE9C2CD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1567" y="116442"/>
            <a:ext cx="2545565" cy="566757"/>
          </a:xfrm>
          <a:prstGeom prst="rect">
            <a:avLst/>
          </a:prstGeom>
        </p:spPr>
      </p:pic>
      <p:sp>
        <p:nvSpPr>
          <p:cNvPr id="8" name="TextBox 7">
            <a:extLst>
              <a:ext uri="{FF2B5EF4-FFF2-40B4-BE49-F238E27FC236}">
                <a16:creationId xmlns:a16="http://schemas.microsoft.com/office/drawing/2014/main" id="{78B3B8B6-7A43-5945-A388-F6B99BF77DE8}"/>
              </a:ext>
            </a:extLst>
          </p:cNvPr>
          <p:cNvSpPr txBox="1"/>
          <p:nvPr/>
        </p:nvSpPr>
        <p:spPr>
          <a:xfrm>
            <a:off x="3941493" y="972455"/>
            <a:ext cx="5974008" cy="1846659"/>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mj-lt"/>
              </a:rPr>
              <a:t>AGATA, MUGAST and VAMOS</a:t>
            </a:r>
          </a:p>
          <a:p>
            <a:pPr marL="285750" indent="-285750">
              <a:buFont typeface="Arial" panose="020B0604020202020204" pitchFamily="34" charset="0"/>
              <a:buChar char="•"/>
            </a:pPr>
            <a:r>
              <a:rPr lang="en-US" sz="2400" dirty="0">
                <a:latin typeface="+mj-lt"/>
              </a:rPr>
              <a:t>10</a:t>
            </a:r>
            <a:r>
              <a:rPr lang="en-US" sz="2400" baseline="30000" dirty="0">
                <a:latin typeface="+mj-lt"/>
              </a:rPr>
              <a:t>6</a:t>
            </a:r>
            <a:r>
              <a:rPr lang="en-US" sz="2400" dirty="0">
                <a:latin typeface="+mj-lt"/>
              </a:rPr>
              <a:t> </a:t>
            </a:r>
            <a:r>
              <a:rPr lang="en-US" sz="2400" dirty="0" err="1">
                <a:latin typeface="+mj-lt"/>
              </a:rPr>
              <a:t>pps</a:t>
            </a:r>
            <a:r>
              <a:rPr lang="en-US" sz="2400" dirty="0">
                <a:latin typeface="+mj-lt"/>
              </a:rPr>
              <a:t>, &gt;99.99% pure </a:t>
            </a:r>
            <a:r>
              <a:rPr lang="en-US" sz="2400" b="1" dirty="0">
                <a:latin typeface="+mj-lt"/>
              </a:rPr>
              <a:t>radioactive</a:t>
            </a:r>
            <a:r>
              <a:rPr lang="en-US" sz="2400" dirty="0">
                <a:latin typeface="+mj-lt"/>
              </a:rPr>
              <a:t> </a:t>
            </a:r>
            <a:r>
              <a:rPr lang="en-US" sz="2400" baseline="30000" dirty="0">
                <a:latin typeface="+mj-lt"/>
              </a:rPr>
              <a:t>47</a:t>
            </a:r>
            <a:r>
              <a:rPr lang="en-US" sz="2400" dirty="0">
                <a:latin typeface="+mj-lt"/>
              </a:rPr>
              <a:t>K beam</a:t>
            </a:r>
          </a:p>
          <a:p>
            <a:pPr marL="285750" indent="-285750">
              <a:buFont typeface="Arial" panose="020B0604020202020204" pitchFamily="34" charset="0"/>
              <a:buChar char="•"/>
            </a:pPr>
            <a:r>
              <a:rPr lang="en-US" sz="2400" dirty="0">
                <a:solidFill>
                  <a:srgbClr val="042C80"/>
                </a:solidFill>
                <a:latin typeface="+mj-lt"/>
              </a:rPr>
              <a:t>Looking for new excited states in </a:t>
            </a:r>
            <a:r>
              <a:rPr lang="en-US" sz="2400" baseline="30000" dirty="0">
                <a:solidFill>
                  <a:srgbClr val="042C80"/>
                </a:solidFill>
                <a:latin typeface="+mj-lt"/>
              </a:rPr>
              <a:t>48</a:t>
            </a:r>
            <a:r>
              <a:rPr lang="en-US" sz="2400" dirty="0">
                <a:solidFill>
                  <a:srgbClr val="042C80"/>
                </a:solidFill>
                <a:latin typeface="+mj-lt"/>
              </a:rPr>
              <a:t>K</a:t>
            </a:r>
          </a:p>
          <a:p>
            <a:pPr marL="285750" indent="-285750">
              <a:buFont typeface="Arial" panose="020B0604020202020204" pitchFamily="34" charset="0"/>
              <a:buChar char="•"/>
            </a:pPr>
            <a:r>
              <a:rPr lang="el-GR" sz="2400" dirty="0">
                <a:solidFill>
                  <a:srgbClr val="042C80"/>
                </a:solidFill>
                <a:latin typeface="+mj-lt"/>
              </a:rPr>
              <a:t>π</a:t>
            </a:r>
            <a:r>
              <a:rPr lang="en-GB" sz="2400" dirty="0">
                <a:solidFill>
                  <a:srgbClr val="042C80"/>
                </a:solidFill>
                <a:latin typeface="+mj-lt"/>
              </a:rPr>
              <a:t>(0s</a:t>
            </a:r>
            <a:r>
              <a:rPr lang="en-GB" sz="2400" baseline="-25000" dirty="0">
                <a:solidFill>
                  <a:srgbClr val="042C80"/>
                </a:solidFill>
                <a:latin typeface="+mj-lt"/>
              </a:rPr>
              <a:t>1/2</a:t>
            </a:r>
            <a:r>
              <a:rPr lang="en-GB" sz="2400" dirty="0">
                <a:solidFill>
                  <a:srgbClr val="042C80"/>
                </a:solidFill>
                <a:latin typeface="+mj-lt"/>
              </a:rPr>
              <a:t>) </a:t>
            </a:r>
            <a:r>
              <a:rPr lang="en-GB" sz="2400" dirty="0">
                <a:solidFill>
                  <a:srgbClr val="042C80"/>
                </a:solidFill>
                <a:latin typeface="+mj-lt"/>
                <a:sym typeface="Symbol" panose="05050102010706020507" pitchFamily="18" charset="2"/>
              </a:rPr>
              <a:t> </a:t>
            </a:r>
            <a:r>
              <a:rPr lang="el-GR" sz="2400" dirty="0">
                <a:solidFill>
                  <a:srgbClr val="042C80"/>
                </a:solidFill>
                <a:latin typeface="+mj-lt"/>
                <a:sym typeface="Symbol" panose="05050102010706020507" pitchFamily="18" charset="2"/>
              </a:rPr>
              <a:t>ν</a:t>
            </a:r>
            <a:r>
              <a:rPr lang="en-GB" sz="2400" dirty="0">
                <a:solidFill>
                  <a:srgbClr val="042C80"/>
                </a:solidFill>
                <a:latin typeface="+mj-lt"/>
                <a:sym typeface="Symbol" panose="05050102010706020507" pitchFamily="18" charset="2"/>
              </a:rPr>
              <a:t>(0f</a:t>
            </a:r>
            <a:r>
              <a:rPr lang="en-GB" sz="2400" baseline="-25000" dirty="0">
                <a:solidFill>
                  <a:srgbClr val="042C80"/>
                </a:solidFill>
                <a:latin typeface="+mj-lt"/>
                <a:sym typeface="Symbol" panose="05050102010706020507" pitchFamily="18" charset="2"/>
              </a:rPr>
              <a:t>5/2</a:t>
            </a:r>
            <a:r>
              <a:rPr lang="en-GB" sz="2400" dirty="0">
                <a:solidFill>
                  <a:srgbClr val="042C80"/>
                </a:solidFill>
                <a:latin typeface="+mj-lt"/>
                <a:sym typeface="Symbol" panose="05050102010706020507" pitchFamily="18" charset="2"/>
              </a:rPr>
              <a:t>) interaction</a:t>
            </a:r>
            <a:endParaRPr lang="en-US" sz="2400" dirty="0">
              <a:solidFill>
                <a:srgbClr val="042C80"/>
              </a:solidFill>
              <a:latin typeface="+mj-lt"/>
            </a:endParaRPr>
          </a:p>
          <a:p>
            <a:endParaRPr 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04FA4AC-8FFE-7543-A571-FFB3F660F9C2}"/>
                  </a:ext>
                </a:extLst>
              </p:cNvPr>
              <p:cNvSpPr txBox="1"/>
              <p:nvPr/>
            </p:nvSpPr>
            <p:spPr>
              <a:xfrm>
                <a:off x="8418040" y="3698997"/>
                <a:ext cx="3773960" cy="1938992"/>
              </a:xfrm>
              <a:prstGeom prst="rect">
                <a:avLst/>
              </a:prstGeom>
              <a:solidFill>
                <a:schemeClr val="accent2">
                  <a:lumMod val="40000"/>
                  <a:lumOff val="60000"/>
                </a:schemeClr>
              </a:solidFill>
            </p:spPr>
            <p:txBody>
              <a:bodyPr wrap="square" rtlCol="0">
                <a:spAutoFit/>
              </a:bodyPr>
              <a:lstStyle/>
              <a:p>
                <a:r>
                  <a:rPr lang="en-US" sz="2400" b="1" dirty="0"/>
                  <a:t>Power of AGATA:</a:t>
                </a:r>
              </a:p>
              <a:p>
                <a:pPr marL="285750" indent="-285750">
                  <a:buFont typeface="Arial" panose="020B0604020202020204" pitchFamily="34" charset="0"/>
                  <a:buChar char="•"/>
                </a:pPr>
                <a:r>
                  <a:rPr lang="en-US" sz="2400" dirty="0"/>
                  <a:t>High Efficiency (high-energy </a:t>
                </a:r>
                <a:r>
                  <a:rPr lang="el-GR" sz="2400" dirty="0"/>
                  <a:t>γ</a:t>
                </a:r>
                <a:r>
                  <a:rPr lang="en-GB" sz="2400" dirty="0"/>
                  <a:t> rays, </a:t>
                </a:r>
                <a:r>
                  <a:rPr lang="el-GR" sz="2400" dirty="0"/>
                  <a:t>γ-γ</a:t>
                </a:r>
                <a:r>
                  <a:rPr lang="en-GB" sz="2400" dirty="0"/>
                  <a:t> analysis)</a:t>
                </a:r>
                <a:endParaRPr lang="en-US" sz="2400" dirty="0"/>
              </a:p>
              <a:p>
                <a:pPr marL="285750" indent="-285750">
                  <a:buFont typeface="Arial" panose="020B0604020202020204" pitchFamily="34" charset="0"/>
                  <a:buChar char="•"/>
                </a:pPr>
                <a:r>
                  <a:rPr lang="en-GB" sz="2400" dirty="0"/>
                  <a:t>Position sensitivity (Doppler, v/c </a:t>
                </a:r>
                <a14:m>
                  <m:oMath xmlns:m="http://schemas.openxmlformats.org/officeDocument/2006/math">
                    <m:r>
                      <a:rPr lang="en-GB" sz="2400" i="1" dirty="0" smtClean="0">
                        <a:latin typeface="Cambria Math" panose="02040503050406030204" pitchFamily="18" charset="0"/>
                        <a:ea typeface="Cambria Math" panose="02040503050406030204" pitchFamily="18" charset="0"/>
                      </a:rPr>
                      <m:t>≥</m:t>
                    </m:r>
                  </m:oMath>
                </a14:m>
                <a:r>
                  <a:rPr lang="en-GB" sz="2400" dirty="0"/>
                  <a:t> 10%)</a:t>
                </a:r>
                <a:endParaRPr lang="en-US" sz="2400" dirty="0"/>
              </a:p>
            </p:txBody>
          </p:sp>
        </mc:Choice>
        <mc:Fallback xmlns="">
          <p:sp>
            <p:nvSpPr>
              <p:cNvPr id="9" name="TextBox 8">
                <a:extLst>
                  <a:ext uri="{FF2B5EF4-FFF2-40B4-BE49-F238E27FC236}">
                    <a16:creationId xmlns:a16="http://schemas.microsoft.com/office/drawing/2014/main" id="{004FA4AC-8FFE-7543-A571-FFB3F660F9C2}"/>
                  </a:ext>
                </a:extLst>
              </p:cNvPr>
              <p:cNvSpPr txBox="1">
                <a:spLocks noRot="1" noChangeAspect="1" noMove="1" noResize="1" noEditPoints="1" noAdjustHandles="1" noChangeArrowheads="1" noChangeShapeType="1" noTextEdit="1"/>
              </p:cNvSpPr>
              <p:nvPr/>
            </p:nvSpPr>
            <p:spPr>
              <a:xfrm>
                <a:off x="8418040" y="3698997"/>
                <a:ext cx="3773960" cy="1938992"/>
              </a:xfrm>
              <a:prstGeom prst="rect">
                <a:avLst/>
              </a:prstGeom>
              <a:blipFill>
                <a:blip r:embed="rId6"/>
                <a:stretch>
                  <a:fillRect l="-2349" t="-2614" r="-1007" b="-5882"/>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AD32A561-3732-944E-AD01-24472C155555}"/>
              </a:ext>
            </a:extLst>
          </p:cNvPr>
          <p:cNvSpPr/>
          <p:nvPr/>
        </p:nvSpPr>
        <p:spPr>
          <a:xfrm>
            <a:off x="5416826" y="3359426"/>
            <a:ext cx="1729409" cy="3395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97FE504-22B9-3741-BAC4-29249F1970F0}"/>
              </a:ext>
            </a:extLst>
          </p:cNvPr>
          <p:cNvSpPr txBox="1"/>
          <p:nvPr/>
        </p:nvSpPr>
        <p:spPr>
          <a:xfrm>
            <a:off x="1903310" y="2759252"/>
            <a:ext cx="8659550" cy="584775"/>
          </a:xfrm>
          <a:prstGeom prst="rect">
            <a:avLst/>
          </a:prstGeom>
          <a:noFill/>
        </p:spPr>
        <p:txBody>
          <a:bodyPr wrap="none" rtlCol="0">
            <a:spAutoFit/>
          </a:bodyPr>
          <a:lstStyle/>
          <a:p>
            <a:r>
              <a:rPr lang="en-US" sz="3200" dirty="0">
                <a:solidFill>
                  <a:schemeClr val="accent3">
                    <a:lumMod val="75000"/>
                  </a:schemeClr>
                </a:solidFill>
              </a:rPr>
              <a:t>ONLINE ANALYSIS: Experiment March 2021 (E793s)</a:t>
            </a:r>
          </a:p>
        </p:txBody>
      </p:sp>
      <p:sp>
        <p:nvSpPr>
          <p:cNvPr id="12" name="TextBox 11">
            <a:extLst>
              <a:ext uri="{FF2B5EF4-FFF2-40B4-BE49-F238E27FC236}">
                <a16:creationId xmlns:a16="http://schemas.microsoft.com/office/drawing/2014/main" id="{3DAEE5A3-6CE4-ED4E-8ACC-BFFCD45496C2}"/>
              </a:ext>
            </a:extLst>
          </p:cNvPr>
          <p:cNvSpPr txBox="1"/>
          <p:nvPr/>
        </p:nvSpPr>
        <p:spPr>
          <a:xfrm>
            <a:off x="4929949" y="5453323"/>
            <a:ext cx="3101362" cy="369332"/>
          </a:xfrm>
          <a:prstGeom prst="rect">
            <a:avLst/>
          </a:prstGeom>
          <a:noFill/>
        </p:spPr>
        <p:txBody>
          <a:bodyPr wrap="none" rtlCol="0">
            <a:spAutoFit/>
          </a:bodyPr>
          <a:lstStyle/>
          <a:p>
            <a:r>
              <a:rPr lang="en-US" dirty="0"/>
              <a:t>VAMOS-gated AGATA spectrum</a:t>
            </a:r>
          </a:p>
        </p:txBody>
      </p:sp>
    </p:spTree>
    <p:extLst>
      <p:ext uri="{BB962C8B-B14F-4D97-AF65-F5344CB8AC3E}">
        <p14:creationId xmlns:p14="http://schemas.microsoft.com/office/powerpoint/2010/main" val="379587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5561DF-F5BE-44F6-8156-7D46C723FE94}"/>
              </a:ext>
            </a:extLst>
          </p:cNvPr>
          <p:cNvPicPr>
            <a:picLocks noChangeAspect="1"/>
          </p:cNvPicPr>
          <p:nvPr/>
        </p:nvPicPr>
        <p:blipFill>
          <a:blip r:embed="rId2"/>
          <a:stretch>
            <a:fillRect/>
          </a:stretch>
        </p:blipFill>
        <p:spPr>
          <a:xfrm>
            <a:off x="1682199" y="3641033"/>
            <a:ext cx="6892833" cy="2590800"/>
          </a:xfrm>
          <a:prstGeom prst="rect">
            <a:avLst/>
          </a:prstGeom>
        </p:spPr>
      </p:pic>
      <p:pic>
        <p:nvPicPr>
          <p:cNvPr id="4" name="Picture 3">
            <a:extLst>
              <a:ext uri="{FF2B5EF4-FFF2-40B4-BE49-F238E27FC236}">
                <a16:creationId xmlns:a16="http://schemas.microsoft.com/office/drawing/2014/main" id="{213EFDCE-3F58-4BEF-B7EC-9825581F871B}"/>
              </a:ext>
            </a:extLst>
          </p:cNvPr>
          <p:cNvPicPr>
            <a:picLocks noChangeAspect="1"/>
          </p:cNvPicPr>
          <p:nvPr/>
        </p:nvPicPr>
        <p:blipFill>
          <a:blip r:embed="rId3"/>
          <a:stretch>
            <a:fillRect/>
          </a:stretch>
        </p:blipFill>
        <p:spPr>
          <a:xfrm>
            <a:off x="3030000" y="1169074"/>
            <a:ext cx="6132000" cy="3737542"/>
          </a:xfrm>
          <a:prstGeom prst="rect">
            <a:avLst/>
          </a:prstGeom>
          <a:ln>
            <a:solidFill>
              <a:schemeClr val="tx1"/>
            </a:solidFill>
          </a:ln>
        </p:spPr>
      </p:pic>
      <p:sp>
        <p:nvSpPr>
          <p:cNvPr id="7" name="Rectangle 6">
            <a:extLst>
              <a:ext uri="{FF2B5EF4-FFF2-40B4-BE49-F238E27FC236}">
                <a16:creationId xmlns:a16="http://schemas.microsoft.com/office/drawing/2014/main" id="{96686B6F-C726-45DE-A45A-22973CD7D0F2}"/>
              </a:ext>
            </a:extLst>
          </p:cNvPr>
          <p:cNvSpPr/>
          <p:nvPr/>
        </p:nvSpPr>
        <p:spPr>
          <a:xfrm>
            <a:off x="5128592" y="4906616"/>
            <a:ext cx="198783" cy="4041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8E0BD52-3BC4-458C-BD5F-083874222C34}"/>
              </a:ext>
            </a:extLst>
          </p:cNvPr>
          <p:cNvSpPr txBox="1"/>
          <p:nvPr/>
        </p:nvSpPr>
        <p:spPr>
          <a:xfrm flipH="1">
            <a:off x="2536714" y="4936433"/>
            <a:ext cx="2684229" cy="400110"/>
          </a:xfrm>
          <a:prstGeom prst="rect">
            <a:avLst/>
          </a:prstGeom>
          <a:noFill/>
        </p:spPr>
        <p:txBody>
          <a:bodyPr wrap="square" rtlCol="0">
            <a:spAutoFit/>
          </a:bodyPr>
          <a:lstStyle/>
          <a:p>
            <a:r>
              <a:rPr lang="en-GB" sz="2000" b="1" dirty="0">
                <a:solidFill>
                  <a:srgbClr val="FF0000"/>
                </a:solidFill>
              </a:rPr>
              <a:t>GATE  E</a:t>
            </a:r>
            <a:r>
              <a:rPr lang="en-GB" sz="2000" b="1" baseline="-25000" dirty="0">
                <a:solidFill>
                  <a:srgbClr val="FF0000"/>
                </a:solidFill>
              </a:rPr>
              <a:t>x</a:t>
            </a:r>
            <a:r>
              <a:rPr lang="en-GB" sz="2000" b="1" dirty="0">
                <a:solidFill>
                  <a:srgbClr val="FF0000"/>
                </a:solidFill>
              </a:rPr>
              <a:t>(</a:t>
            </a:r>
            <a:r>
              <a:rPr lang="en-GB" sz="2000" b="1" baseline="30000" dirty="0">
                <a:solidFill>
                  <a:srgbClr val="FF0000"/>
                </a:solidFill>
              </a:rPr>
              <a:t>48</a:t>
            </a:r>
            <a:r>
              <a:rPr lang="en-GB" sz="2000" b="1" dirty="0">
                <a:solidFill>
                  <a:srgbClr val="FF0000"/>
                </a:solidFill>
              </a:rPr>
              <a:t>K) =2.0 MeV</a:t>
            </a:r>
          </a:p>
        </p:txBody>
      </p:sp>
      <p:sp>
        <p:nvSpPr>
          <p:cNvPr id="9" name="Rectangle 8">
            <a:extLst>
              <a:ext uri="{FF2B5EF4-FFF2-40B4-BE49-F238E27FC236}">
                <a16:creationId xmlns:a16="http://schemas.microsoft.com/office/drawing/2014/main" id="{EC0B7422-8F4C-438D-8DDB-43448F5FADF1}"/>
              </a:ext>
            </a:extLst>
          </p:cNvPr>
          <p:cNvSpPr/>
          <p:nvPr/>
        </p:nvSpPr>
        <p:spPr>
          <a:xfrm>
            <a:off x="5128592" y="1374916"/>
            <a:ext cx="198783" cy="10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3B2EBA0-1E65-4597-BFFF-C79BF6F75DF5}"/>
              </a:ext>
            </a:extLst>
          </p:cNvPr>
          <p:cNvSpPr txBox="1"/>
          <p:nvPr/>
        </p:nvSpPr>
        <p:spPr>
          <a:xfrm>
            <a:off x="8575032" y="3952460"/>
            <a:ext cx="798127" cy="707886"/>
          </a:xfrm>
          <a:prstGeom prst="rect">
            <a:avLst/>
          </a:prstGeom>
          <a:noFill/>
        </p:spPr>
        <p:txBody>
          <a:bodyPr wrap="square" rtlCol="0">
            <a:spAutoFit/>
          </a:bodyPr>
          <a:lstStyle/>
          <a:p>
            <a:r>
              <a:rPr lang="en-GB" sz="4000" b="1" dirty="0">
                <a:solidFill>
                  <a:srgbClr val="FF0000"/>
                </a:solidFill>
              </a:rPr>
              <a:t>E</a:t>
            </a:r>
            <a:r>
              <a:rPr lang="en-GB" sz="4000" b="1" baseline="-25000" dirty="0">
                <a:solidFill>
                  <a:srgbClr val="FF0000"/>
                </a:solidFill>
              </a:rPr>
              <a:t>x</a:t>
            </a:r>
          </a:p>
        </p:txBody>
      </p:sp>
      <p:sp>
        <p:nvSpPr>
          <p:cNvPr id="11" name="TextBox 10">
            <a:extLst>
              <a:ext uri="{FF2B5EF4-FFF2-40B4-BE49-F238E27FC236}">
                <a16:creationId xmlns:a16="http://schemas.microsoft.com/office/drawing/2014/main" id="{668AA560-DE8C-4D02-B106-4C5B13A71081}"/>
              </a:ext>
            </a:extLst>
          </p:cNvPr>
          <p:cNvSpPr txBox="1"/>
          <p:nvPr/>
        </p:nvSpPr>
        <p:spPr>
          <a:xfrm>
            <a:off x="8575032" y="5667924"/>
            <a:ext cx="798127" cy="707886"/>
          </a:xfrm>
          <a:prstGeom prst="rect">
            <a:avLst/>
          </a:prstGeom>
          <a:noFill/>
        </p:spPr>
        <p:txBody>
          <a:bodyPr wrap="square" rtlCol="0">
            <a:spAutoFit/>
          </a:bodyPr>
          <a:lstStyle/>
          <a:p>
            <a:r>
              <a:rPr lang="en-GB" sz="4000" b="1" dirty="0" err="1">
                <a:solidFill>
                  <a:srgbClr val="FF0000"/>
                </a:solidFill>
              </a:rPr>
              <a:t>E</a:t>
            </a:r>
            <a:r>
              <a:rPr lang="en-GB" sz="4000" b="1" baseline="-25000" dirty="0" err="1">
                <a:solidFill>
                  <a:srgbClr val="FF0000"/>
                </a:solidFill>
                <a:latin typeface="Symbol" panose="05050102010706020507" pitchFamily="18" charset="2"/>
              </a:rPr>
              <a:t>g</a:t>
            </a:r>
            <a:endParaRPr lang="en-GB" sz="4000" b="1" baseline="-25000" dirty="0">
              <a:solidFill>
                <a:srgbClr val="FF0000"/>
              </a:solidFill>
              <a:latin typeface="Symbol" panose="05050102010706020507" pitchFamily="18" charset="2"/>
            </a:endParaRPr>
          </a:p>
        </p:txBody>
      </p:sp>
      <p:sp>
        <p:nvSpPr>
          <p:cNvPr id="12" name="TextBox 11">
            <a:extLst>
              <a:ext uri="{FF2B5EF4-FFF2-40B4-BE49-F238E27FC236}">
                <a16:creationId xmlns:a16="http://schemas.microsoft.com/office/drawing/2014/main" id="{0D011E19-542C-4E86-9D75-74DB39E06FBA}"/>
              </a:ext>
            </a:extLst>
          </p:cNvPr>
          <p:cNvSpPr txBox="1"/>
          <p:nvPr/>
        </p:nvSpPr>
        <p:spPr>
          <a:xfrm>
            <a:off x="3281169" y="1207030"/>
            <a:ext cx="798127" cy="707886"/>
          </a:xfrm>
          <a:prstGeom prst="rect">
            <a:avLst/>
          </a:prstGeom>
          <a:noFill/>
        </p:spPr>
        <p:txBody>
          <a:bodyPr wrap="square" rtlCol="0">
            <a:spAutoFit/>
          </a:bodyPr>
          <a:lstStyle/>
          <a:p>
            <a:r>
              <a:rPr lang="en-GB" sz="4000" b="1" dirty="0" err="1">
                <a:solidFill>
                  <a:srgbClr val="FF0000"/>
                </a:solidFill>
              </a:rPr>
              <a:t>E</a:t>
            </a:r>
            <a:r>
              <a:rPr lang="en-GB" sz="4000" b="1" baseline="-25000" dirty="0" err="1">
                <a:solidFill>
                  <a:srgbClr val="FF0000"/>
                </a:solidFill>
                <a:latin typeface="Symbol" panose="05050102010706020507" pitchFamily="18" charset="2"/>
              </a:rPr>
              <a:t>g</a:t>
            </a:r>
            <a:endParaRPr lang="en-GB" sz="4000" b="1" baseline="-25000" dirty="0">
              <a:solidFill>
                <a:srgbClr val="FF0000"/>
              </a:solidFill>
              <a:latin typeface="Symbol" panose="05050102010706020507" pitchFamily="18" charset="2"/>
            </a:endParaRPr>
          </a:p>
        </p:txBody>
      </p:sp>
      <p:sp>
        <p:nvSpPr>
          <p:cNvPr id="19" name="Oval 18">
            <a:extLst>
              <a:ext uri="{FF2B5EF4-FFF2-40B4-BE49-F238E27FC236}">
                <a16:creationId xmlns:a16="http://schemas.microsoft.com/office/drawing/2014/main" id="{D48A155F-6472-46A1-B59D-CD7AAD376BC5}"/>
              </a:ext>
            </a:extLst>
          </p:cNvPr>
          <p:cNvSpPr/>
          <p:nvPr/>
        </p:nvSpPr>
        <p:spPr>
          <a:xfrm>
            <a:off x="3945523" y="1759567"/>
            <a:ext cx="4965310" cy="32220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AFDB2AF6-6239-4A2C-B7B8-43438D9A1214}"/>
              </a:ext>
            </a:extLst>
          </p:cNvPr>
          <p:cNvSpPr txBox="1"/>
          <p:nvPr/>
        </p:nvSpPr>
        <p:spPr>
          <a:xfrm flipH="1">
            <a:off x="7116604" y="2447811"/>
            <a:ext cx="1626329" cy="1200329"/>
          </a:xfrm>
          <a:prstGeom prst="rect">
            <a:avLst/>
          </a:prstGeom>
          <a:noFill/>
          <a:ln>
            <a:noFill/>
          </a:ln>
        </p:spPr>
        <p:txBody>
          <a:bodyPr wrap="square" rtlCol="0">
            <a:spAutoFit/>
          </a:bodyPr>
          <a:lstStyle/>
          <a:p>
            <a:r>
              <a:rPr lang="en-GB" b="1" dirty="0">
                <a:solidFill>
                  <a:srgbClr val="FF0000"/>
                </a:solidFill>
              </a:rPr>
              <a:t>NEWLY IDENTIFIED</a:t>
            </a:r>
          </a:p>
          <a:p>
            <a:r>
              <a:rPr lang="en-GB" b="1" dirty="0">
                <a:solidFill>
                  <a:srgbClr val="FF0000"/>
                </a:solidFill>
              </a:rPr>
              <a:t>STATES &amp;</a:t>
            </a:r>
          </a:p>
          <a:p>
            <a:r>
              <a:rPr lang="en-GB" b="1" dirty="0">
                <a:solidFill>
                  <a:srgbClr val="FF0000"/>
                </a:solidFill>
              </a:rPr>
              <a:t>DECAYS in </a:t>
            </a:r>
            <a:r>
              <a:rPr lang="en-GB" b="1" baseline="30000" dirty="0">
                <a:solidFill>
                  <a:srgbClr val="FF0000"/>
                </a:solidFill>
              </a:rPr>
              <a:t>48</a:t>
            </a:r>
            <a:r>
              <a:rPr lang="en-GB" b="1" dirty="0">
                <a:solidFill>
                  <a:srgbClr val="FF0000"/>
                </a:solidFill>
              </a:rPr>
              <a:t>K </a:t>
            </a:r>
          </a:p>
        </p:txBody>
      </p:sp>
      <p:pic>
        <p:nvPicPr>
          <p:cNvPr id="22" name="Picture 21" descr="GanilSpiral2_LOGO2018.png">
            <a:extLst>
              <a:ext uri="{FF2B5EF4-FFF2-40B4-BE49-F238E27FC236}">
                <a16:creationId xmlns:a16="http://schemas.microsoft.com/office/drawing/2014/main" id="{1917FB1C-A8C4-5640-8A03-F0EE8705E6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567" y="116442"/>
            <a:ext cx="2545565" cy="566757"/>
          </a:xfrm>
          <a:prstGeom prst="rect">
            <a:avLst/>
          </a:prstGeom>
        </p:spPr>
      </p:pic>
      <p:pic>
        <p:nvPicPr>
          <p:cNvPr id="23" name="Picture 22">
            <a:extLst>
              <a:ext uri="{FF2B5EF4-FFF2-40B4-BE49-F238E27FC236}">
                <a16:creationId xmlns:a16="http://schemas.microsoft.com/office/drawing/2014/main" id="{96A14880-71BE-3C47-9C18-6F5240F989A1}"/>
              </a:ext>
            </a:extLst>
          </p:cNvPr>
          <p:cNvPicPr>
            <a:picLocks noChangeAspect="1"/>
          </p:cNvPicPr>
          <p:nvPr/>
        </p:nvPicPr>
        <p:blipFill rotWithShape="1">
          <a:blip r:embed="rId5"/>
          <a:srcRect l="1576" r="171" b="10904"/>
          <a:stretch/>
        </p:blipFill>
        <p:spPr>
          <a:xfrm>
            <a:off x="2009137" y="1217391"/>
            <a:ext cx="822017" cy="453352"/>
          </a:xfrm>
          <a:prstGeom prst="rect">
            <a:avLst/>
          </a:prstGeom>
        </p:spPr>
      </p:pic>
      <p:pic>
        <p:nvPicPr>
          <p:cNvPr id="24" name="Picture 23">
            <a:extLst>
              <a:ext uri="{FF2B5EF4-FFF2-40B4-BE49-F238E27FC236}">
                <a16:creationId xmlns:a16="http://schemas.microsoft.com/office/drawing/2014/main" id="{AE1880EC-8ABC-4747-9E09-6700EFF5C552}"/>
              </a:ext>
            </a:extLst>
          </p:cNvPr>
          <p:cNvPicPr>
            <a:picLocks noChangeAspect="1"/>
          </p:cNvPicPr>
          <p:nvPr/>
        </p:nvPicPr>
        <p:blipFill>
          <a:blip r:embed="rId6"/>
          <a:stretch>
            <a:fillRect/>
          </a:stretch>
        </p:blipFill>
        <p:spPr>
          <a:xfrm>
            <a:off x="781" y="1235480"/>
            <a:ext cx="1261490" cy="371743"/>
          </a:xfrm>
          <a:prstGeom prst="rect">
            <a:avLst/>
          </a:prstGeom>
        </p:spPr>
      </p:pic>
      <p:sp>
        <p:nvSpPr>
          <p:cNvPr id="25" name="TextBox 24">
            <a:extLst>
              <a:ext uri="{FF2B5EF4-FFF2-40B4-BE49-F238E27FC236}">
                <a16:creationId xmlns:a16="http://schemas.microsoft.com/office/drawing/2014/main" id="{526DE6C2-815D-0742-AF51-4F5D940B38FA}"/>
              </a:ext>
            </a:extLst>
          </p:cNvPr>
          <p:cNvSpPr txBox="1"/>
          <p:nvPr/>
        </p:nvSpPr>
        <p:spPr>
          <a:xfrm>
            <a:off x="0" y="860907"/>
            <a:ext cx="6626961" cy="400110"/>
          </a:xfrm>
          <a:prstGeom prst="rect">
            <a:avLst/>
          </a:prstGeom>
          <a:noFill/>
        </p:spPr>
        <p:txBody>
          <a:bodyPr wrap="square" rtlCol="0">
            <a:spAutoFit/>
          </a:bodyPr>
          <a:lstStyle/>
          <a:p>
            <a:r>
              <a:rPr lang="en-GB" sz="2000" b="1" dirty="0">
                <a:solidFill>
                  <a:srgbClr val="002060"/>
                </a:solidFill>
              </a:rPr>
              <a:t>Wilton Catford &amp; Adrien Matta</a:t>
            </a:r>
            <a:endParaRPr lang="en-GB" sz="2000" b="1" u="sng" dirty="0">
              <a:solidFill>
                <a:srgbClr val="002060"/>
              </a:solidFill>
            </a:endParaRPr>
          </a:p>
        </p:txBody>
      </p:sp>
      <p:sp>
        <p:nvSpPr>
          <p:cNvPr id="26" name="TextBox 25">
            <a:extLst>
              <a:ext uri="{FF2B5EF4-FFF2-40B4-BE49-F238E27FC236}">
                <a16:creationId xmlns:a16="http://schemas.microsoft.com/office/drawing/2014/main" id="{46B77DC8-69EA-7F4C-BD13-615E29E9F172}"/>
              </a:ext>
            </a:extLst>
          </p:cNvPr>
          <p:cNvSpPr txBox="1"/>
          <p:nvPr/>
        </p:nvSpPr>
        <p:spPr>
          <a:xfrm>
            <a:off x="1262271" y="6313820"/>
            <a:ext cx="9618531" cy="584775"/>
          </a:xfrm>
          <a:prstGeom prst="rect">
            <a:avLst/>
          </a:prstGeom>
          <a:noFill/>
        </p:spPr>
        <p:txBody>
          <a:bodyPr wrap="none" rtlCol="0">
            <a:spAutoFit/>
          </a:bodyPr>
          <a:lstStyle/>
          <a:p>
            <a:r>
              <a:rPr lang="en-US" sz="3200" dirty="0">
                <a:solidFill>
                  <a:schemeClr val="accent3">
                    <a:lumMod val="75000"/>
                  </a:schemeClr>
                </a:solidFill>
              </a:rPr>
              <a:t>PRELIMINARY ANALYSIS: Experiment March 2021 (E793s)</a:t>
            </a:r>
          </a:p>
        </p:txBody>
      </p:sp>
      <p:sp>
        <p:nvSpPr>
          <p:cNvPr id="27" name="TextBox 26">
            <a:extLst>
              <a:ext uri="{FF2B5EF4-FFF2-40B4-BE49-F238E27FC236}">
                <a16:creationId xmlns:a16="http://schemas.microsoft.com/office/drawing/2014/main" id="{22A8F936-5D98-AF41-8A63-6213019B3773}"/>
              </a:ext>
            </a:extLst>
          </p:cNvPr>
          <p:cNvSpPr txBox="1"/>
          <p:nvPr/>
        </p:nvSpPr>
        <p:spPr>
          <a:xfrm>
            <a:off x="9291032" y="1633255"/>
            <a:ext cx="2818060" cy="1015663"/>
          </a:xfrm>
          <a:prstGeom prst="rect">
            <a:avLst/>
          </a:prstGeom>
          <a:solidFill>
            <a:srgbClr val="042C80">
              <a:alpha val="17000"/>
            </a:srgbClr>
          </a:solidFill>
        </p:spPr>
        <p:txBody>
          <a:bodyPr wrap="square" rtlCol="0">
            <a:spAutoFit/>
          </a:bodyPr>
          <a:lstStyle/>
          <a:p>
            <a:r>
              <a:rPr lang="en-GB" sz="2000" dirty="0">
                <a:solidFill>
                  <a:srgbClr val="C00000"/>
                </a:solidFill>
              </a:rPr>
              <a:t>Thanks to </a:t>
            </a:r>
            <a:r>
              <a:rPr lang="en-GB" sz="2000" b="1" dirty="0">
                <a:solidFill>
                  <a:srgbClr val="C00000"/>
                </a:solidFill>
              </a:rPr>
              <a:t>Wilton Catford </a:t>
            </a:r>
            <a:r>
              <a:rPr lang="en-GB" sz="2000" dirty="0">
                <a:solidFill>
                  <a:srgbClr val="C00000"/>
                </a:solidFill>
              </a:rPr>
              <a:t>(Surrey) for the analysis and spectra !</a:t>
            </a:r>
            <a:endParaRPr lang="en-GB" sz="2000" u="sng" dirty="0">
              <a:solidFill>
                <a:srgbClr val="C00000"/>
              </a:solidFill>
            </a:endParaRPr>
          </a:p>
        </p:txBody>
      </p:sp>
      <p:sp>
        <p:nvSpPr>
          <p:cNvPr id="28" name="Rectangle 27">
            <a:extLst>
              <a:ext uri="{FF2B5EF4-FFF2-40B4-BE49-F238E27FC236}">
                <a16:creationId xmlns:a16="http://schemas.microsoft.com/office/drawing/2014/main" id="{413AA3EF-ED08-9A4D-862D-9C248CABD80C}"/>
              </a:ext>
            </a:extLst>
          </p:cNvPr>
          <p:cNvSpPr/>
          <p:nvPr/>
        </p:nvSpPr>
        <p:spPr>
          <a:xfrm>
            <a:off x="3488098" y="60801"/>
            <a:ext cx="7831375" cy="584775"/>
          </a:xfrm>
          <a:prstGeom prst="rect">
            <a:avLst/>
          </a:prstGeom>
        </p:spPr>
        <p:txBody>
          <a:bodyPr wrap="none">
            <a:spAutoFit/>
          </a:bodyPr>
          <a:lstStyle/>
          <a:p>
            <a:r>
              <a:rPr lang="en-GB" sz="3200" b="1" dirty="0">
                <a:solidFill>
                  <a:schemeClr val="bg1"/>
                </a:solidFill>
              </a:rPr>
              <a:t>d(</a:t>
            </a:r>
            <a:r>
              <a:rPr lang="en-GB" sz="3200" b="1" baseline="30000" dirty="0">
                <a:solidFill>
                  <a:schemeClr val="bg1"/>
                </a:solidFill>
              </a:rPr>
              <a:t>47</a:t>
            </a:r>
            <a:r>
              <a:rPr lang="en-GB" sz="3200" b="1" dirty="0">
                <a:solidFill>
                  <a:schemeClr val="bg1"/>
                </a:solidFill>
              </a:rPr>
              <a:t>K,p)</a:t>
            </a:r>
            <a:r>
              <a:rPr lang="en-GB" sz="3200" b="1" baseline="30000" dirty="0">
                <a:solidFill>
                  <a:schemeClr val="bg1"/>
                </a:solidFill>
              </a:rPr>
              <a:t>48</a:t>
            </a:r>
            <a:r>
              <a:rPr lang="en-GB" sz="3200" b="1" dirty="0">
                <a:solidFill>
                  <a:schemeClr val="bg1"/>
                </a:solidFill>
              </a:rPr>
              <a:t>K at SPIRAL1+       A few weeks ago! </a:t>
            </a:r>
            <a:endParaRPr lang="en-US" sz="3200" dirty="0">
              <a:solidFill>
                <a:schemeClr val="bg1"/>
              </a:solidFill>
            </a:endParaRPr>
          </a:p>
        </p:txBody>
      </p:sp>
    </p:spTree>
    <p:extLst>
      <p:ext uri="{BB962C8B-B14F-4D97-AF65-F5344CB8AC3E}">
        <p14:creationId xmlns:p14="http://schemas.microsoft.com/office/powerpoint/2010/main" val="48028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8C48954-3E7A-4A4D-8584-EE9EFA3B004F}"/>
              </a:ext>
            </a:extLst>
          </p:cNvPr>
          <p:cNvSpPr txBox="1">
            <a:spLocks/>
          </p:cNvSpPr>
          <p:nvPr/>
        </p:nvSpPr>
        <p:spPr>
          <a:xfrm>
            <a:off x="1620759" y="-194338"/>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altLang="en-US" sz="3600" b="1" dirty="0">
                <a:solidFill>
                  <a:schemeClr val="bg1"/>
                </a:solidFill>
              </a:rPr>
              <a:t>UK AGATA Project (STFC): 2020-24</a:t>
            </a:r>
            <a:endParaRPr lang="en-US" sz="3600" b="1" dirty="0">
              <a:solidFill>
                <a:schemeClr val="bg1"/>
              </a:solidFill>
            </a:endParaRPr>
          </a:p>
        </p:txBody>
      </p:sp>
      <p:sp>
        <p:nvSpPr>
          <p:cNvPr id="6" name="TextBox 5">
            <a:extLst>
              <a:ext uri="{FF2B5EF4-FFF2-40B4-BE49-F238E27FC236}">
                <a16:creationId xmlns:a16="http://schemas.microsoft.com/office/drawing/2014/main" id="{6087EBC9-2E79-7646-9E8F-7B46C1622850}"/>
              </a:ext>
            </a:extLst>
          </p:cNvPr>
          <p:cNvSpPr txBox="1"/>
          <p:nvPr/>
        </p:nvSpPr>
        <p:spPr>
          <a:xfrm>
            <a:off x="65904" y="851234"/>
            <a:ext cx="6309874" cy="5170646"/>
          </a:xfrm>
          <a:prstGeom prst="rect">
            <a:avLst/>
          </a:prstGeom>
          <a:solidFill>
            <a:schemeClr val="bg1"/>
          </a:solidFill>
          <a:ln w="28575">
            <a:solidFill>
              <a:srgbClr val="C00000"/>
            </a:solidFill>
          </a:ln>
        </p:spPr>
        <p:txBody>
          <a:bodyPr wrap="square" rtlCol="0">
            <a:spAutoFit/>
          </a:bodyPr>
          <a:lstStyle/>
          <a:p>
            <a:pPr marL="285750" indent="-285750">
              <a:buFont typeface="Arial" panose="020B0604020202020204" pitchFamily="34" charset="0"/>
              <a:buChar char="•"/>
            </a:pPr>
            <a:r>
              <a:rPr lang="el-GR" sz="2400" dirty="0">
                <a:solidFill>
                  <a:srgbClr val="042C80"/>
                </a:solidFill>
              </a:rPr>
              <a:t>Ν</a:t>
            </a:r>
            <a:r>
              <a:rPr lang="en-US" sz="2400" dirty="0" err="1">
                <a:solidFill>
                  <a:srgbClr val="042C80"/>
                </a:solidFill>
              </a:rPr>
              <a:t>ext</a:t>
            </a:r>
            <a:r>
              <a:rPr lang="en-US" sz="2400" dirty="0">
                <a:solidFill>
                  <a:srgbClr val="042C80"/>
                </a:solidFill>
              </a:rPr>
              <a:t> phases of AGATA (SPES and FAIR)</a:t>
            </a:r>
          </a:p>
          <a:p>
            <a:endParaRPr lang="en-US" sz="2400" dirty="0">
              <a:solidFill>
                <a:srgbClr val="042C80"/>
              </a:solidFill>
            </a:endParaRPr>
          </a:p>
          <a:p>
            <a:pPr marL="285750" indent="-285750">
              <a:buFont typeface="Arial" panose="020B0604020202020204" pitchFamily="34" charset="0"/>
              <a:buChar char="•"/>
            </a:pPr>
            <a:r>
              <a:rPr lang="en-US" sz="2400" dirty="0">
                <a:solidFill>
                  <a:srgbClr val="C00000"/>
                </a:solidFill>
              </a:rPr>
              <a:t>AGATA triple-cluster modules</a:t>
            </a:r>
          </a:p>
          <a:p>
            <a:endParaRPr lang="en-US" sz="2400" dirty="0">
              <a:solidFill>
                <a:srgbClr val="042C80"/>
              </a:solidFill>
            </a:endParaRPr>
          </a:p>
          <a:p>
            <a:pPr marL="285750" indent="-285750">
              <a:buFont typeface="Arial" panose="020B0604020202020204" pitchFamily="34" charset="0"/>
              <a:buChar char="•"/>
            </a:pPr>
            <a:r>
              <a:rPr lang="en-US" sz="2400" dirty="0">
                <a:solidFill>
                  <a:srgbClr val="042C80"/>
                </a:solidFill>
              </a:rPr>
              <a:t>Detector prototyping and </a:t>
            </a:r>
            <a:r>
              <a:rPr lang="en-US" sz="2400" dirty="0" err="1">
                <a:solidFill>
                  <a:srgbClr val="042C80"/>
                </a:solidFill>
              </a:rPr>
              <a:t>characterisation</a:t>
            </a:r>
            <a:endParaRPr lang="en-US" sz="2400" dirty="0">
              <a:solidFill>
                <a:srgbClr val="042C80"/>
              </a:solidFill>
            </a:endParaRPr>
          </a:p>
          <a:p>
            <a:endParaRPr lang="en-US" sz="2400" dirty="0">
              <a:solidFill>
                <a:srgbClr val="042C80"/>
              </a:solidFill>
            </a:endParaRPr>
          </a:p>
          <a:p>
            <a:pPr marL="285750" indent="-285750">
              <a:buFont typeface="Arial" panose="020B0604020202020204" pitchFamily="34" charset="0"/>
              <a:buChar char="•"/>
            </a:pPr>
            <a:r>
              <a:rPr lang="en-US" sz="2400" dirty="0">
                <a:solidFill>
                  <a:srgbClr val="C00000"/>
                </a:solidFill>
              </a:rPr>
              <a:t>Mechanical support structure</a:t>
            </a:r>
          </a:p>
          <a:p>
            <a:endParaRPr lang="en-US" sz="2400" dirty="0">
              <a:solidFill>
                <a:srgbClr val="042C80"/>
              </a:solidFill>
            </a:endParaRPr>
          </a:p>
          <a:p>
            <a:pPr marL="285750" indent="-285750">
              <a:buFont typeface="Arial" panose="020B0604020202020204" pitchFamily="34" charset="0"/>
              <a:buChar char="•"/>
            </a:pPr>
            <a:r>
              <a:rPr lang="en-US" sz="2400" dirty="0">
                <a:solidFill>
                  <a:srgbClr val="042C80"/>
                </a:solidFill>
              </a:rPr>
              <a:t>Electronics and Firmware</a:t>
            </a:r>
          </a:p>
          <a:p>
            <a:endParaRPr lang="en-US" sz="2400" dirty="0">
              <a:solidFill>
                <a:srgbClr val="042C80"/>
              </a:solidFill>
            </a:endParaRPr>
          </a:p>
          <a:p>
            <a:pPr marL="285750" indent="-285750">
              <a:buFont typeface="Arial" panose="020B0604020202020204" pitchFamily="34" charset="0"/>
              <a:buChar char="•"/>
            </a:pPr>
            <a:r>
              <a:rPr lang="en-US" sz="2400" b="1" dirty="0">
                <a:solidFill>
                  <a:srgbClr val="C00000"/>
                </a:solidFill>
              </a:rPr>
              <a:t>Pulse-Shape Analysis</a:t>
            </a:r>
          </a:p>
          <a:p>
            <a:endParaRPr lang="en-US" sz="2400" dirty="0">
              <a:solidFill>
                <a:srgbClr val="042C80"/>
              </a:solidFill>
            </a:endParaRPr>
          </a:p>
          <a:p>
            <a:pPr marL="285750" indent="-285750">
              <a:buFont typeface="Arial" panose="020B0604020202020204" pitchFamily="34" charset="0"/>
              <a:buChar char="•"/>
            </a:pPr>
            <a:r>
              <a:rPr lang="en-US" sz="2400" dirty="0">
                <a:solidFill>
                  <a:srgbClr val="042C80"/>
                </a:solidFill>
              </a:rPr>
              <a:t>Simulation</a:t>
            </a:r>
          </a:p>
          <a:p>
            <a:endParaRPr lang="en-US" dirty="0"/>
          </a:p>
        </p:txBody>
      </p:sp>
      <p:grpSp>
        <p:nvGrpSpPr>
          <p:cNvPr id="13" name="Group 12">
            <a:extLst>
              <a:ext uri="{FF2B5EF4-FFF2-40B4-BE49-F238E27FC236}">
                <a16:creationId xmlns:a16="http://schemas.microsoft.com/office/drawing/2014/main" id="{07E19CA8-4492-AB4E-A7F1-69E90056D1E0}"/>
              </a:ext>
            </a:extLst>
          </p:cNvPr>
          <p:cNvGrpSpPr/>
          <p:nvPr/>
        </p:nvGrpSpPr>
        <p:grpSpPr>
          <a:xfrm>
            <a:off x="6457298" y="3075648"/>
            <a:ext cx="2913017" cy="1718126"/>
            <a:chOff x="5144915" y="2829251"/>
            <a:chExt cx="6674355" cy="3473324"/>
          </a:xfrm>
        </p:grpSpPr>
        <p:pic>
          <p:nvPicPr>
            <p:cNvPr id="14" name="Picture 13">
              <a:extLst>
                <a:ext uri="{FF2B5EF4-FFF2-40B4-BE49-F238E27FC236}">
                  <a16:creationId xmlns:a16="http://schemas.microsoft.com/office/drawing/2014/main" id="{0B654814-94C0-194F-B204-E0EDECBDEC4E}"/>
                </a:ext>
              </a:extLst>
            </p:cNvPr>
            <p:cNvPicPr>
              <a:picLocks noChangeAspect="1"/>
            </p:cNvPicPr>
            <p:nvPr/>
          </p:nvPicPr>
          <p:blipFill rotWithShape="1">
            <a:blip r:embed="rId3">
              <a:extLst>
                <a:ext uri="{28A0092B-C50C-407E-A947-70E740481C1C}">
                  <a14:useLocalDpi xmlns:a14="http://schemas.microsoft.com/office/drawing/2010/main" val="0"/>
                </a:ext>
              </a:extLst>
            </a:blip>
            <a:srcRect l="9234" t="21587" r="12736" b="15937"/>
            <a:stretch/>
          </p:blipFill>
          <p:spPr>
            <a:xfrm>
              <a:off x="5893287" y="2829251"/>
              <a:ext cx="5324382" cy="3014495"/>
            </a:xfrm>
            <a:prstGeom prst="rect">
              <a:avLst/>
            </a:prstGeom>
          </p:spPr>
        </p:pic>
        <p:sp>
          <p:nvSpPr>
            <p:cNvPr id="15" name="TextBox 14">
              <a:extLst>
                <a:ext uri="{FF2B5EF4-FFF2-40B4-BE49-F238E27FC236}">
                  <a16:creationId xmlns:a16="http://schemas.microsoft.com/office/drawing/2014/main" id="{556FBA81-0E1F-344A-A751-9FC40E648565}"/>
                </a:ext>
              </a:extLst>
            </p:cNvPr>
            <p:cNvSpPr txBox="1"/>
            <p:nvPr/>
          </p:nvSpPr>
          <p:spPr>
            <a:xfrm>
              <a:off x="5144915" y="5555942"/>
              <a:ext cx="6674355" cy="746633"/>
            </a:xfrm>
            <a:prstGeom prst="rect">
              <a:avLst/>
            </a:prstGeom>
            <a:noFill/>
          </p:spPr>
          <p:txBody>
            <a:bodyPr wrap="square" rtlCol="0" anchor="t">
              <a:spAutoFit/>
            </a:bodyPr>
            <a:lstStyle/>
            <a:p>
              <a:r>
                <a:rPr lang="en-US" b="1" spc="-150" dirty="0">
                  <a:solidFill>
                    <a:srgbClr val="2E2D62"/>
                  </a:solidFill>
                  <a:latin typeface="Arial" panose="020B0604020202020204" pitchFamily="34" charset="0"/>
                  <a:cs typeface="Arial" panose="020B0604020202020204" pitchFamily="34" charset="0"/>
                </a:rPr>
                <a:t>Support structure at LNL</a:t>
              </a:r>
            </a:p>
          </p:txBody>
        </p:sp>
      </p:grpSp>
      <p:pic>
        <p:nvPicPr>
          <p:cNvPr id="10" name="Picture 9">
            <a:extLst>
              <a:ext uri="{FF2B5EF4-FFF2-40B4-BE49-F238E27FC236}">
                <a16:creationId xmlns:a16="http://schemas.microsoft.com/office/drawing/2014/main" id="{984020B8-B4D4-E549-8EDC-2F1E7F95F34F}"/>
              </a:ext>
            </a:extLst>
          </p:cNvPr>
          <p:cNvPicPr>
            <a:picLocks noChangeAspect="1"/>
          </p:cNvPicPr>
          <p:nvPr/>
        </p:nvPicPr>
        <p:blipFill>
          <a:blip r:embed="rId4"/>
          <a:stretch>
            <a:fillRect/>
          </a:stretch>
        </p:blipFill>
        <p:spPr>
          <a:xfrm>
            <a:off x="9108444" y="3536568"/>
            <a:ext cx="1443468" cy="1209392"/>
          </a:xfrm>
          <a:prstGeom prst="rect">
            <a:avLst/>
          </a:prstGeom>
        </p:spPr>
      </p:pic>
      <p:pic>
        <p:nvPicPr>
          <p:cNvPr id="21" name="Picture 20">
            <a:extLst>
              <a:ext uri="{FF2B5EF4-FFF2-40B4-BE49-F238E27FC236}">
                <a16:creationId xmlns:a16="http://schemas.microsoft.com/office/drawing/2014/main" id="{25E0143F-B069-6C43-9ACD-D74CC28CD79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8012" y="6214734"/>
            <a:ext cx="1185203" cy="510890"/>
          </a:xfrm>
          <a:prstGeom prst="rect">
            <a:avLst/>
          </a:prstGeom>
        </p:spPr>
      </p:pic>
      <p:pic>
        <p:nvPicPr>
          <p:cNvPr id="22" name="Picture 21">
            <a:extLst>
              <a:ext uri="{FF2B5EF4-FFF2-40B4-BE49-F238E27FC236}">
                <a16:creationId xmlns:a16="http://schemas.microsoft.com/office/drawing/2014/main" id="{870C79D6-ABB4-F14D-95DD-666E0291B24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492739" y="6295579"/>
            <a:ext cx="1569868" cy="425628"/>
          </a:xfrm>
          <a:prstGeom prst="rect">
            <a:avLst/>
          </a:prstGeom>
        </p:spPr>
      </p:pic>
      <p:pic>
        <p:nvPicPr>
          <p:cNvPr id="23" name="Picture 22">
            <a:extLst>
              <a:ext uri="{FF2B5EF4-FFF2-40B4-BE49-F238E27FC236}">
                <a16:creationId xmlns:a16="http://schemas.microsoft.com/office/drawing/2014/main" id="{C291F596-3A7A-DC49-9DEE-23ACECEBCD1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07174" y="6137405"/>
            <a:ext cx="755063" cy="665545"/>
          </a:xfrm>
          <a:prstGeom prst="rect">
            <a:avLst/>
          </a:prstGeom>
        </p:spPr>
      </p:pic>
      <p:pic>
        <p:nvPicPr>
          <p:cNvPr id="24" name="Picture 23">
            <a:extLst>
              <a:ext uri="{FF2B5EF4-FFF2-40B4-BE49-F238E27FC236}">
                <a16:creationId xmlns:a16="http://schemas.microsoft.com/office/drawing/2014/main" id="{D0F66EB5-DEB4-2747-8778-48ECDE86561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580090" y="6296346"/>
            <a:ext cx="1566984" cy="433784"/>
          </a:xfrm>
          <a:prstGeom prst="rect">
            <a:avLst/>
          </a:prstGeom>
        </p:spPr>
      </p:pic>
      <p:pic>
        <p:nvPicPr>
          <p:cNvPr id="25" name="Picture 2" descr="https://www.agata.org/sites/default/files/_STR7915.jpg">
            <a:extLst>
              <a:ext uri="{FF2B5EF4-FFF2-40B4-BE49-F238E27FC236}">
                <a16:creationId xmlns:a16="http://schemas.microsoft.com/office/drawing/2014/main" id="{B9BC9EA6-2109-AC4D-B4C1-D2851ADF333B}"/>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l="11076" t="17316" r="38496" b="30379"/>
          <a:stretch/>
        </p:blipFill>
        <p:spPr bwMode="auto">
          <a:xfrm>
            <a:off x="6745117" y="852604"/>
            <a:ext cx="1768359" cy="181528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A0B658E6-F1B0-C54A-911F-77051BBD294D}"/>
              </a:ext>
            </a:extLst>
          </p:cNvPr>
          <p:cNvSpPr txBox="1"/>
          <p:nvPr/>
        </p:nvSpPr>
        <p:spPr>
          <a:xfrm>
            <a:off x="8453335" y="766788"/>
            <a:ext cx="2913017" cy="369332"/>
          </a:xfrm>
          <a:prstGeom prst="rect">
            <a:avLst/>
          </a:prstGeom>
          <a:noFill/>
        </p:spPr>
        <p:txBody>
          <a:bodyPr wrap="square" rtlCol="0" anchor="t">
            <a:spAutoFit/>
          </a:bodyPr>
          <a:lstStyle/>
          <a:p>
            <a:r>
              <a:rPr lang="en-US" b="1" spc="-150" dirty="0">
                <a:solidFill>
                  <a:srgbClr val="2E2D62"/>
                </a:solidFill>
                <a:latin typeface="Arial" panose="020B0604020202020204" pitchFamily="34" charset="0"/>
                <a:cs typeface="Arial" panose="020B0604020202020204" pitchFamily="34" charset="0"/>
              </a:rPr>
              <a:t>GANIL</a:t>
            </a:r>
          </a:p>
        </p:txBody>
      </p:sp>
      <p:pic>
        <p:nvPicPr>
          <p:cNvPr id="2" name="Picture 1">
            <a:extLst>
              <a:ext uri="{FF2B5EF4-FFF2-40B4-BE49-F238E27FC236}">
                <a16:creationId xmlns:a16="http://schemas.microsoft.com/office/drawing/2014/main" id="{1A83E2AD-C2BE-BF44-9FDA-02AA7D3AC473}"/>
              </a:ext>
            </a:extLst>
          </p:cNvPr>
          <p:cNvPicPr>
            <a:picLocks noChangeAspect="1"/>
          </p:cNvPicPr>
          <p:nvPr/>
        </p:nvPicPr>
        <p:blipFill>
          <a:blip r:embed="rId10"/>
          <a:stretch>
            <a:fillRect/>
          </a:stretch>
        </p:blipFill>
        <p:spPr>
          <a:xfrm>
            <a:off x="8765054" y="1393147"/>
            <a:ext cx="1869076" cy="1898055"/>
          </a:xfrm>
          <a:prstGeom prst="rect">
            <a:avLst/>
          </a:prstGeom>
        </p:spPr>
      </p:pic>
      <p:sp>
        <p:nvSpPr>
          <p:cNvPr id="30" name="TextBox 29">
            <a:extLst>
              <a:ext uri="{FF2B5EF4-FFF2-40B4-BE49-F238E27FC236}">
                <a16:creationId xmlns:a16="http://schemas.microsoft.com/office/drawing/2014/main" id="{E205C42F-624E-6A4C-876C-BF0D1924D013}"/>
              </a:ext>
            </a:extLst>
          </p:cNvPr>
          <p:cNvSpPr txBox="1"/>
          <p:nvPr/>
        </p:nvSpPr>
        <p:spPr>
          <a:xfrm>
            <a:off x="9968958" y="1099677"/>
            <a:ext cx="2913017" cy="369332"/>
          </a:xfrm>
          <a:prstGeom prst="rect">
            <a:avLst/>
          </a:prstGeom>
          <a:noFill/>
        </p:spPr>
        <p:txBody>
          <a:bodyPr wrap="square" rtlCol="0" anchor="t">
            <a:spAutoFit/>
          </a:bodyPr>
          <a:lstStyle/>
          <a:p>
            <a:r>
              <a:rPr lang="el-GR" b="1" spc="-150" dirty="0">
                <a:solidFill>
                  <a:srgbClr val="2E2D62"/>
                </a:solidFill>
                <a:latin typeface="Arial" panose="020B0604020202020204" pitchFamily="34" charset="0"/>
                <a:cs typeface="Arial" panose="020B0604020202020204" pitchFamily="34" charset="0"/>
              </a:rPr>
              <a:t>γ</a:t>
            </a:r>
            <a:r>
              <a:rPr lang="en-GB" b="1" spc="-150" dirty="0">
                <a:solidFill>
                  <a:srgbClr val="2E2D62"/>
                </a:solidFill>
                <a:latin typeface="Arial" panose="020B0604020202020204" pitchFamily="34" charset="0"/>
                <a:cs typeface="Arial" panose="020B0604020202020204" pitchFamily="34" charset="0"/>
              </a:rPr>
              <a:t>-interaction heat map</a:t>
            </a:r>
            <a:endParaRPr lang="en-US" b="1" spc="-150" dirty="0">
              <a:solidFill>
                <a:srgbClr val="2E2D62"/>
              </a:solidFill>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6C204F22-BFFA-9A47-9AFD-63CDBE5BCA4F}"/>
              </a:ext>
            </a:extLst>
          </p:cNvPr>
          <p:cNvPicPr>
            <a:picLocks noChangeAspect="1"/>
          </p:cNvPicPr>
          <p:nvPr/>
        </p:nvPicPr>
        <p:blipFill>
          <a:blip r:embed="rId11"/>
          <a:stretch>
            <a:fillRect/>
          </a:stretch>
        </p:blipFill>
        <p:spPr>
          <a:xfrm>
            <a:off x="7635582" y="4808698"/>
            <a:ext cx="1755787" cy="1579177"/>
          </a:xfrm>
          <a:prstGeom prst="rect">
            <a:avLst/>
          </a:prstGeom>
          <a:effectLst>
            <a:outerShdw blurRad="50800" dist="38100" dir="2700000" algn="tl" rotWithShape="0">
              <a:prstClr val="black">
                <a:alpha val="40000"/>
              </a:prstClr>
            </a:outerShdw>
          </a:effectLst>
        </p:spPr>
      </p:pic>
      <p:cxnSp>
        <p:nvCxnSpPr>
          <p:cNvPr id="32" name="Straight Connector 31">
            <a:extLst>
              <a:ext uri="{FF2B5EF4-FFF2-40B4-BE49-F238E27FC236}">
                <a16:creationId xmlns:a16="http://schemas.microsoft.com/office/drawing/2014/main" id="{EF2A4C06-D9A2-4A4E-9B0F-C11136CBA139}"/>
              </a:ext>
            </a:extLst>
          </p:cNvPr>
          <p:cNvCxnSpPr>
            <a:cxnSpLocks/>
          </p:cNvCxnSpPr>
          <p:nvPr/>
        </p:nvCxnSpPr>
        <p:spPr>
          <a:xfrm>
            <a:off x="4541264" y="1760247"/>
            <a:ext cx="208237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06FFA1AC-D14F-ED43-8D14-44615A131826}"/>
              </a:ext>
            </a:extLst>
          </p:cNvPr>
          <p:cNvCxnSpPr>
            <a:cxnSpLocks/>
          </p:cNvCxnSpPr>
          <p:nvPr/>
        </p:nvCxnSpPr>
        <p:spPr>
          <a:xfrm>
            <a:off x="5828821" y="2588969"/>
            <a:ext cx="2897703" cy="415615"/>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D5BF9D2-F32A-5D43-ABA0-0334D15EA1BD}"/>
              </a:ext>
            </a:extLst>
          </p:cNvPr>
          <p:cNvCxnSpPr>
            <a:cxnSpLocks/>
          </p:cNvCxnSpPr>
          <p:nvPr/>
        </p:nvCxnSpPr>
        <p:spPr>
          <a:xfrm>
            <a:off x="4401590" y="3337916"/>
            <a:ext cx="2300262" cy="519906"/>
          </a:xfrm>
          <a:prstGeom prst="line">
            <a:avLst/>
          </a:prstGeom>
        </p:spPr>
        <p:style>
          <a:lnRef idx="2">
            <a:schemeClr val="accent1"/>
          </a:lnRef>
          <a:fillRef idx="0">
            <a:schemeClr val="accent1"/>
          </a:fillRef>
          <a:effectRef idx="1">
            <a:schemeClr val="accent1"/>
          </a:effectRef>
          <a:fontRef idx="minor">
            <a:schemeClr val="tx1"/>
          </a:fontRef>
        </p:style>
      </p:cxnSp>
      <p:sp>
        <p:nvSpPr>
          <p:cNvPr id="39" name="Rounded Rectangle 38">
            <a:extLst>
              <a:ext uri="{FF2B5EF4-FFF2-40B4-BE49-F238E27FC236}">
                <a16:creationId xmlns:a16="http://schemas.microsoft.com/office/drawing/2014/main" id="{E28C6B07-5850-4343-86B0-DFC21EEB8DE7}"/>
              </a:ext>
            </a:extLst>
          </p:cNvPr>
          <p:cNvSpPr/>
          <p:nvPr/>
        </p:nvSpPr>
        <p:spPr>
          <a:xfrm>
            <a:off x="158011" y="4487476"/>
            <a:ext cx="3161491" cy="514830"/>
          </a:xfrm>
          <a:prstGeom prst="roundRect">
            <a:avLst/>
          </a:prstGeom>
          <a:solidFill>
            <a:srgbClr val="043080">
              <a:alpha val="1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957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30FC0C7-8B27-AF48-8D4A-812F3669B059}"/>
              </a:ext>
            </a:extLst>
          </p:cNvPr>
          <p:cNvGraphicFramePr/>
          <p:nvPr>
            <p:extLst>
              <p:ext uri="{D42A27DB-BD31-4B8C-83A1-F6EECF244321}">
                <p14:modId xmlns:p14="http://schemas.microsoft.com/office/powerpoint/2010/main" val="3104445107"/>
              </p:ext>
            </p:extLst>
          </p:nvPr>
        </p:nvGraphicFramePr>
        <p:xfrm>
          <a:off x="-446246" y="862605"/>
          <a:ext cx="6639005" cy="5299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86C1ED22-669C-6641-AE1D-93E311860920}"/>
              </a:ext>
            </a:extLst>
          </p:cNvPr>
          <p:cNvPicPr>
            <a:picLocks noChangeAspect="1"/>
          </p:cNvPicPr>
          <p:nvPr/>
        </p:nvPicPr>
        <p:blipFill>
          <a:blip r:embed="rId7"/>
          <a:stretch>
            <a:fillRect/>
          </a:stretch>
        </p:blipFill>
        <p:spPr>
          <a:xfrm>
            <a:off x="3861150" y="839489"/>
            <a:ext cx="1991419" cy="1791107"/>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2A6B3D90-6FB2-0D4C-9717-8DC3D30057BB}"/>
              </a:ext>
            </a:extLst>
          </p:cNvPr>
          <p:cNvSpPr txBox="1">
            <a:spLocks/>
          </p:cNvSpPr>
          <p:nvPr/>
        </p:nvSpPr>
        <p:spPr>
          <a:xfrm>
            <a:off x="1620759" y="-194338"/>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altLang="en-US" sz="3600" b="1" dirty="0">
                <a:solidFill>
                  <a:schemeClr val="bg1"/>
                </a:solidFill>
              </a:rPr>
              <a:t>Challenges in pulse-shape analysis</a:t>
            </a:r>
            <a:endParaRPr lang="en-US" sz="3600" b="1" dirty="0">
              <a:solidFill>
                <a:schemeClr val="bg1"/>
              </a:solidFill>
            </a:endParaRPr>
          </a:p>
        </p:txBody>
      </p:sp>
      <p:grpSp>
        <p:nvGrpSpPr>
          <p:cNvPr id="15" name="Group 14">
            <a:extLst>
              <a:ext uri="{FF2B5EF4-FFF2-40B4-BE49-F238E27FC236}">
                <a16:creationId xmlns:a16="http://schemas.microsoft.com/office/drawing/2014/main" id="{4F131F7B-4CD4-BA49-B22A-99A6C54C2596}"/>
              </a:ext>
            </a:extLst>
          </p:cNvPr>
          <p:cNvGrpSpPr/>
          <p:nvPr/>
        </p:nvGrpSpPr>
        <p:grpSpPr>
          <a:xfrm>
            <a:off x="5852569" y="1732307"/>
            <a:ext cx="6527990" cy="3241235"/>
            <a:chOff x="2865440" y="4094250"/>
            <a:chExt cx="4774002" cy="2468393"/>
          </a:xfrm>
        </p:grpSpPr>
        <p:pic>
          <p:nvPicPr>
            <p:cNvPr id="14" name="Picture 13" descr="Chart&#10;&#10;Description automatically generated">
              <a:extLst>
                <a:ext uri="{FF2B5EF4-FFF2-40B4-BE49-F238E27FC236}">
                  <a16:creationId xmlns:a16="http://schemas.microsoft.com/office/drawing/2014/main" id="{65306941-F9C8-CE4E-8695-75F2C76FC86B}"/>
                </a:ext>
              </a:extLst>
            </p:cNvPr>
            <p:cNvPicPr>
              <a:picLocks noChangeAspect="1"/>
            </p:cNvPicPr>
            <p:nvPr/>
          </p:nvPicPr>
          <p:blipFill>
            <a:blip r:embed="rId8"/>
            <a:stretch>
              <a:fillRect/>
            </a:stretch>
          </p:blipFill>
          <p:spPr>
            <a:xfrm>
              <a:off x="2865440" y="4094250"/>
              <a:ext cx="4586244" cy="2468393"/>
            </a:xfrm>
            <a:prstGeom prst="rect">
              <a:avLst/>
            </a:prstGeom>
            <a:ln w="25400">
              <a:solidFill>
                <a:srgbClr val="C00000"/>
              </a:solidFill>
            </a:ln>
          </p:spPr>
        </p:pic>
        <p:sp>
          <p:nvSpPr>
            <p:cNvPr id="13" name="Rectangle 12">
              <a:extLst>
                <a:ext uri="{FF2B5EF4-FFF2-40B4-BE49-F238E27FC236}">
                  <a16:creationId xmlns:a16="http://schemas.microsoft.com/office/drawing/2014/main" id="{009037F8-E983-EC4A-B357-73BBF9612827}"/>
                </a:ext>
              </a:extLst>
            </p:cNvPr>
            <p:cNvSpPr/>
            <p:nvPr/>
          </p:nvSpPr>
          <p:spPr>
            <a:xfrm>
              <a:off x="5593943" y="4339929"/>
              <a:ext cx="2045499" cy="646331"/>
            </a:xfrm>
            <a:prstGeom prst="rect">
              <a:avLst/>
            </a:prstGeom>
          </p:spPr>
          <p:txBody>
            <a:bodyPr wrap="square">
              <a:spAutoFit/>
            </a:bodyPr>
            <a:lstStyle/>
            <a:p>
              <a:r>
                <a:rPr lang="en-US" dirty="0">
                  <a:solidFill>
                    <a:srgbClr val="043080"/>
                  </a:solidFill>
                </a:rPr>
                <a:t>simulated detector response in ADL 3.0</a:t>
              </a:r>
            </a:p>
          </p:txBody>
        </p:sp>
      </p:grpSp>
    </p:spTree>
    <p:extLst>
      <p:ext uri="{BB962C8B-B14F-4D97-AF65-F5344CB8AC3E}">
        <p14:creationId xmlns:p14="http://schemas.microsoft.com/office/powerpoint/2010/main" val="3084316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1183F1-F80D-534D-9BE0-929F0B738670}"/>
              </a:ext>
            </a:extLst>
          </p:cNvPr>
          <p:cNvSpPr/>
          <p:nvPr/>
        </p:nvSpPr>
        <p:spPr>
          <a:xfrm>
            <a:off x="10959398" y="3102598"/>
            <a:ext cx="1085222" cy="1215851"/>
          </a:xfrm>
          <a:prstGeom prst="rect">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 </a:t>
            </a:r>
          </a:p>
        </p:txBody>
      </p:sp>
      <p:pic>
        <p:nvPicPr>
          <p:cNvPr id="3" name="Picture 2">
            <a:extLst>
              <a:ext uri="{FF2B5EF4-FFF2-40B4-BE49-F238E27FC236}">
                <a16:creationId xmlns:a16="http://schemas.microsoft.com/office/drawing/2014/main" id="{80770F17-1249-DA49-BB54-A00D20B8EE74}"/>
              </a:ext>
            </a:extLst>
          </p:cNvPr>
          <p:cNvPicPr>
            <a:picLocks noChangeAspect="1"/>
          </p:cNvPicPr>
          <p:nvPr/>
        </p:nvPicPr>
        <p:blipFill rotWithShape="1">
          <a:blip r:embed="rId2"/>
          <a:srcRect l="1424" r="2517"/>
          <a:stretch/>
        </p:blipFill>
        <p:spPr>
          <a:xfrm>
            <a:off x="5713451" y="1284691"/>
            <a:ext cx="4768230" cy="3629559"/>
          </a:xfrm>
          <a:prstGeom prst="rect">
            <a:avLst/>
          </a:prstGeom>
        </p:spPr>
      </p:pic>
      <p:graphicFrame>
        <p:nvGraphicFramePr>
          <p:cNvPr id="4" name="Diagram 3">
            <a:extLst>
              <a:ext uri="{FF2B5EF4-FFF2-40B4-BE49-F238E27FC236}">
                <a16:creationId xmlns:a16="http://schemas.microsoft.com/office/drawing/2014/main" id="{E7C8CABE-2191-7044-BC48-D922FD65C77B}"/>
              </a:ext>
            </a:extLst>
          </p:cNvPr>
          <p:cNvGraphicFramePr/>
          <p:nvPr>
            <p:extLst>
              <p:ext uri="{D42A27DB-BD31-4B8C-83A1-F6EECF244321}">
                <p14:modId xmlns:p14="http://schemas.microsoft.com/office/powerpoint/2010/main" val="3089537268"/>
              </p:ext>
            </p:extLst>
          </p:nvPr>
        </p:nvGraphicFramePr>
        <p:xfrm>
          <a:off x="403856" y="2074460"/>
          <a:ext cx="5959846" cy="4783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4A9D9355-BF04-F543-A5B5-D5EF76E32B96}"/>
              </a:ext>
            </a:extLst>
          </p:cNvPr>
          <p:cNvSpPr/>
          <p:nvPr/>
        </p:nvSpPr>
        <p:spPr>
          <a:xfrm>
            <a:off x="9874176" y="3102598"/>
            <a:ext cx="1085222" cy="1215851"/>
          </a:xfrm>
          <a:prstGeom prst="rect">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241294BF-675F-784E-8BEA-334BBC57B8B1}"/>
              </a:ext>
            </a:extLst>
          </p:cNvPr>
          <p:cNvSpPr/>
          <p:nvPr/>
        </p:nvSpPr>
        <p:spPr>
          <a:xfrm>
            <a:off x="10426834" y="3434193"/>
            <a:ext cx="381837" cy="39188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7818D35E-6742-E148-99E7-DFE6A15B6D56}"/>
              </a:ext>
            </a:extLst>
          </p:cNvPr>
          <p:cNvCxnSpPr>
            <a:cxnSpLocks/>
          </p:cNvCxnSpPr>
          <p:nvPr/>
        </p:nvCxnSpPr>
        <p:spPr>
          <a:xfrm flipH="1">
            <a:off x="10547415" y="2542402"/>
            <a:ext cx="437107" cy="1087734"/>
          </a:xfrm>
          <a:prstGeom prst="straightConnector1">
            <a:avLst/>
          </a:prstGeom>
          <a:ln>
            <a:solidFill>
              <a:srgbClr val="4C4FC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BBFDC301-65E3-C046-A6BE-A4B3C3405F6E}"/>
              </a:ext>
            </a:extLst>
          </p:cNvPr>
          <p:cNvCxnSpPr>
            <a:cxnSpLocks/>
          </p:cNvCxnSpPr>
          <p:nvPr/>
        </p:nvCxnSpPr>
        <p:spPr>
          <a:xfrm flipH="1">
            <a:off x="10678042" y="2544914"/>
            <a:ext cx="311505" cy="1082710"/>
          </a:xfrm>
          <a:prstGeom prst="straightConnector1">
            <a:avLst/>
          </a:prstGeom>
          <a:ln>
            <a:solidFill>
              <a:srgbClr val="4C4FC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AE40A948-C951-984D-B830-C608895BF83B}"/>
              </a:ext>
            </a:extLst>
          </p:cNvPr>
          <p:cNvSpPr/>
          <p:nvPr/>
        </p:nvSpPr>
        <p:spPr>
          <a:xfrm>
            <a:off x="11142868" y="3737100"/>
            <a:ext cx="381837" cy="39188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C026F7B4-9537-5F4B-962A-2F0FDCB91570}"/>
              </a:ext>
            </a:extLst>
          </p:cNvPr>
          <p:cNvCxnSpPr>
            <a:cxnSpLocks/>
          </p:cNvCxnSpPr>
          <p:nvPr/>
        </p:nvCxnSpPr>
        <p:spPr>
          <a:xfrm>
            <a:off x="10665151" y="3629075"/>
            <a:ext cx="696176" cy="314017"/>
          </a:xfrm>
          <a:prstGeom prst="straightConnector1">
            <a:avLst/>
          </a:prstGeom>
          <a:ln>
            <a:solidFill>
              <a:srgbClr val="4C4FC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2BB4A159-945E-EC46-BBD9-C17FB8432404}"/>
              </a:ext>
            </a:extLst>
          </p:cNvPr>
          <p:cNvSpPr/>
          <p:nvPr/>
        </p:nvSpPr>
        <p:spPr>
          <a:xfrm>
            <a:off x="11695524" y="3710522"/>
            <a:ext cx="381837" cy="39188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BA6F853-AA5D-D447-B396-E3E5AAE88D70}"/>
              </a:ext>
            </a:extLst>
          </p:cNvPr>
          <p:cNvSpPr/>
          <p:nvPr/>
        </p:nvSpPr>
        <p:spPr>
          <a:xfrm>
            <a:off x="9874176" y="4318449"/>
            <a:ext cx="1085222" cy="1215851"/>
          </a:xfrm>
          <a:prstGeom prst="rect">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09E9FCCF-2EC5-6947-94D0-EDF569422AEE}"/>
              </a:ext>
            </a:extLst>
          </p:cNvPr>
          <p:cNvSpPr/>
          <p:nvPr/>
        </p:nvSpPr>
        <p:spPr>
          <a:xfrm>
            <a:off x="10959398" y="4318449"/>
            <a:ext cx="1085222" cy="1215851"/>
          </a:xfrm>
          <a:prstGeom prst="rect">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14" name="Straight Arrow Connector 13">
            <a:extLst>
              <a:ext uri="{FF2B5EF4-FFF2-40B4-BE49-F238E27FC236}">
                <a16:creationId xmlns:a16="http://schemas.microsoft.com/office/drawing/2014/main" id="{6F4B310F-EE3B-2446-BF5F-06EADEDCDBAE}"/>
              </a:ext>
            </a:extLst>
          </p:cNvPr>
          <p:cNvCxnSpPr>
            <a:cxnSpLocks/>
          </p:cNvCxnSpPr>
          <p:nvPr/>
        </p:nvCxnSpPr>
        <p:spPr>
          <a:xfrm>
            <a:off x="10997412" y="2540953"/>
            <a:ext cx="931824" cy="1365513"/>
          </a:xfrm>
          <a:prstGeom prst="straightConnector1">
            <a:avLst/>
          </a:prstGeom>
          <a:ln>
            <a:solidFill>
              <a:srgbClr val="4C4FC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02608C34-119B-1144-98D6-A0E22CD80F41}"/>
              </a:ext>
            </a:extLst>
          </p:cNvPr>
          <p:cNvSpPr/>
          <p:nvPr/>
        </p:nvSpPr>
        <p:spPr>
          <a:xfrm>
            <a:off x="10567509" y="4617389"/>
            <a:ext cx="381837" cy="39188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E56CC632-EBDD-EB43-94A5-5FACAEF3CE5E}"/>
              </a:ext>
            </a:extLst>
          </p:cNvPr>
          <p:cNvCxnSpPr>
            <a:cxnSpLocks/>
          </p:cNvCxnSpPr>
          <p:nvPr/>
        </p:nvCxnSpPr>
        <p:spPr>
          <a:xfrm>
            <a:off x="10567509" y="3630137"/>
            <a:ext cx="215281" cy="1180681"/>
          </a:xfrm>
          <a:prstGeom prst="straightConnector1">
            <a:avLst/>
          </a:prstGeom>
          <a:ln>
            <a:solidFill>
              <a:srgbClr val="4C4FC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9CA1ACC9-FD24-0144-9E9A-2AA559B53AE5}"/>
              </a:ext>
            </a:extLst>
          </p:cNvPr>
          <p:cNvCxnSpPr>
            <a:cxnSpLocks/>
          </p:cNvCxnSpPr>
          <p:nvPr/>
        </p:nvCxnSpPr>
        <p:spPr>
          <a:xfrm flipH="1">
            <a:off x="10802884" y="3851731"/>
            <a:ext cx="1094097" cy="1024400"/>
          </a:xfrm>
          <a:prstGeom prst="straightConnector1">
            <a:avLst/>
          </a:prstGeom>
          <a:ln>
            <a:solidFill>
              <a:srgbClr val="4C4FC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7D46F75-E5D7-FF43-8234-4A6E23CA2E22}"/>
              </a:ext>
            </a:extLst>
          </p:cNvPr>
          <p:cNvCxnSpPr>
            <a:cxnSpLocks/>
          </p:cNvCxnSpPr>
          <p:nvPr/>
        </p:nvCxnSpPr>
        <p:spPr>
          <a:xfrm>
            <a:off x="10977105" y="2540952"/>
            <a:ext cx="384222" cy="1327308"/>
          </a:xfrm>
          <a:prstGeom prst="straightConnector1">
            <a:avLst/>
          </a:prstGeom>
          <a:ln>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320C756-747C-8C47-BC3D-F25FF6F90531}"/>
              </a:ext>
            </a:extLst>
          </p:cNvPr>
          <p:cNvCxnSpPr>
            <a:cxnSpLocks/>
          </p:cNvCxnSpPr>
          <p:nvPr/>
        </p:nvCxnSpPr>
        <p:spPr>
          <a:xfrm>
            <a:off x="11381422" y="3878182"/>
            <a:ext cx="523425" cy="662786"/>
          </a:xfrm>
          <a:prstGeom prst="straightConnector1">
            <a:avLst/>
          </a:prstGeom>
          <a:ln>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0" name="Title 1">
            <a:extLst>
              <a:ext uri="{FF2B5EF4-FFF2-40B4-BE49-F238E27FC236}">
                <a16:creationId xmlns:a16="http://schemas.microsoft.com/office/drawing/2014/main" id="{F9A88FA1-B67A-2843-8BD5-74FB6CC1CC11}"/>
              </a:ext>
            </a:extLst>
          </p:cNvPr>
          <p:cNvSpPr txBox="1">
            <a:spLocks/>
          </p:cNvSpPr>
          <p:nvPr/>
        </p:nvSpPr>
        <p:spPr>
          <a:xfrm>
            <a:off x="1620759" y="-194338"/>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altLang="en-US" sz="3600" b="1" dirty="0">
                <a:solidFill>
                  <a:schemeClr val="bg1"/>
                </a:solidFill>
              </a:rPr>
              <a:t>PSA Self-calibration (experimental basis set)</a:t>
            </a:r>
            <a:endParaRPr lang="en-US" sz="3600" b="1" dirty="0">
              <a:solidFill>
                <a:schemeClr val="bg1"/>
              </a:solidFill>
            </a:endParaRPr>
          </a:p>
        </p:txBody>
      </p:sp>
      <p:sp>
        <p:nvSpPr>
          <p:cNvPr id="21" name="TextBox 20">
            <a:extLst>
              <a:ext uri="{FF2B5EF4-FFF2-40B4-BE49-F238E27FC236}">
                <a16:creationId xmlns:a16="http://schemas.microsoft.com/office/drawing/2014/main" id="{2638C0A2-E391-684A-B713-AF9EA1801490}"/>
              </a:ext>
            </a:extLst>
          </p:cNvPr>
          <p:cNvSpPr txBox="1"/>
          <p:nvPr/>
        </p:nvSpPr>
        <p:spPr>
          <a:xfrm>
            <a:off x="-5162" y="890782"/>
            <a:ext cx="6777881" cy="1015663"/>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rgbClr val="C00000"/>
                </a:solidFill>
              </a:rPr>
              <a:t>Generate an experimental set of position specific waveforms</a:t>
            </a:r>
          </a:p>
          <a:p>
            <a:pPr marL="285750" indent="-285750">
              <a:buFont typeface="Arial" panose="020B0604020202020204" pitchFamily="34" charset="0"/>
              <a:buChar char="•"/>
            </a:pPr>
            <a:r>
              <a:rPr lang="en-US" sz="2000" dirty="0">
                <a:solidFill>
                  <a:srgbClr val="043080"/>
                </a:solidFill>
              </a:rPr>
              <a:t>High-statistics source data</a:t>
            </a:r>
          </a:p>
          <a:p>
            <a:pPr marL="285750" indent="-285750">
              <a:buFont typeface="Arial" panose="020B0604020202020204" pitchFamily="34" charset="0"/>
              <a:buChar char="•"/>
            </a:pPr>
            <a:r>
              <a:rPr lang="en-US" sz="2000" b="1" dirty="0">
                <a:solidFill>
                  <a:srgbClr val="C00000"/>
                </a:solidFill>
              </a:rPr>
              <a:t>Iterative process </a:t>
            </a:r>
            <a:r>
              <a:rPr lang="en-US" sz="2000" dirty="0">
                <a:solidFill>
                  <a:srgbClr val="C00000"/>
                </a:solidFill>
              </a:rPr>
              <a:t>using Compton-tracking</a:t>
            </a:r>
          </a:p>
        </p:txBody>
      </p:sp>
      <p:sp>
        <p:nvSpPr>
          <p:cNvPr id="22" name="Rectangle 21">
            <a:extLst>
              <a:ext uri="{FF2B5EF4-FFF2-40B4-BE49-F238E27FC236}">
                <a16:creationId xmlns:a16="http://schemas.microsoft.com/office/drawing/2014/main" id="{E1237704-0B77-BA45-A60D-CD09D3D24CBF}"/>
              </a:ext>
            </a:extLst>
          </p:cNvPr>
          <p:cNvSpPr/>
          <p:nvPr/>
        </p:nvSpPr>
        <p:spPr>
          <a:xfrm>
            <a:off x="8138596" y="6184824"/>
            <a:ext cx="3038460" cy="646331"/>
          </a:xfrm>
          <a:prstGeom prst="rect">
            <a:avLst/>
          </a:prstGeom>
        </p:spPr>
        <p:txBody>
          <a:bodyPr wrap="none">
            <a:spAutoFit/>
          </a:bodyPr>
          <a:lstStyle/>
          <a:p>
            <a:r>
              <a:rPr lang="en-GB" i="1" dirty="0" err="1">
                <a:solidFill>
                  <a:srgbClr val="C00000"/>
                </a:solidFill>
                <a:latin typeface="+mj-lt"/>
              </a:rPr>
              <a:t>S.Heil</a:t>
            </a:r>
            <a:r>
              <a:rPr lang="en-GB" i="1" dirty="0">
                <a:solidFill>
                  <a:srgbClr val="C00000"/>
                </a:solidFill>
                <a:latin typeface="+mj-lt"/>
              </a:rPr>
              <a:t>, </a:t>
            </a:r>
            <a:r>
              <a:rPr lang="en-GB" i="1" dirty="0" err="1">
                <a:solidFill>
                  <a:srgbClr val="C00000"/>
                </a:solidFill>
                <a:latin typeface="+mj-lt"/>
              </a:rPr>
              <a:t>S.Paschalis</a:t>
            </a:r>
            <a:r>
              <a:rPr lang="en-GB" i="1" dirty="0">
                <a:solidFill>
                  <a:srgbClr val="C00000"/>
                </a:solidFill>
                <a:latin typeface="+mj-lt"/>
              </a:rPr>
              <a:t> and </a:t>
            </a:r>
            <a:r>
              <a:rPr lang="en-GB" i="1" dirty="0" err="1">
                <a:solidFill>
                  <a:srgbClr val="C00000"/>
                </a:solidFill>
                <a:latin typeface="+mj-lt"/>
              </a:rPr>
              <a:t>M.Petri</a:t>
            </a:r>
            <a:r>
              <a:rPr lang="en-GB" i="1" dirty="0">
                <a:solidFill>
                  <a:srgbClr val="C00000"/>
                </a:solidFill>
                <a:latin typeface="+mj-lt"/>
              </a:rPr>
              <a:t>.</a:t>
            </a:r>
          </a:p>
          <a:p>
            <a:r>
              <a:rPr lang="en-GB" i="1" dirty="0">
                <a:solidFill>
                  <a:srgbClr val="C00000"/>
                </a:solidFill>
                <a:latin typeface="+mj-lt"/>
              </a:rPr>
              <a:t>Eur. Phys. J. A (2018) 54: 172 </a:t>
            </a:r>
          </a:p>
        </p:txBody>
      </p:sp>
      <p:sp>
        <p:nvSpPr>
          <p:cNvPr id="23" name="Rectangle 22">
            <a:extLst>
              <a:ext uri="{FF2B5EF4-FFF2-40B4-BE49-F238E27FC236}">
                <a16:creationId xmlns:a16="http://schemas.microsoft.com/office/drawing/2014/main" id="{5B852457-A546-BD44-9B37-57D00416EA45}"/>
              </a:ext>
            </a:extLst>
          </p:cNvPr>
          <p:cNvSpPr/>
          <p:nvPr/>
        </p:nvSpPr>
        <p:spPr>
          <a:xfrm>
            <a:off x="5872070" y="5367053"/>
            <a:ext cx="1920847" cy="1200329"/>
          </a:xfrm>
          <a:prstGeom prst="rect">
            <a:avLst/>
          </a:prstGeom>
        </p:spPr>
        <p:txBody>
          <a:bodyPr wrap="none">
            <a:spAutoFit/>
          </a:bodyPr>
          <a:lstStyle/>
          <a:p>
            <a:r>
              <a:rPr lang="en-GB" b="1" dirty="0">
                <a:solidFill>
                  <a:srgbClr val="C00000"/>
                </a:solidFill>
              </a:rPr>
              <a:t>Sebastien Heil</a:t>
            </a:r>
          </a:p>
          <a:p>
            <a:r>
              <a:rPr lang="en-GB" b="1" dirty="0">
                <a:solidFill>
                  <a:srgbClr val="C00000"/>
                </a:solidFill>
              </a:rPr>
              <a:t>Stefanos Paschalis</a:t>
            </a:r>
          </a:p>
          <a:p>
            <a:r>
              <a:rPr lang="en-GB" b="1" dirty="0">
                <a:solidFill>
                  <a:srgbClr val="C00000"/>
                </a:solidFill>
              </a:rPr>
              <a:t>Marina Petri</a:t>
            </a:r>
          </a:p>
          <a:p>
            <a:r>
              <a:rPr lang="en-GB" i="1" dirty="0">
                <a:solidFill>
                  <a:srgbClr val="C00000"/>
                </a:solidFill>
              </a:rPr>
              <a:t>University of York</a:t>
            </a:r>
            <a:endParaRPr lang="en-US" dirty="0"/>
          </a:p>
        </p:txBody>
      </p:sp>
    </p:spTree>
    <p:extLst>
      <p:ext uri="{BB962C8B-B14F-4D97-AF65-F5344CB8AC3E}">
        <p14:creationId xmlns:p14="http://schemas.microsoft.com/office/powerpoint/2010/main" val="3469513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30FC0C7-8B27-AF48-8D4A-812F3669B059}"/>
              </a:ext>
            </a:extLst>
          </p:cNvPr>
          <p:cNvGraphicFramePr/>
          <p:nvPr/>
        </p:nvGraphicFramePr>
        <p:xfrm>
          <a:off x="-359575" y="839489"/>
          <a:ext cx="6639005" cy="5299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86C1ED22-669C-6641-AE1D-93E311860920}"/>
              </a:ext>
            </a:extLst>
          </p:cNvPr>
          <p:cNvPicPr>
            <a:picLocks noChangeAspect="1"/>
          </p:cNvPicPr>
          <p:nvPr/>
        </p:nvPicPr>
        <p:blipFill>
          <a:blip r:embed="rId7"/>
          <a:stretch>
            <a:fillRect/>
          </a:stretch>
        </p:blipFill>
        <p:spPr>
          <a:xfrm>
            <a:off x="3861150" y="839489"/>
            <a:ext cx="1991419" cy="1791107"/>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2A6B3D90-6FB2-0D4C-9717-8DC3D30057BB}"/>
              </a:ext>
            </a:extLst>
          </p:cNvPr>
          <p:cNvSpPr txBox="1">
            <a:spLocks/>
          </p:cNvSpPr>
          <p:nvPr/>
        </p:nvSpPr>
        <p:spPr>
          <a:xfrm>
            <a:off x="1620759" y="-194338"/>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altLang="en-US" sz="3600" b="1" dirty="0">
                <a:solidFill>
                  <a:schemeClr val="bg1"/>
                </a:solidFill>
              </a:rPr>
              <a:t>Challenges in pulse-shape analysis</a:t>
            </a:r>
            <a:endParaRPr lang="en-US" sz="3600" b="1" dirty="0">
              <a:solidFill>
                <a:schemeClr val="bg1"/>
              </a:solidFill>
            </a:endParaRPr>
          </a:p>
        </p:txBody>
      </p:sp>
      <mc:AlternateContent xmlns:mc="http://schemas.openxmlformats.org/markup-compatibility/2006" xmlns:a14="http://schemas.microsoft.com/office/drawing/2010/main">
        <mc:Choice Requires="a14">
          <p:graphicFrame>
            <p:nvGraphicFramePr>
              <p:cNvPr id="12" name="Diagram 11">
                <a:extLst>
                  <a:ext uri="{FF2B5EF4-FFF2-40B4-BE49-F238E27FC236}">
                    <a16:creationId xmlns:a16="http://schemas.microsoft.com/office/drawing/2014/main" id="{8F0A0972-27B3-7A46-B101-AD0D4A872358}"/>
                  </a:ext>
                </a:extLst>
              </p:cNvPr>
              <p:cNvGraphicFramePr/>
              <p:nvPr>
                <p:extLst>
                  <p:ext uri="{D42A27DB-BD31-4B8C-83A1-F6EECF244321}">
                    <p14:modId xmlns:p14="http://schemas.microsoft.com/office/powerpoint/2010/main" val="3676324231"/>
                  </p:ext>
                </p:extLst>
              </p:nvPr>
            </p:nvGraphicFramePr>
            <p:xfrm>
              <a:off x="5416262" y="939188"/>
              <a:ext cx="6639005" cy="52995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Choice>
        <mc:Fallback xmlns="">
          <p:graphicFrame>
            <p:nvGraphicFramePr>
              <p:cNvPr id="12" name="Diagram 11">
                <a:extLst>
                  <a:ext uri="{FF2B5EF4-FFF2-40B4-BE49-F238E27FC236}">
                    <a16:creationId xmlns:a16="http://schemas.microsoft.com/office/drawing/2014/main" id="{8F0A0972-27B3-7A46-B101-AD0D4A872358}"/>
                  </a:ext>
                </a:extLst>
              </p:cNvPr>
              <p:cNvGraphicFramePr/>
              <p:nvPr>
                <p:extLst>
                  <p:ext uri="{D42A27DB-BD31-4B8C-83A1-F6EECF244321}">
                    <p14:modId xmlns:p14="http://schemas.microsoft.com/office/powerpoint/2010/main" val="3676324231"/>
                  </p:ext>
                </p:extLst>
              </p:nvPr>
            </p:nvGraphicFramePr>
            <p:xfrm>
              <a:off x="5416262" y="939188"/>
              <a:ext cx="6639005" cy="529958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mc:Fallback>
      </mc:AlternateContent>
    </p:spTree>
    <p:extLst>
      <p:ext uri="{BB962C8B-B14F-4D97-AF65-F5344CB8AC3E}">
        <p14:creationId xmlns:p14="http://schemas.microsoft.com/office/powerpoint/2010/main" val="1570695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9A0C3AB-D164-184F-BE30-64A1A9D74F37}"/>
              </a:ext>
            </a:extLst>
          </p:cNvPr>
          <p:cNvSpPr>
            <a:spLocks noGrp="1"/>
          </p:cNvSpPr>
          <p:nvPr>
            <p:ph type="ftr" sz="quarter" idx="11"/>
          </p:nvPr>
        </p:nvSpPr>
        <p:spPr/>
        <p:txBody>
          <a:bodyPr/>
          <a:lstStyle/>
          <a:p>
            <a:r>
              <a:rPr lang="en-US"/>
              <a:t>Fraser Holloway - F.Holloway@liverpool.ac.uk</a:t>
            </a:r>
          </a:p>
        </p:txBody>
      </p:sp>
      <p:sp>
        <p:nvSpPr>
          <p:cNvPr id="6" name="TextBox 5">
            <a:extLst>
              <a:ext uri="{FF2B5EF4-FFF2-40B4-BE49-F238E27FC236}">
                <a16:creationId xmlns:a16="http://schemas.microsoft.com/office/drawing/2014/main" id="{03D52F40-8AF8-D74A-9F8C-633E0192D6BE}"/>
              </a:ext>
            </a:extLst>
          </p:cNvPr>
          <p:cNvSpPr txBox="1"/>
          <p:nvPr/>
        </p:nvSpPr>
        <p:spPr>
          <a:xfrm>
            <a:off x="1801133" y="2124524"/>
            <a:ext cx="184731" cy="507831"/>
          </a:xfrm>
          <a:prstGeom prst="rect">
            <a:avLst/>
          </a:prstGeom>
          <a:noFill/>
        </p:spPr>
        <p:txBody>
          <a:bodyPr wrap="none" rtlCol="0">
            <a:spAutoFit/>
          </a:bodyPr>
          <a:lstStyle/>
          <a:p>
            <a:endParaRPr lang="en-US" sz="1350" dirty="0"/>
          </a:p>
          <a:p>
            <a:endParaRPr lang="en-US" sz="1350" dirty="0"/>
          </a:p>
        </p:txBody>
      </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BCFC5A2A-ED41-2542-813C-7C0E2F867F31}"/>
                  </a:ext>
                </a:extLst>
              </p:cNvPr>
              <p:cNvSpPr txBox="1">
                <a:spLocks/>
              </p:cNvSpPr>
              <p:nvPr/>
            </p:nvSpPr>
            <p:spPr>
              <a:xfrm>
                <a:off x="72245" y="1419971"/>
                <a:ext cx="6456556" cy="5275048"/>
              </a:xfrm>
              <a:prstGeom prst="rect">
                <a:avLst/>
              </a:prstGeom>
            </p:spPr>
            <p:txBody>
              <a:bodyPr vert="horz" lIns="68580" tIns="34290" rIns="68580" bIns="3429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600" b="1" dirty="0"/>
                  <a:t>Graph-accelerated</a:t>
                </a:r>
                <a:r>
                  <a:rPr lang="en-US" sz="2600" dirty="0"/>
                  <a:t> techniques try to organize data and form efficient searches</a:t>
                </a:r>
              </a:p>
              <a:p>
                <a:r>
                  <a:rPr lang="en-US" sz="2600" dirty="0"/>
                  <a:t>Search spaces can be Non-Euclidean, Embedded spaces.</a:t>
                </a:r>
              </a:p>
              <a:p>
                <a:r>
                  <a:rPr lang="en-GB" sz="2600" dirty="0">
                    <a:ea typeface="Cambria Math" panose="02040503050406030204" pitchFamily="18" charset="0"/>
                  </a:rPr>
                  <a:t>Searching </a:t>
                </a:r>
                <a14:m>
                  <m:oMath xmlns:m="http://schemas.openxmlformats.org/officeDocument/2006/math">
                    <m:r>
                      <a:rPr lang="en-GB" sz="2600" i="1" dirty="0">
                        <a:latin typeface="Cambria Math" panose="02040503050406030204" pitchFamily="18" charset="0"/>
                        <a:ea typeface="Cambria Math" panose="02040503050406030204" pitchFamily="18" charset="0"/>
                      </a:rPr>
                      <m:t>𝑛</m:t>
                    </m:r>
                  </m:oMath>
                </a14:m>
                <a:r>
                  <a:rPr lang="en-GB" sz="2600" dirty="0">
                    <a:ea typeface="Cambria Math" panose="02040503050406030204" pitchFamily="18" charset="0"/>
                  </a:rPr>
                  <a:t> points can be </a:t>
                </a:r>
                <a14:m>
                  <m:oMath xmlns:m="http://schemas.openxmlformats.org/officeDocument/2006/math">
                    <m:r>
                      <a:rPr lang="en-GB" sz="2600" i="1">
                        <a:latin typeface="Cambria Math" panose="02040503050406030204" pitchFamily="18" charset="0"/>
                        <a:ea typeface="Cambria Math" panose="02040503050406030204" pitchFamily="18" charset="0"/>
                      </a:rPr>
                      <m:t>𝒪</m:t>
                    </m:r>
                    <m:func>
                      <m:funcPr>
                        <m:ctrlPr>
                          <a:rPr lang="en-GB" sz="2600" i="1">
                            <a:latin typeface="Cambria Math" panose="02040503050406030204" pitchFamily="18" charset="0"/>
                            <a:ea typeface="Cambria Math" panose="02040503050406030204" pitchFamily="18" charset="0"/>
                          </a:rPr>
                        </m:ctrlPr>
                      </m:funcPr>
                      <m:fName>
                        <m:r>
                          <m:rPr>
                            <m:sty m:val="p"/>
                          </m:rPr>
                          <a:rPr lang="en-GB" sz="2600">
                            <a:latin typeface="Cambria Math" panose="02040503050406030204" pitchFamily="18" charset="0"/>
                            <a:ea typeface="Cambria Math" panose="02040503050406030204" pitchFamily="18" charset="0"/>
                          </a:rPr>
                          <m:t>log</m:t>
                        </m:r>
                      </m:fName>
                      <m:e>
                        <m:d>
                          <m:dPr>
                            <m:ctrlPr>
                              <a:rPr lang="en-GB" sz="2600" i="1">
                                <a:latin typeface="Cambria Math" panose="02040503050406030204" pitchFamily="18" charset="0"/>
                                <a:ea typeface="Cambria Math" panose="02040503050406030204" pitchFamily="18" charset="0"/>
                              </a:rPr>
                            </m:ctrlPr>
                          </m:dPr>
                          <m:e>
                            <m:r>
                              <a:rPr lang="en-GB" sz="2600" i="1">
                                <a:latin typeface="Cambria Math" panose="02040503050406030204" pitchFamily="18" charset="0"/>
                                <a:ea typeface="Cambria Math" panose="02040503050406030204" pitchFamily="18" charset="0"/>
                              </a:rPr>
                              <m:t>𝑛</m:t>
                            </m:r>
                          </m:e>
                        </m:d>
                      </m:e>
                    </m:func>
                  </m:oMath>
                </a14:m>
                <a:r>
                  <a:rPr lang="en-US" sz="2600" dirty="0"/>
                  <a:t>.</a:t>
                </a:r>
              </a:p>
              <a:p>
                <a:r>
                  <a:rPr lang="en-US" sz="2600" dirty="0"/>
                  <a:t>Processing rates in region (12-400) kHz.</a:t>
                </a:r>
              </a:p>
              <a:p>
                <a:endParaRPr lang="en-US" sz="2600" dirty="0"/>
              </a:p>
              <a:p>
                <a:pPr marL="0" indent="0">
                  <a:buNone/>
                </a:pPr>
                <a:r>
                  <a:rPr lang="en-US" sz="2600" b="1" dirty="0"/>
                  <a:t>Machine Learning</a:t>
                </a:r>
                <a:r>
                  <a:rPr lang="en-US" sz="2600" dirty="0"/>
                  <a:t> uses a simulated basis to learn trends via inference e.g. Position Regression, Autoencoding &amp; Fold tagging</a:t>
                </a:r>
              </a:p>
              <a:p>
                <a:r>
                  <a:rPr lang="en-US" sz="2600" dirty="0"/>
                  <a:t>No searching is performed whatsoever.</a:t>
                </a:r>
              </a:p>
              <a:p>
                <a:r>
                  <a:rPr lang="en-US" sz="2600" dirty="0"/>
                  <a:t>Simulated basis only needed for training.</a:t>
                </a:r>
              </a:p>
              <a:p>
                <a:r>
                  <a:rPr lang="en-US" sz="2600" dirty="0"/>
                  <a:t>Needs an appropriate model &amp; good data.</a:t>
                </a:r>
              </a:p>
              <a:p>
                <a:r>
                  <a:rPr lang="en-US" sz="2600" dirty="0"/>
                  <a:t>Can be used for hyper-efficient signal compression.</a:t>
                </a:r>
              </a:p>
              <a:p>
                <a:r>
                  <a:rPr lang="en-US" sz="2600" dirty="0"/>
                  <a:t>Useful for determining Fold accurately.</a:t>
                </a:r>
              </a:p>
              <a:p>
                <a:pPr marL="0" indent="0">
                  <a:buNone/>
                </a:pPr>
                <a:endParaRPr lang="en-US" sz="1500" dirty="0"/>
              </a:p>
              <a:p>
                <a:pPr marL="0" indent="0">
                  <a:buNone/>
                </a:pPr>
                <a:endParaRPr lang="en-US" sz="1500" dirty="0"/>
              </a:p>
              <a:p>
                <a:pPr marL="0" indent="0">
                  <a:buNone/>
                </a:pPr>
                <a:endParaRPr lang="en-US" sz="1500" dirty="0"/>
              </a:p>
              <a:p>
                <a:pPr marL="0" indent="0">
                  <a:buNone/>
                </a:pPr>
                <a:endParaRPr lang="en-US" sz="1500" dirty="0"/>
              </a:p>
              <a:p>
                <a:endParaRPr lang="en-US" sz="1500" dirty="0"/>
              </a:p>
              <a:p>
                <a:endParaRPr lang="en-US" sz="1500" dirty="0"/>
              </a:p>
            </p:txBody>
          </p:sp>
        </mc:Choice>
        <mc:Fallback xmlns="">
          <p:sp>
            <p:nvSpPr>
              <p:cNvPr id="12" name="Content Placeholder 2">
                <a:extLst>
                  <a:ext uri="{FF2B5EF4-FFF2-40B4-BE49-F238E27FC236}">
                    <a16:creationId xmlns:a16="http://schemas.microsoft.com/office/drawing/2014/main" id="{BCFC5A2A-ED41-2542-813C-7C0E2F867F31}"/>
                  </a:ext>
                </a:extLst>
              </p:cNvPr>
              <p:cNvSpPr txBox="1">
                <a:spLocks noRot="1" noChangeAspect="1" noMove="1" noResize="1" noEditPoints="1" noAdjustHandles="1" noChangeArrowheads="1" noChangeShapeType="1" noTextEdit="1"/>
              </p:cNvSpPr>
              <p:nvPr/>
            </p:nvSpPr>
            <p:spPr>
              <a:xfrm>
                <a:off x="72245" y="1419971"/>
                <a:ext cx="6456556" cy="5275048"/>
              </a:xfrm>
              <a:prstGeom prst="rect">
                <a:avLst/>
              </a:prstGeom>
              <a:blipFill>
                <a:blip r:embed="rId2"/>
                <a:stretch>
                  <a:fillRect l="-982" t="-1923" r="-196"/>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A8501DDB-B937-4E4B-835E-D8E964A28ECD}"/>
              </a:ext>
            </a:extLst>
          </p:cNvPr>
          <p:cNvGrpSpPr/>
          <p:nvPr/>
        </p:nvGrpSpPr>
        <p:grpSpPr>
          <a:xfrm>
            <a:off x="5782921" y="1236952"/>
            <a:ext cx="6530067" cy="5094565"/>
            <a:chOff x="6024815" y="1421593"/>
            <a:chExt cx="6021811" cy="4699807"/>
          </a:xfrm>
        </p:grpSpPr>
        <p:grpSp>
          <p:nvGrpSpPr>
            <p:cNvPr id="19" name="Group 18">
              <a:extLst>
                <a:ext uri="{FF2B5EF4-FFF2-40B4-BE49-F238E27FC236}">
                  <a16:creationId xmlns:a16="http://schemas.microsoft.com/office/drawing/2014/main" id="{3E5356BF-4E54-9649-A5AE-DCB5733EE351}"/>
                </a:ext>
              </a:extLst>
            </p:cNvPr>
            <p:cNvGrpSpPr/>
            <p:nvPr/>
          </p:nvGrpSpPr>
          <p:grpSpPr>
            <a:xfrm>
              <a:off x="6024815" y="1421593"/>
              <a:ext cx="6021811" cy="4699807"/>
              <a:chOff x="6024815" y="1421593"/>
              <a:chExt cx="6021811" cy="4699807"/>
            </a:xfrm>
          </p:grpSpPr>
          <p:grpSp>
            <p:nvGrpSpPr>
              <p:cNvPr id="9" name="Group 8">
                <a:extLst>
                  <a:ext uri="{FF2B5EF4-FFF2-40B4-BE49-F238E27FC236}">
                    <a16:creationId xmlns:a16="http://schemas.microsoft.com/office/drawing/2014/main" id="{9F902B3B-FDE7-7D41-AC96-38F4F55C8BA7}"/>
                  </a:ext>
                </a:extLst>
              </p:cNvPr>
              <p:cNvGrpSpPr/>
              <p:nvPr/>
            </p:nvGrpSpPr>
            <p:grpSpPr>
              <a:xfrm>
                <a:off x="6024815" y="1421593"/>
                <a:ext cx="6021811" cy="4699807"/>
                <a:chOff x="6024815" y="1421593"/>
                <a:chExt cx="6021811" cy="4699807"/>
              </a:xfrm>
            </p:grpSpPr>
            <p:grpSp>
              <p:nvGrpSpPr>
                <p:cNvPr id="13" name="Group 12">
                  <a:extLst>
                    <a:ext uri="{FF2B5EF4-FFF2-40B4-BE49-F238E27FC236}">
                      <a16:creationId xmlns:a16="http://schemas.microsoft.com/office/drawing/2014/main" id="{2DC93C69-C15E-C94B-8E55-E4406B4ED8F7}"/>
                    </a:ext>
                  </a:extLst>
                </p:cNvPr>
                <p:cNvGrpSpPr/>
                <p:nvPr/>
              </p:nvGrpSpPr>
              <p:grpSpPr>
                <a:xfrm>
                  <a:off x="6024815" y="1421593"/>
                  <a:ext cx="6021811" cy="4699807"/>
                  <a:chOff x="6151164" y="2268730"/>
                  <a:chExt cx="5472653" cy="4011649"/>
                </a:xfrm>
              </p:grpSpPr>
              <p:sp>
                <p:nvSpPr>
                  <p:cNvPr id="14" name="Pie 13">
                    <a:extLst>
                      <a:ext uri="{FF2B5EF4-FFF2-40B4-BE49-F238E27FC236}">
                        <a16:creationId xmlns:a16="http://schemas.microsoft.com/office/drawing/2014/main" id="{0C8A2E2A-DE37-0A44-970D-48C2990640A1}"/>
                      </a:ext>
                    </a:extLst>
                  </p:cNvPr>
                  <p:cNvSpPr/>
                  <p:nvPr/>
                </p:nvSpPr>
                <p:spPr>
                  <a:xfrm>
                    <a:off x="6151164" y="4045690"/>
                    <a:ext cx="2234689" cy="2234689"/>
                  </a:xfrm>
                  <a:prstGeom prst="pie">
                    <a:avLst>
                      <a:gd name="adj1" fmla="val 16232461"/>
                      <a:gd name="adj2" fmla="val 21558077"/>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15" name="Picture 14">
                    <a:extLst>
                      <a:ext uri="{FF2B5EF4-FFF2-40B4-BE49-F238E27FC236}">
                        <a16:creationId xmlns:a16="http://schemas.microsoft.com/office/drawing/2014/main" id="{3B47A281-18AB-8940-8CD9-F58ABBAFDA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33653" y="2268730"/>
                    <a:ext cx="4890164" cy="3357427"/>
                  </a:xfrm>
                  <a:prstGeom prst="rect">
                    <a:avLst/>
                  </a:prstGeom>
                </p:spPr>
              </p:pic>
            </p:grpSp>
            <p:sp>
              <p:nvSpPr>
                <p:cNvPr id="8" name="Rectangle 7">
                  <a:extLst>
                    <a:ext uri="{FF2B5EF4-FFF2-40B4-BE49-F238E27FC236}">
                      <a16:creationId xmlns:a16="http://schemas.microsoft.com/office/drawing/2014/main" id="{846742A2-F9D9-664E-A668-54299588C6B1}"/>
                    </a:ext>
                  </a:extLst>
                </p:cNvPr>
                <p:cNvSpPr/>
                <p:nvPr/>
              </p:nvSpPr>
              <p:spPr>
                <a:xfrm>
                  <a:off x="7451989" y="2208944"/>
                  <a:ext cx="2339283" cy="318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E8CAB44D-8251-B145-A9F2-E5D5E9F17451}"/>
                  </a:ext>
                </a:extLst>
              </p:cNvPr>
              <p:cNvGrpSpPr/>
              <p:nvPr/>
            </p:nvGrpSpPr>
            <p:grpSpPr>
              <a:xfrm>
                <a:off x="7313288" y="4023583"/>
                <a:ext cx="1779314" cy="690197"/>
                <a:chOff x="7313288" y="4023583"/>
                <a:chExt cx="1779314" cy="690197"/>
              </a:xfrm>
            </p:grpSpPr>
            <p:sp>
              <p:nvSpPr>
                <p:cNvPr id="3" name="Diamond 2">
                  <a:extLst>
                    <a:ext uri="{FF2B5EF4-FFF2-40B4-BE49-F238E27FC236}">
                      <a16:creationId xmlns:a16="http://schemas.microsoft.com/office/drawing/2014/main" id="{C04BA345-5F7B-494A-A681-E43849691229}"/>
                    </a:ext>
                  </a:extLst>
                </p:cNvPr>
                <p:cNvSpPr/>
                <p:nvPr/>
              </p:nvSpPr>
              <p:spPr>
                <a:xfrm>
                  <a:off x="7313288" y="4202130"/>
                  <a:ext cx="277402" cy="27740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ABCEBC1-4B33-9F4B-9236-B54F7AE6929F}"/>
                    </a:ext>
                  </a:extLst>
                </p:cNvPr>
                <p:cNvSpPr txBox="1"/>
                <p:nvPr/>
              </p:nvSpPr>
              <p:spPr>
                <a:xfrm>
                  <a:off x="7525612" y="4192259"/>
                  <a:ext cx="562975" cy="276999"/>
                </a:xfrm>
                <a:prstGeom prst="rect">
                  <a:avLst/>
                </a:prstGeom>
                <a:noFill/>
              </p:spPr>
              <p:txBody>
                <a:bodyPr wrap="none" rtlCol="0">
                  <a:spAutoFit/>
                </a:bodyPr>
                <a:lstStyle/>
                <a:p>
                  <a:r>
                    <a:rPr lang="en-US" sz="1200" dirty="0"/>
                    <a:t>FAISS</a:t>
                  </a:r>
                </a:p>
              </p:txBody>
            </p:sp>
            <p:sp>
              <p:nvSpPr>
                <p:cNvPr id="16" name="Diamond 15">
                  <a:extLst>
                    <a:ext uri="{FF2B5EF4-FFF2-40B4-BE49-F238E27FC236}">
                      <a16:creationId xmlns:a16="http://schemas.microsoft.com/office/drawing/2014/main" id="{B6471C2C-C195-254B-B2FB-162099665CB0}"/>
                    </a:ext>
                  </a:extLst>
                </p:cNvPr>
                <p:cNvSpPr/>
                <p:nvPr/>
              </p:nvSpPr>
              <p:spPr>
                <a:xfrm>
                  <a:off x="8205083" y="4049045"/>
                  <a:ext cx="277402" cy="277402"/>
                </a:xfrm>
                <a:prstGeom prst="diamon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E9E9202-824F-E640-BB9A-C6390F30944E}"/>
                    </a:ext>
                  </a:extLst>
                </p:cNvPr>
                <p:cNvSpPr txBox="1"/>
                <p:nvPr/>
              </p:nvSpPr>
              <p:spPr>
                <a:xfrm>
                  <a:off x="8423829" y="4023583"/>
                  <a:ext cx="668773" cy="307777"/>
                </a:xfrm>
                <a:prstGeom prst="rect">
                  <a:avLst/>
                </a:prstGeom>
                <a:noFill/>
              </p:spPr>
              <p:txBody>
                <a:bodyPr wrap="none" rtlCol="0">
                  <a:spAutoFit/>
                </a:bodyPr>
                <a:lstStyle/>
                <a:p>
                  <a:r>
                    <a:rPr lang="en-US" sz="1400" dirty="0">
                      <a:latin typeface="+mj-lt"/>
                    </a:rPr>
                    <a:t>CNNs</a:t>
                  </a:r>
                </a:p>
              </p:txBody>
            </p:sp>
            <p:sp>
              <p:nvSpPr>
                <p:cNvPr id="17" name="Diamond 16">
                  <a:extLst>
                    <a:ext uri="{FF2B5EF4-FFF2-40B4-BE49-F238E27FC236}">
                      <a16:creationId xmlns:a16="http://schemas.microsoft.com/office/drawing/2014/main" id="{DAD1EA5B-0164-304C-94AC-52605341ACF3}"/>
                    </a:ext>
                  </a:extLst>
                </p:cNvPr>
                <p:cNvSpPr/>
                <p:nvPr/>
              </p:nvSpPr>
              <p:spPr>
                <a:xfrm>
                  <a:off x="7827919" y="4436378"/>
                  <a:ext cx="277402" cy="277402"/>
                </a:xfrm>
                <a:prstGeom prst="diamon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93F3020-5E56-3141-AADE-BB15139C5CCF}"/>
                    </a:ext>
                  </a:extLst>
                </p:cNvPr>
                <p:cNvSpPr txBox="1"/>
                <p:nvPr/>
              </p:nvSpPr>
              <p:spPr>
                <a:xfrm>
                  <a:off x="8032400" y="4430713"/>
                  <a:ext cx="628698" cy="276999"/>
                </a:xfrm>
                <a:prstGeom prst="rect">
                  <a:avLst/>
                </a:prstGeom>
                <a:noFill/>
              </p:spPr>
              <p:txBody>
                <a:bodyPr wrap="none" rtlCol="0">
                  <a:spAutoFit/>
                </a:bodyPr>
                <a:lstStyle/>
                <a:p>
                  <a:r>
                    <a:rPr lang="en-US" sz="1200" dirty="0"/>
                    <a:t>HNSW</a:t>
                  </a:r>
                </a:p>
              </p:txBody>
            </p:sp>
          </p:grpSp>
        </p:grpSp>
        <p:sp>
          <p:nvSpPr>
            <p:cNvPr id="21" name="Diamond 20">
              <a:extLst>
                <a:ext uri="{FF2B5EF4-FFF2-40B4-BE49-F238E27FC236}">
                  <a16:creationId xmlns:a16="http://schemas.microsoft.com/office/drawing/2014/main" id="{F5EC1E7E-5BAC-3840-961C-22464EC30750}"/>
                </a:ext>
              </a:extLst>
            </p:cNvPr>
            <p:cNvSpPr/>
            <p:nvPr/>
          </p:nvSpPr>
          <p:spPr>
            <a:xfrm>
              <a:off x="7709664" y="3144554"/>
              <a:ext cx="277402" cy="277402"/>
            </a:xfrm>
            <a:prstGeom prst="diamon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612CE879-30DB-9344-A5F6-617C31DFE8DF}"/>
                </a:ext>
              </a:extLst>
            </p:cNvPr>
            <p:cNvSpPr txBox="1"/>
            <p:nvPr/>
          </p:nvSpPr>
          <p:spPr>
            <a:xfrm>
              <a:off x="7914972" y="3132382"/>
              <a:ext cx="811441" cy="276999"/>
            </a:xfrm>
            <a:prstGeom prst="rect">
              <a:avLst/>
            </a:prstGeom>
            <a:noFill/>
          </p:spPr>
          <p:txBody>
            <a:bodyPr wrap="none" rtlCol="0">
              <a:spAutoFit/>
            </a:bodyPr>
            <a:lstStyle/>
            <a:p>
              <a:r>
                <a:rPr lang="en-US" sz="1200" dirty="0"/>
                <a:t>KD-Trees</a:t>
              </a:r>
            </a:p>
          </p:txBody>
        </p:sp>
      </p:grpSp>
      <p:sp>
        <p:nvSpPr>
          <p:cNvPr id="24" name="Title 1">
            <a:extLst>
              <a:ext uri="{FF2B5EF4-FFF2-40B4-BE49-F238E27FC236}">
                <a16:creationId xmlns:a16="http://schemas.microsoft.com/office/drawing/2014/main" id="{EA690C2B-FA86-264A-9139-E243E7410503}"/>
              </a:ext>
            </a:extLst>
          </p:cNvPr>
          <p:cNvSpPr txBox="1">
            <a:spLocks/>
          </p:cNvSpPr>
          <p:nvPr/>
        </p:nvSpPr>
        <p:spPr>
          <a:xfrm>
            <a:off x="1620759" y="-194338"/>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altLang="en-US" sz="3600" b="1" dirty="0">
                <a:solidFill>
                  <a:schemeClr val="bg1"/>
                </a:solidFill>
              </a:rPr>
              <a:t>Novel Algorithm Development for PSA</a:t>
            </a:r>
            <a:endParaRPr lang="en-US" sz="3600" b="1" dirty="0">
              <a:solidFill>
                <a:schemeClr val="bg1"/>
              </a:solidFill>
            </a:endParaRPr>
          </a:p>
        </p:txBody>
      </p:sp>
      <p:sp>
        <p:nvSpPr>
          <p:cNvPr id="25" name="TextBox 24">
            <a:extLst>
              <a:ext uri="{FF2B5EF4-FFF2-40B4-BE49-F238E27FC236}">
                <a16:creationId xmlns:a16="http://schemas.microsoft.com/office/drawing/2014/main" id="{610A3BC0-C1E0-0F4C-BF4F-1685ADECDB08}"/>
              </a:ext>
            </a:extLst>
          </p:cNvPr>
          <p:cNvSpPr txBox="1"/>
          <p:nvPr/>
        </p:nvSpPr>
        <p:spPr>
          <a:xfrm>
            <a:off x="6030261" y="5778318"/>
            <a:ext cx="5054525" cy="646331"/>
          </a:xfrm>
          <a:prstGeom prst="rect">
            <a:avLst/>
          </a:prstGeom>
          <a:noFill/>
        </p:spPr>
        <p:txBody>
          <a:bodyPr wrap="none" rtlCol="0">
            <a:spAutoFit/>
          </a:bodyPr>
          <a:lstStyle/>
          <a:p>
            <a:r>
              <a:rPr lang="en-US" dirty="0">
                <a:solidFill>
                  <a:srgbClr val="C00000"/>
                </a:solidFill>
              </a:rPr>
              <a:t>Courtesy of </a:t>
            </a:r>
            <a:r>
              <a:rPr lang="en-US" b="1" dirty="0">
                <a:solidFill>
                  <a:srgbClr val="C00000"/>
                </a:solidFill>
              </a:rPr>
              <a:t>Fraser Holloway</a:t>
            </a:r>
            <a:r>
              <a:rPr lang="en-US" dirty="0">
                <a:solidFill>
                  <a:srgbClr val="C00000"/>
                </a:solidFill>
              </a:rPr>
              <a:t>, University of Liverpool</a:t>
            </a:r>
          </a:p>
          <a:p>
            <a:r>
              <a:rPr lang="en-US" i="1" dirty="0" err="1">
                <a:solidFill>
                  <a:srgbClr val="C00000"/>
                </a:solidFill>
              </a:rPr>
              <a:t>F.Holloway@liverpool.ac.uk</a:t>
            </a:r>
            <a:endParaRPr lang="en-US" i="1" dirty="0">
              <a:solidFill>
                <a:srgbClr val="C00000"/>
              </a:solidFill>
            </a:endParaRPr>
          </a:p>
        </p:txBody>
      </p:sp>
    </p:spTree>
    <p:extLst>
      <p:ext uri="{BB962C8B-B14F-4D97-AF65-F5344CB8AC3E}">
        <p14:creationId xmlns:p14="http://schemas.microsoft.com/office/powerpoint/2010/main" val="3423516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hart, histogram&#10;&#10;Description automatically generated">
            <a:extLst>
              <a:ext uri="{FF2B5EF4-FFF2-40B4-BE49-F238E27FC236}">
                <a16:creationId xmlns:a16="http://schemas.microsoft.com/office/drawing/2014/main" id="{5B62B1CA-6199-C94F-BB1B-C3B19394DB4D}"/>
              </a:ext>
            </a:extLst>
          </p:cNvPr>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0" y="1996965"/>
            <a:ext cx="7291844" cy="4046483"/>
          </a:xfrm>
        </p:spPr>
      </p:pic>
      <p:sp>
        <p:nvSpPr>
          <p:cNvPr id="4" name="Footer Placeholder 3">
            <a:extLst>
              <a:ext uri="{FF2B5EF4-FFF2-40B4-BE49-F238E27FC236}">
                <a16:creationId xmlns:a16="http://schemas.microsoft.com/office/drawing/2014/main" id="{A29C1371-9B96-F140-91F4-48AF5137B403}"/>
              </a:ext>
            </a:extLst>
          </p:cNvPr>
          <p:cNvSpPr>
            <a:spLocks noGrp="1"/>
          </p:cNvSpPr>
          <p:nvPr>
            <p:ph type="ftr" sz="quarter" idx="11"/>
          </p:nvPr>
        </p:nvSpPr>
        <p:spPr/>
        <p:txBody>
          <a:bodyPr/>
          <a:lstStyle/>
          <a:p>
            <a:r>
              <a:rPr lang="en-US"/>
              <a:t>Fraser Holloway - F.Holloway@liverpool.ac.uk</a:t>
            </a:r>
          </a:p>
        </p:txBody>
      </p:sp>
      <p:pic>
        <p:nvPicPr>
          <p:cNvPr id="6" name="Content Placeholder 6" descr="Chart&#10;&#10;Description automatically generated">
            <a:extLst>
              <a:ext uri="{FF2B5EF4-FFF2-40B4-BE49-F238E27FC236}">
                <a16:creationId xmlns:a16="http://schemas.microsoft.com/office/drawing/2014/main" id="{AB8DAABC-6EED-6548-B4BF-FE4D9FFE751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062952" y="1305003"/>
            <a:ext cx="5197378" cy="4980175"/>
          </a:xfrm>
          <a:prstGeom prst="rect">
            <a:avLst/>
          </a:prstGeom>
        </p:spPr>
      </p:pic>
      <p:sp>
        <p:nvSpPr>
          <p:cNvPr id="3" name="TextBox 2">
            <a:extLst>
              <a:ext uri="{FF2B5EF4-FFF2-40B4-BE49-F238E27FC236}">
                <a16:creationId xmlns:a16="http://schemas.microsoft.com/office/drawing/2014/main" id="{C481EDE0-F5DE-994A-A0F1-33405C31797E}"/>
              </a:ext>
            </a:extLst>
          </p:cNvPr>
          <p:cNvSpPr txBox="1"/>
          <p:nvPr/>
        </p:nvSpPr>
        <p:spPr>
          <a:xfrm>
            <a:off x="9107093" y="1120337"/>
            <a:ext cx="3315331" cy="369332"/>
          </a:xfrm>
          <a:prstGeom prst="rect">
            <a:avLst/>
          </a:prstGeom>
          <a:noFill/>
        </p:spPr>
        <p:txBody>
          <a:bodyPr wrap="none" rtlCol="0">
            <a:spAutoFit/>
          </a:bodyPr>
          <a:lstStyle/>
          <a:p>
            <a:r>
              <a:rPr lang="en-US" b="1" dirty="0">
                <a:solidFill>
                  <a:schemeClr val="tx2">
                    <a:lumMod val="50000"/>
                  </a:schemeClr>
                </a:solidFill>
              </a:rPr>
              <a:t>Pencil Beam Reconstruction</a:t>
            </a:r>
          </a:p>
        </p:txBody>
      </p:sp>
      <p:sp>
        <p:nvSpPr>
          <p:cNvPr id="8" name="TextBox 7">
            <a:extLst>
              <a:ext uri="{FF2B5EF4-FFF2-40B4-BE49-F238E27FC236}">
                <a16:creationId xmlns:a16="http://schemas.microsoft.com/office/drawing/2014/main" id="{573E983E-64DC-414A-B65C-F2EDD8DEB7FF}"/>
              </a:ext>
            </a:extLst>
          </p:cNvPr>
          <p:cNvSpPr txBox="1"/>
          <p:nvPr/>
        </p:nvSpPr>
        <p:spPr>
          <a:xfrm>
            <a:off x="518474" y="1649691"/>
            <a:ext cx="4970976" cy="400110"/>
          </a:xfrm>
          <a:prstGeom prst="rect">
            <a:avLst/>
          </a:prstGeom>
          <a:noFill/>
        </p:spPr>
        <p:txBody>
          <a:bodyPr wrap="none" rtlCol="0">
            <a:spAutoFit/>
          </a:bodyPr>
          <a:lstStyle/>
          <a:p>
            <a:r>
              <a:rPr lang="en-US" sz="2000" b="1" dirty="0">
                <a:solidFill>
                  <a:schemeClr val="tx2">
                    <a:lumMod val="50000"/>
                  </a:schemeClr>
                </a:solidFill>
              </a:rPr>
              <a:t>Example Optimum Solution for k-NN Method</a:t>
            </a:r>
          </a:p>
        </p:txBody>
      </p:sp>
      <p:sp>
        <p:nvSpPr>
          <p:cNvPr id="10" name="Title 1">
            <a:extLst>
              <a:ext uri="{FF2B5EF4-FFF2-40B4-BE49-F238E27FC236}">
                <a16:creationId xmlns:a16="http://schemas.microsoft.com/office/drawing/2014/main" id="{3E491A56-9958-E14F-A9BC-85409A370D8E}"/>
              </a:ext>
            </a:extLst>
          </p:cNvPr>
          <p:cNvSpPr txBox="1">
            <a:spLocks/>
          </p:cNvSpPr>
          <p:nvPr/>
        </p:nvSpPr>
        <p:spPr>
          <a:xfrm>
            <a:off x="1620759" y="-194338"/>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altLang="en-US" sz="3600" b="1" dirty="0">
                <a:solidFill>
                  <a:schemeClr val="bg1"/>
                </a:solidFill>
              </a:rPr>
              <a:t>Novel Algorithm Development for PSA</a:t>
            </a:r>
            <a:endParaRPr lang="en-US" sz="3600" b="1" dirty="0">
              <a:solidFill>
                <a:schemeClr val="bg1"/>
              </a:solidFill>
            </a:endParaRPr>
          </a:p>
        </p:txBody>
      </p:sp>
      <p:sp>
        <p:nvSpPr>
          <p:cNvPr id="11" name="TextBox 10">
            <a:extLst>
              <a:ext uri="{FF2B5EF4-FFF2-40B4-BE49-F238E27FC236}">
                <a16:creationId xmlns:a16="http://schemas.microsoft.com/office/drawing/2014/main" id="{0D12E4D4-C5BE-F94D-BF8B-A122545B3774}"/>
              </a:ext>
            </a:extLst>
          </p:cNvPr>
          <p:cNvSpPr txBox="1"/>
          <p:nvPr/>
        </p:nvSpPr>
        <p:spPr>
          <a:xfrm>
            <a:off x="6096000" y="6158267"/>
            <a:ext cx="5054525" cy="646331"/>
          </a:xfrm>
          <a:prstGeom prst="rect">
            <a:avLst/>
          </a:prstGeom>
          <a:noFill/>
        </p:spPr>
        <p:txBody>
          <a:bodyPr wrap="none" rtlCol="0">
            <a:spAutoFit/>
          </a:bodyPr>
          <a:lstStyle/>
          <a:p>
            <a:r>
              <a:rPr lang="en-US" dirty="0">
                <a:solidFill>
                  <a:srgbClr val="C00000"/>
                </a:solidFill>
              </a:rPr>
              <a:t>Courtesy of </a:t>
            </a:r>
            <a:r>
              <a:rPr lang="en-US" b="1" dirty="0">
                <a:solidFill>
                  <a:srgbClr val="C00000"/>
                </a:solidFill>
              </a:rPr>
              <a:t>Fraser Holloway</a:t>
            </a:r>
            <a:r>
              <a:rPr lang="en-US" dirty="0">
                <a:solidFill>
                  <a:srgbClr val="C00000"/>
                </a:solidFill>
              </a:rPr>
              <a:t>, University of Liverpool</a:t>
            </a:r>
          </a:p>
          <a:p>
            <a:r>
              <a:rPr lang="en-US" i="1" dirty="0" err="1">
                <a:solidFill>
                  <a:srgbClr val="C00000"/>
                </a:solidFill>
              </a:rPr>
              <a:t>F.Holloway@liverpool.ac.uk</a:t>
            </a:r>
            <a:endParaRPr lang="en-US" i="1" dirty="0">
              <a:solidFill>
                <a:srgbClr val="C00000"/>
              </a:solidFill>
            </a:endParaRPr>
          </a:p>
        </p:txBody>
      </p:sp>
      <p:sp>
        <p:nvSpPr>
          <p:cNvPr id="12" name="TextBox 11">
            <a:extLst>
              <a:ext uri="{FF2B5EF4-FFF2-40B4-BE49-F238E27FC236}">
                <a16:creationId xmlns:a16="http://schemas.microsoft.com/office/drawing/2014/main" id="{FFA2B010-F452-2D4D-8B73-C9A48E174D53}"/>
              </a:ext>
            </a:extLst>
          </p:cNvPr>
          <p:cNvSpPr txBox="1"/>
          <p:nvPr/>
        </p:nvSpPr>
        <p:spPr>
          <a:xfrm>
            <a:off x="517412" y="1009340"/>
            <a:ext cx="3327001" cy="523220"/>
          </a:xfrm>
          <a:prstGeom prst="rect">
            <a:avLst/>
          </a:prstGeom>
          <a:noFill/>
        </p:spPr>
        <p:txBody>
          <a:bodyPr wrap="none" rtlCol="0">
            <a:spAutoFit/>
          </a:bodyPr>
          <a:lstStyle/>
          <a:p>
            <a:r>
              <a:rPr lang="en-US" sz="2800" dirty="0">
                <a:solidFill>
                  <a:srgbClr val="C00000"/>
                </a:solidFill>
              </a:rPr>
              <a:t>Experimental Results:</a:t>
            </a:r>
          </a:p>
        </p:txBody>
      </p:sp>
      <p:sp>
        <p:nvSpPr>
          <p:cNvPr id="13" name="TextBox 12">
            <a:extLst>
              <a:ext uri="{FF2B5EF4-FFF2-40B4-BE49-F238E27FC236}">
                <a16:creationId xmlns:a16="http://schemas.microsoft.com/office/drawing/2014/main" id="{6475536B-A677-E640-830C-2FC1E436038D}"/>
              </a:ext>
            </a:extLst>
          </p:cNvPr>
          <p:cNvSpPr txBox="1"/>
          <p:nvPr/>
        </p:nvSpPr>
        <p:spPr>
          <a:xfrm>
            <a:off x="270009" y="4047600"/>
            <a:ext cx="5272021" cy="1569660"/>
          </a:xfrm>
          <a:prstGeom prst="rect">
            <a:avLst/>
          </a:prstGeom>
          <a:solidFill>
            <a:schemeClr val="accent6">
              <a:lumMod val="60000"/>
              <a:lumOff val="40000"/>
            </a:schemeClr>
          </a:solidFill>
        </p:spPr>
        <p:txBody>
          <a:bodyPr wrap="none" rtlCol="0">
            <a:spAutoFit/>
          </a:bodyPr>
          <a:lstStyle/>
          <a:p>
            <a:r>
              <a:rPr lang="en-US" sz="3200" dirty="0"/>
              <a:t>See Fraser’s talk Thursday</a:t>
            </a:r>
          </a:p>
          <a:p>
            <a:r>
              <a:rPr lang="en-US" sz="3200" dirty="0"/>
              <a:t>F. Holloway</a:t>
            </a:r>
          </a:p>
          <a:p>
            <a:r>
              <a:rPr lang="en-US" sz="3200" dirty="0"/>
              <a:t>12.15 PM 	Nuclear Structure 4</a:t>
            </a:r>
          </a:p>
        </p:txBody>
      </p:sp>
    </p:spTree>
    <p:extLst>
      <p:ext uri="{BB962C8B-B14F-4D97-AF65-F5344CB8AC3E}">
        <p14:creationId xmlns:p14="http://schemas.microsoft.com/office/powerpoint/2010/main" val="222490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6"/>
          <p:cNvSpPr>
            <a:spLocks noChangeArrowheads="1"/>
          </p:cNvSpPr>
          <p:nvPr/>
        </p:nvSpPr>
        <p:spPr bwMode="auto">
          <a:xfrm>
            <a:off x="1577950" y="5229225"/>
            <a:ext cx="7451725" cy="1628775"/>
          </a:xfrm>
          <a:prstGeom prst="rect">
            <a:avLst/>
          </a:prstGeom>
          <a:solidFill>
            <a:schemeClr val="bg1"/>
          </a:solidFill>
          <a:ln w="9525">
            <a:noFill/>
            <a:miter lim="800000"/>
            <a:headEnd/>
            <a:tailEnd/>
          </a:ln>
          <a:effectLst/>
        </p:spPr>
        <p:txBody>
          <a:bodyPr wrap="none" anchor="ctr"/>
          <a:lstStyle/>
          <a:p>
            <a:endParaRPr lang="en-GB"/>
          </a:p>
        </p:txBody>
      </p:sp>
      <p:sp>
        <p:nvSpPr>
          <p:cNvPr id="182275" name="Rectangle 3"/>
          <p:cNvSpPr>
            <a:spLocks noGrp="1" noChangeArrowheads="1"/>
          </p:cNvSpPr>
          <p:nvPr>
            <p:ph type="body" idx="1"/>
          </p:nvPr>
        </p:nvSpPr>
        <p:spPr>
          <a:xfrm>
            <a:off x="3773672" y="1471375"/>
            <a:ext cx="4838700" cy="2452687"/>
          </a:xfrm>
          <a:solidFill>
            <a:srgbClr val="FFFF99"/>
          </a:solidFill>
          <a:ln/>
        </p:spPr>
        <p:txBody>
          <a:bodyPr/>
          <a:lstStyle/>
          <a:p>
            <a:r>
              <a:rPr lang="en-US" sz="2400"/>
              <a:t>Low intensity</a:t>
            </a:r>
          </a:p>
          <a:p>
            <a:r>
              <a:rPr lang="en-US" sz="2400"/>
              <a:t>High background</a:t>
            </a:r>
          </a:p>
          <a:p>
            <a:r>
              <a:rPr lang="en-US" sz="2400"/>
              <a:t>Large Doppler broadening</a:t>
            </a:r>
          </a:p>
          <a:p>
            <a:r>
              <a:rPr lang="en-US" sz="2400"/>
              <a:t>High counting rates</a:t>
            </a:r>
          </a:p>
          <a:p>
            <a:r>
              <a:rPr lang="en-US" sz="2400"/>
              <a:t>High gamma-ray multiplicities</a:t>
            </a:r>
          </a:p>
        </p:txBody>
      </p:sp>
      <p:sp>
        <p:nvSpPr>
          <p:cNvPr id="182277" name="Text Box 5"/>
          <p:cNvSpPr txBox="1">
            <a:spLocks noChangeArrowheads="1"/>
          </p:cNvSpPr>
          <p:nvPr/>
        </p:nvSpPr>
        <p:spPr bwMode="auto">
          <a:xfrm>
            <a:off x="123868" y="1862089"/>
            <a:ext cx="2519364" cy="1569660"/>
          </a:xfrm>
          <a:prstGeom prst="rect">
            <a:avLst/>
          </a:prstGeom>
          <a:solidFill>
            <a:srgbClr val="99CC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sz="2400">
                <a:solidFill>
                  <a:srgbClr val="000000"/>
                </a:solidFill>
              </a:rPr>
              <a:t>FAIR (Germany)</a:t>
            </a:r>
          </a:p>
          <a:p>
            <a:pPr algn="ctr"/>
            <a:r>
              <a:rPr lang="en-US" sz="2400">
                <a:solidFill>
                  <a:srgbClr val="000000"/>
                </a:solidFill>
              </a:rPr>
              <a:t>SPIRAL (France)</a:t>
            </a:r>
          </a:p>
          <a:p>
            <a:pPr algn="ctr"/>
            <a:r>
              <a:rPr lang="en-US" sz="2400">
                <a:solidFill>
                  <a:srgbClr val="000000"/>
                </a:solidFill>
              </a:rPr>
              <a:t>SPES (Italy)</a:t>
            </a:r>
          </a:p>
          <a:p>
            <a:pPr algn="ctr"/>
            <a:r>
              <a:rPr lang="en-US" sz="2400">
                <a:solidFill>
                  <a:srgbClr val="000000"/>
                </a:solidFill>
              </a:rPr>
              <a:t>HIE-ISOLDE (CERN)</a:t>
            </a:r>
          </a:p>
        </p:txBody>
      </p:sp>
      <p:sp>
        <p:nvSpPr>
          <p:cNvPr id="182279" name="AutoShape 7"/>
          <p:cNvSpPr>
            <a:spLocks noChangeArrowheads="1"/>
          </p:cNvSpPr>
          <p:nvPr/>
        </p:nvSpPr>
        <p:spPr bwMode="auto">
          <a:xfrm>
            <a:off x="2729482" y="2455887"/>
            <a:ext cx="1008062" cy="360362"/>
          </a:xfrm>
          <a:prstGeom prst="rightArrow">
            <a:avLst>
              <a:gd name="adj1" fmla="val 50000"/>
              <a:gd name="adj2" fmla="val 69934"/>
            </a:avLst>
          </a:prstGeom>
          <a:solidFill>
            <a:srgbClr val="99CC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sz="1400">
              <a:solidFill>
                <a:srgbClr val="000000"/>
              </a:solidFill>
            </a:endParaRPr>
          </a:p>
        </p:txBody>
      </p:sp>
      <p:sp>
        <p:nvSpPr>
          <p:cNvPr id="9" name="Title 1"/>
          <p:cNvSpPr txBox="1">
            <a:spLocks/>
          </p:cNvSpPr>
          <p:nvPr/>
        </p:nvSpPr>
        <p:spPr>
          <a:xfrm>
            <a:off x="1490130" y="-221452"/>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altLang="en-US" sz="3600" b="1">
                <a:solidFill>
                  <a:schemeClr val="bg1"/>
                </a:solidFill>
              </a:rPr>
              <a:t>The need for AGATA</a:t>
            </a:r>
            <a:endParaRPr lang="en-US" sz="3600" b="1">
              <a:solidFill>
                <a:schemeClr val="bg1"/>
              </a:solidFill>
            </a:endParaRPr>
          </a:p>
        </p:txBody>
      </p:sp>
      <p:sp>
        <p:nvSpPr>
          <p:cNvPr id="3" name="Rectangle 2"/>
          <p:cNvSpPr/>
          <p:nvPr/>
        </p:nvSpPr>
        <p:spPr>
          <a:xfrm>
            <a:off x="1864259" y="839817"/>
            <a:ext cx="8552917" cy="461665"/>
          </a:xfrm>
          <a:prstGeom prst="rect">
            <a:avLst/>
          </a:prstGeom>
        </p:spPr>
        <p:txBody>
          <a:bodyPr wrap="square">
            <a:spAutoFit/>
          </a:bodyPr>
          <a:lstStyle/>
          <a:p>
            <a:r>
              <a:rPr lang="en-GB" altLang="en-US" sz="2400">
                <a:solidFill>
                  <a:srgbClr val="000000"/>
                </a:solidFill>
              </a:rPr>
              <a:t>The challenge of the new generation of radioactive beam facilities</a:t>
            </a:r>
            <a:endParaRPr lang="en-GB" altLang="en-US" sz="2400">
              <a:solidFill>
                <a:srgbClr val="000000"/>
              </a:solidFill>
              <a:sym typeface="Symbol" pitchFamily="18" charset="2"/>
            </a:endParaRPr>
          </a:p>
        </p:txBody>
      </p:sp>
      <p:sp>
        <p:nvSpPr>
          <p:cNvPr id="12" name="Text Box 5"/>
          <p:cNvSpPr txBox="1">
            <a:spLocks noChangeArrowheads="1"/>
          </p:cNvSpPr>
          <p:nvPr/>
        </p:nvSpPr>
        <p:spPr bwMode="auto">
          <a:xfrm>
            <a:off x="210118" y="4843361"/>
            <a:ext cx="2519364" cy="830997"/>
          </a:xfrm>
          <a:prstGeom prst="rect">
            <a:avLst/>
          </a:prstGeom>
          <a:solidFill>
            <a:srgbClr val="99CC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sz="2400" b="1">
                <a:solidFill>
                  <a:srgbClr val="000000"/>
                </a:solidFill>
              </a:rPr>
              <a:t>The ideal </a:t>
            </a:r>
            <a:r>
              <a:rPr lang="el-GR" sz="2400" b="1">
                <a:solidFill>
                  <a:srgbClr val="000000"/>
                </a:solidFill>
              </a:rPr>
              <a:t>γ</a:t>
            </a:r>
            <a:r>
              <a:rPr lang="en-US" sz="2400" b="1">
                <a:solidFill>
                  <a:srgbClr val="000000"/>
                </a:solidFill>
              </a:rPr>
              <a:t>-ray spectrometer</a:t>
            </a:r>
          </a:p>
        </p:txBody>
      </p:sp>
      <p:sp>
        <p:nvSpPr>
          <p:cNvPr id="13" name="Rectangle 3"/>
          <p:cNvSpPr txBox="1">
            <a:spLocks noChangeArrowheads="1"/>
          </p:cNvSpPr>
          <p:nvPr/>
        </p:nvSpPr>
        <p:spPr>
          <a:xfrm>
            <a:off x="3773672" y="4117181"/>
            <a:ext cx="4838700" cy="2452687"/>
          </a:xfrm>
          <a:prstGeom prst="rect">
            <a:avLst/>
          </a:prstGeom>
          <a:solidFill>
            <a:srgbClr val="FFFF99"/>
          </a:solid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a:t>High efficiency</a:t>
            </a:r>
          </a:p>
          <a:p>
            <a:r>
              <a:rPr lang="en-GB" sz="2400"/>
              <a:t>Distinguish</a:t>
            </a:r>
            <a:r>
              <a:rPr lang="en-US" sz="2400"/>
              <a:t> gammas from b/g</a:t>
            </a:r>
          </a:p>
          <a:p>
            <a:r>
              <a:rPr lang="en-US" sz="2400"/>
              <a:t>Highly position sensitive</a:t>
            </a:r>
          </a:p>
          <a:p>
            <a:r>
              <a:rPr lang="en-US" sz="2400"/>
              <a:t>High data throughput</a:t>
            </a:r>
          </a:p>
          <a:p>
            <a:r>
              <a:rPr lang="en-US" sz="2400"/>
              <a:t>Can distinguish multiple gammas</a:t>
            </a:r>
          </a:p>
        </p:txBody>
      </p:sp>
      <p:sp>
        <p:nvSpPr>
          <p:cNvPr id="14" name="AutoShape 7"/>
          <p:cNvSpPr>
            <a:spLocks noChangeArrowheads="1"/>
          </p:cNvSpPr>
          <p:nvPr/>
        </p:nvSpPr>
        <p:spPr bwMode="auto">
          <a:xfrm>
            <a:off x="2765610" y="5078678"/>
            <a:ext cx="1008062" cy="360362"/>
          </a:xfrm>
          <a:prstGeom prst="rightArrow">
            <a:avLst>
              <a:gd name="adj1" fmla="val 50000"/>
              <a:gd name="adj2" fmla="val 69934"/>
            </a:avLst>
          </a:prstGeom>
          <a:solidFill>
            <a:srgbClr val="99CC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sz="1400">
              <a:solidFill>
                <a:srgbClr val="000000"/>
              </a:solidFill>
            </a:endParaRPr>
          </a:p>
        </p:txBody>
      </p:sp>
      <p:pic>
        <p:nvPicPr>
          <p:cNvPr id="4" name="Picture 3" descr="A picture containing text, antenna&#10;&#10;Description automatically generated">
            <a:extLst>
              <a:ext uri="{FF2B5EF4-FFF2-40B4-BE49-F238E27FC236}">
                <a16:creationId xmlns:a16="http://schemas.microsoft.com/office/drawing/2014/main" id="{7619733B-E5AF-2F4B-B33C-EC752DFDC5EE}"/>
              </a:ext>
            </a:extLst>
          </p:cNvPr>
          <p:cNvPicPr>
            <a:picLocks noChangeAspect="1"/>
          </p:cNvPicPr>
          <p:nvPr/>
        </p:nvPicPr>
        <p:blipFill>
          <a:blip r:embed="rId2"/>
          <a:stretch>
            <a:fillRect/>
          </a:stretch>
        </p:blipFill>
        <p:spPr>
          <a:xfrm>
            <a:off x="8941381" y="2226711"/>
            <a:ext cx="3385497" cy="2828771"/>
          </a:xfrm>
          <a:prstGeom prst="rect">
            <a:avLst/>
          </a:prstGeom>
        </p:spPr>
      </p:pic>
      <p:sp>
        <p:nvSpPr>
          <p:cNvPr id="5" name="TextBox 4">
            <a:extLst>
              <a:ext uri="{FF2B5EF4-FFF2-40B4-BE49-F238E27FC236}">
                <a16:creationId xmlns:a16="http://schemas.microsoft.com/office/drawing/2014/main" id="{24BB8B72-4679-1E45-B320-947CB0123382}"/>
              </a:ext>
            </a:extLst>
          </p:cNvPr>
          <p:cNvSpPr txBox="1"/>
          <p:nvPr/>
        </p:nvSpPr>
        <p:spPr>
          <a:xfrm>
            <a:off x="10772074" y="3058940"/>
            <a:ext cx="1092607" cy="369332"/>
          </a:xfrm>
          <a:prstGeom prst="rect">
            <a:avLst/>
          </a:prstGeom>
          <a:noFill/>
        </p:spPr>
        <p:txBody>
          <a:bodyPr wrap="none" rtlCol="0">
            <a:spAutoFit/>
          </a:bodyPr>
          <a:lstStyle/>
          <a:p>
            <a:r>
              <a:rPr lang="en-GB" dirty="0">
                <a:solidFill>
                  <a:srgbClr val="043080"/>
                </a:solidFill>
              </a:rPr>
              <a:t>v/c</a:t>
            </a:r>
            <a:r>
              <a:rPr lang="el-GR" dirty="0">
                <a:solidFill>
                  <a:srgbClr val="043080"/>
                </a:solidFill>
              </a:rPr>
              <a:t> ~ 50%</a:t>
            </a:r>
            <a:endParaRPr lang="en-US" dirty="0">
              <a:solidFill>
                <a:srgbClr val="043080"/>
              </a:solidFill>
            </a:endParaRPr>
          </a:p>
        </p:txBody>
      </p:sp>
      <p:sp>
        <p:nvSpPr>
          <p:cNvPr id="6" name="TextBox 5">
            <a:extLst>
              <a:ext uri="{FF2B5EF4-FFF2-40B4-BE49-F238E27FC236}">
                <a16:creationId xmlns:a16="http://schemas.microsoft.com/office/drawing/2014/main" id="{2187DA00-CEE4-4B49-97CE-633128BE5DC0}"/>
              </a:ext>
            </a:extLst>
          </p:cNvPr>
          <p:cNvSpPr txBox="1"/>
          <p:nvPr/>
        </p:nvSpPr>
        <p:spPr>
          <a:xfrm>
            <a:off x="9293361" y="2030998"/>
            <a:ext cx="2772618" cy="400110"/>
          </a:xfrm>
          <a:prstGeom prst="rect">
            <a:avLst/>
          </a:prstGeom>
          <a:noFill/>
        </p:spPr>
        <p:txBody>
          <a:bodyPr wrap="none" rtlCol="0">
            <a:spAutoFit/>
          </a:bodyPr>
          <a:lstStyle/>
          <a:p>
            <a:r>
              <a:rPr lang="en-US" sz="2000" dirty="0">
                <a:solidFill>
                  <a:srgbClr val="C00000"/>
                </a:solidFill>
              </a:rPr>
              <a:t>Radioactive beam of </a:t>
            </a:r>
            <a:r>
              <a:rPr lang="en-US" sz="2000" baseline="30000" dirty="0">
                <a:solidFill>
                  <a:srgbClr val="C00000"/>
                </a:solidFill>
              </a:rPr>
              <a:t>46</a:t>
            </a:r>
            <a:r>
              <a:rPr lang="en-US" sz="2000" dirty="0">
                <a:solidFill>
                  <a:srgbClr val="C00000"/>
                </a:solidFill>
              </a:rPr>
              <a:t>Cr</a:t>
            </a:r>
          </a:p>
        </p:txBody>
      </p:sp>
      <p:sp>
        <p:nvSpPr>
          <p:cNvPr id="7" name="TextBox 6">
            <a:extLst>
              <a:ext uri="{FF2B5EF4-FFF2-40B4-BE49-F238E27FC236}">
                <a16:creationId xmlns:a16="http://schemas.microsoft.com/office/drawing/2014/main" id="{33E81CAC-37CE-E342-ABB5-21A49731C408}"/>
              </a:ext>
            </a:extLst>
          </p:cNvPr>
          <p:cNvSpPr txBox="1"/>
          <p:nvPr/>
        </p:nvSpPr>
        <p:spPr>
          <a:xfrm>
            <a:off x="9464537" y="4109886"/>
            <a:ext cx="1307537" cy="369332"/>
          </a:xfrm>
          <a:prstGeom prst="rect">
            <a:avLst/>
          </a:prstGeom>
          <a:noFill/>
        </p:spPr>
        <p:txBody>
          <a:bodyPr wrap="none" rtlCol="0">
            <a:spAutoFit/>
          </a:bodyPr>
          <a:lstStyle/>
          <a:p>
            <a:r>
              <a:rPr lang="en-US" dirty="0">
                <a:solidFill>
                  <a:srgbClr val="043080"/>
                </a:solidFill>
              </a:rPr>
              <a:t>AGATA (GSI)</a:t>
            </a:r>
          </a:p>
        </p:txBody>
      </p:sp>
      <p:sp>
        <p:nvSpPr>
          <p:cNvPr id="8" name="TextBox 7">
            <a:extLst>
              <a:ext uri="{FF2B5EF4-FFF2-40B4-BE49-F238E27FC236}">
                <a16:creationId xmlns:a16="http://schemas.microsoft.com/office/drawing/2014/main" id="{F7C355E2-6F2E-7243-BB93-409FDB100979}"/>
              </a:ext>
            </a:extLst>
          </p:cNvPr>
          <p:cNvSpPr txBox="1"/>
          <p:nvPr/>
        </p:nvSpPr>
        <p:spPr>
          <a:xfrm>
            <a:off x="11000342" y="2423476"/>
            <a:ext cx="864339" cy="369332"/>
          </a:xfrm>
          <a:prstGeom prst="rect">
            <a:avLst/>
          </a:prstGeom>
          <a:solidFill>
            <a:schemeClr val="bg1"/>
          </a:solidFill>
        </p:spPr>
        <p:txBody>
          <a:bodyPr wrap="none" rtlCol="0">
            <a:spAutoFit/>
          </a:bodyPr>
          <a:lstStyle/>
          <a:p>
            <a:r>
              <a:rPr lang="en-US" dirty="0">
                <a:solidFill>
                  <a:srgbClr val="C00000"/>
                </a:solidFill>
              </a:rPr>
              <a:t>2</a:t>
            </a:r>
            <a:r>
              <a:rPr lang="en-US" baseline="30000" dirty="0">
                <a:solidFill>
                  <a:srgbClr val="C00000"/>
                </a:solidFill>
              </a:rPr>
              <a:t>+</a:t>
            </a:r>
            <a:r>
              <a:rPr lang="en-US" dirty="0">
                <a:solidFill>
                  <a:srgbClr val="C00000"/>
                </a:solidFill>
              </a:rPr>
              <a:t> -&gt; 0</a:t>
            </a:r>
            <a:r>
              <a:rPr lang="en-US" baseline="30000" dirty="0">
                <a:solidFill>
                  <a:srgbClr val="C00000"/>
                </a:solidFill>
              </a:rPr>
              <a:t>+</a:t>
            </a:r>
            <a:endParaRPr lang="en-US" dirty="0">
              <a:solidFill>
                <a:srgbClr val="C00000"/>
              </a:solidFill>
            </a:endParaRPr>
          </a:p>
        </p:txBody>
      </p:sp>
      <p:sp>
        <p:nvSpPr>
          <p:cNvPr id="11" name="Rectangle 10">
            <a:extLst>
              <a:ext uri="{FF2B5EF4-FFF2-40B4-BE49-F238E27FC236}">
                <a16:creationId xmlns:a16="http://schemas.microsoft.com/office/drawing/2014/main" id="{0CE7BD19-3E80-B346-B7DC-EE80DD1D6706}"/>
              </a:ext>
            </a:extLst>
          </p:cNvPr>
          <p:cNvSpPr/>
          <p:nvPr/>
        </p:nvSpPr>
        <p:spPr>
          <a:xfrm>
            <a:off x="8792308" y="4787090"/>
            <a:ext cx="501053" cy="2353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396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5"/>
          <p:cNvSpPr>
            <a:spLocks noChangeArrowheads="1"/>
          </p:cNvSpPr>
          <p:nvPr/>
        </p:nvSpPr>
        <p:spPr bwMode="auto">
          <a:xfrm>
            <a:off x="3143250" y="5084764"/>
            <a:ext cx="7524750" cy="1773237"/>
          </a:xfrm>
          <a:prstGeom prst="rect">
            <a:avLst/>
          </a:prstGeom>
          <a:solidFill>
            <a:schemeClr val="bg1"/>
          </a:solidFill>
          <a:ln w="9525">
            <a:noFill/>
            <a:miter lim="800000"/>
            <a:headEnd/>
            <a:tailEnd/>
          </a:ln>
        </p:spPr>
        <p:txBody>
          <a:bodyPr wrap="none" anchor="ctr"/>
          <a:lstStyle/>
          <a:p>
            <a:endParaRPr lang="en-GB"/>
          </a:p>
        </p:txBody>
      </p:sp>
      <p:pic>
        <p:nvPicPr>
          <p:cNvPr id="20485" name="Picture 2" descr="C:\JohnData\john12may10\power\sgroup\PR\NP_Posters\poster_3\images\dreamstime_4111728.jpg"/>
          <p:cNvPicPr>
            <a:picLocks noChangeAspect="1" noChangeArrowheads="1"/>
          </p:cNvPicPr>
          <p:nvPr/>
        </p:nvPicPr>
        <p:blipFill>
          <a:blip r:embed="rId3" cstate="print"/>
          <a:srcRect/>
          <a:stretch>
            <a:fillRect/>
          </a:stretch>
        </p:blipFill>
        <p:spPr bwMode="auto">
          <a:xfrm>
            <a:off x="7381875" y="871548"/>
            <a:ext cx="2736850" cy="1819275"/>
          </a:xfrm>
          <a:prstGeom prst="rect">
            <a:avLst/>
          </a:prstGeom>
          <a:noFill/>
          <a:ln w="9525">
            <a:noFill/>
            <a:miter lim="800000"/>
            <a:headEnd/>
            <a:tailEnd/>
          </a:ln>
        </p:spPr>
      </p:pic>
      <p:pic>
        <p:nvPicPr>
          <p:cNvPr id="20486" name="Picture 3" descr="C:\JohnData\john12may10\power\sgroup\PR\NP_Posters\poster_3\images\NP Security.jpg"/>
          <p:cNvPicPr>
            <a:picLocks noChangeAspect="1" noChangeArrowheads="1"/>
          </p:cNvPicPr>
          <p:nvPr/>
        </p:nvPicPr>
        <p:blipFill>
          <a:blip r:embed="rId4" cstate="print"/>
          <a:srcRect/>
          <a:stretch>
            <a:fillRect/>
          </a:stretch>
        </p:blipFill>
        <p:spPr bwMode="auto">
          <a:xfrm>
            <a:off x="7381876" y="2850098"/>
            <a:ext cx="2786063" cy="1857375"/>
          </a:xfrm>
          <a:prstGeom prst="rect">
            <a:avLst/>
          </a:prstGeom>
          <a:noFill/>
          <a:ln w="9525">
            <a:noFill/>
            <a:miter lim="800000"/>
            <a:headEnd/>
            <a:tailEnd/>
          </a:ln>
        </p:spPr>
      </p:pic>
      <p:pic>
        <p:nvPicPr>
          <p:cNvPr id="20487" name="Picture 4" descr="C:\JohnData\john12may10\power\sgroup\PR\NP_Posters\poster_3\images\dreamstime_2169785.jpg"/>
          <p:cNvPicPr>
            <a:picLocks noChangeAspect="1" noChangeArrowheads="1"/>
          </p:cNvPicPr>
          <p:nvPr/>
        </p:nvPicPr>
        <p:blipFill>
          <a:blip r:embed="rId5" cstate="print"/>
          <a:srcRect/>
          <a:stretch>
            <a:fillRect/>
          </a:stretch>
        </p:blipFill>
        <p:spPr bwMode="auto">
          <a:xfrm>
            <a:off x="7596188" y="4840289"/>
            <a:ext cx="2500312" cy="1874837"/>
          </a:xfrm>
          <a:prstGeom prst="rect">
            <a:avLst/>
          </a:prstGeom>
          <a:noFill/>
          <a:ln w="9525">
            <a:noFill/>
            <a:miter lim="800000"/>
            <a:headEnd/>
            <a:tailEnd/>
          </a:ln>
        </p:spPr>
      </p:pic>
      <p:sp>
        <p:nvSpPr>
          <p:cNvPr id="14" name="TextBox 13"/>
          <p:cNvSpPr txBox="1"/>
          <p:nvPr/>
        </p:nvSpPr>
        <p:spPr>
          <a:xfrm>
            <a:off x="3467840" y="1202278"/>
            <a:ext cx="2805640" cy="2031325"/>
          </a:xfrm>
          <a:prstGeom prst="rect">
            <a:avLst/>
          </a:prstGeom>
          <a:noFill/>
        </p:spPr>
        <p:txBody>
          <a:bodyPr wrap="none">
            <a:spAutoFit/>
          </a:bodyPr>
          <a:lstStyle/>
          <a:p>
            <a:pPr algn="ctr">
              <a:defRPr/>
            </a:pPr>
            <a:r>
              <a:rPr lang="en-GB" dirty="0">
                <a:latin typeface="+mj-lt"/>
                <a:ea typeface="ヒラギノ角ゴ Pro W3" pitchFamily="84" charset="-128"/>
              </a:rPr>
              <a:t>Scientific Research Curiosity</a:t>
            </a:r>
          </a:p>
          <a:p>
            <a:pPr algn="ctr">
              <a:defRPr/>
            </a:pPr>
            <a:endParaRPr lang="en-GB" dirty="0">
              <a:latin typeface="+mj-lt"/>
              <a:ea typeface="ヒラギノ角ゴ Pro W3" pitchFamily="84" charset="-128"/>
            </a:endParaRPr>
          </a:p>
          <a:p>
            <a:pPr algn="ctr">
              <a:defRPr/>
            </a:pPr>
            <a:endParaRPr lang="en-GB" dirty="0">
              <a:latin typeface="+mj-lt"/>
              <a:ea typeface="ヒラギノ角ゴ Pro W3" pitchFamily="84" charset="-128"/>
            </a:endParaRPr>
          </a:p>
          <a:p>
            <a:pPr algn="ctr">
              <a:defRPr/>
            </a:pPr>
            <a:endParaRPr lang="en-GB" dirty="0">
              <a:latin typeface="+mj-lt"/>
              <a:ea typeface="ヒラギノ角ゴ Pro W3" pitchFamily="84" charset="-128"/>
            </a:endParaRPr>
          </a:p>
          <a:p>
            <a:pPr algn="ctr">
              <a:defRPr/>
            </a:pPr>
            <a:endParaRPr lang="en-GB" dirty="0">
              <a:latin typeface="+mj-lt"/>
              <a:ea typeface="ヒラギノ角ゴ Pro W3" pitchFamily="84" charset="-128"/>
            </a:endParaRPr>
          </a:p>
          <a:p>
            <a:pPr algn="ctr">
              <a:defRPr/>
            </a:pPr>
            <a:endParaRPr lang="en-GB" dirty="0">
              <a:latin typeface="+mj-lt"/>
              <a:ea typeface="ヒラギノ角ゴ Pro W3" pitchFamily="84" charset="-128"/>
            </a:endParaRPr>
          </a:p>
          <a:p>
            <a:pPr algn="ctr">
              <a:defRPr/>
            </a:pPr>
            <a:r>
              <a:rPr lang="en-GB" dirty="0">
                <a:latin typeface="+mj-lt"/>
                <a:ea typeface="ヒラギノ角ゴ Pro W3" pitchFamily="84" charset="-128"/>
              </a:rPr>
              <a:t>Applications</a:t>
            </a:r>
          </a:p>
        </p:txBody>
      </p:sp>
      <p:sp>
        <p:nvSpPr>
          <p:cNvPr id="20489" name="Up-Down Arrow 14"/>
          <p:cNvSpPr>
            <a:spLocks noChangeArrowheads="1"/>
          </p:cNvSpPr>
          <p:nvPr/>
        </p:nvSpPr>
        <p:spPr bwMode="auto">
          <a:xfrm>
            <a:off x="4551181" y="1610288"/>
            <a:ext cx="642938" cy="1285875"/>
          </a:xfrm>
          <a:prstGeom prst="upDown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16" name="TextBox 15"/>
          <p:cNvSpPr txBox="1"/>
          <p:nvPr/>
        </p:nvSpPr>
        <p:spPr>
          <a:xfrm>
            <a:off x="2817855" y="6184987"/>
            <a:ext cx="4104456" cy="369332"/>
          </a:xfrm>
          <a:prstGeom prst="rect">
            <a:avLst/>
          </a:prstGeom>
          <a:noFill/>
        </p:spPr>
        <p:txBody>
          <a:bodyPr wrap="square">
            <a:spAutoFit/>
          </a:bodyPr>
          <a:lstStyle/>
          <a:p>
            <a:pPr algn="ctr">
              <a:defRPr/>
            </a:pPr>
            <a:r>
              <a:rPr lang="en-GB" dirty="0">
                <a:latin typeface="+mj-lt"/>
                <a:ea typeface="ヒラギノ角ゴ Pro W3" pitchFamily="84" charset="-128"/>
              </a:rPr>
              <a:t>State of the art detectors</a:t>
            </a:r>
          </a:p>
        </p:txBody>
      </p:sp>
      <p:sp>
        <p:nvSpPr>
          <p:cNvPr id="17" name="TextBox 16"/>
          <p:cNvSpPr txBox="1"/>
          <p:nvPr/>
        </p:nvSpPr>
        <p:spPr>
          <a:xfrm>
            <a:off x="8994770" y="2237592"/>
            <a:ext cx="931344" cy="369332"/>
          </a:xfrm>
          <a:prstGeom prst="rect">
            <a:avLst/>
          </a:prstGeom>
          <a:solidFill>
            <a:schemeClr val="bg1"/>
          </a:solidFill>
        </p:spPr>
        <p:txBody>
          <a:bodyPr wrap="none">
            <a:spAutoFit/>
          </a:bodyPr>
          <a:lstStyle/>
          <a:p>
            <a:pPr algn="ctr">
              <a:defRPr/>
            </a:pPr>
            <a:r>
              <a:rPr lang="en-GB" dirty="0">
                <a:latin typeface="+mj-lt"/>
                <a:ea typeface="ヒラギノ角ゴ Pro W3" pitchFamily="84" charset="-128"/>
              </a:rPr>
              <a:t>Medical</a:t>
            </a:r>
          </a:p>
        </p:txBody>
      </p:sp>
      <p:sp>
        <p:nvSpPr>
          <p:cNvPr id="18" name="TextBox 17"/>
          <p:cNvSpPr txBox="1"/>
          <p:nvPr/>
        </p:nvSpPr>
        <p:spPr>
          <a:xfrm>
            <a:off x="8971817" y="4278847"/>
            <a:ext cx="939681" cy="369332"/>
          </a:xfrm>
          <a:prstGeom prst="rect">
            <a:avLst/>
          </a:prstGeom>
          <a:solidFill>
            <a:schemeClr val="bg1"/>
          </a:solidFill>
        </p:spPr>
        <p:txBody>
          <a:bodyPr wrap="none">
            <a:spAutoFit/>
          </a:bodyPr>
          <a:lstStyle/>
          <a:p>
            <a:pPr algn="ctr">
              <a:defRPr/>
            </a:pPr>
            <a:r>
              <a:rPr lang="en-GB" dirty="0">
                <a:latin typeface="+mj-lt"/>
                <a:ea typeface="ヒラギノ角ゴ Pro W3" pitchFamily="84" charset="-128"/>
              </a:rPr>
              <a:t>Security</a:t>
            </a:r>
          </a:p>
        </p:txBody>
      </p:sp>
      <p:sp>
        <p:nvSpPr>
          <p:cNvPr id="19" name="TextBox 18"/>
          <p:cNvSpPr txBox="1"/>
          <p:nvPr/>
        </p:nvSpPr>
        <p:spPr>
          <a:xfrm>
            <a:off x="8192597" y="6357938"/>
            <a:ext cx="1388457" cy="369332"/>
          </a:xfrm>
          <a:prstGeom prst="rect">
            <a:avLst/>
          </a:prstGeom>
          <a:noFill/>
        </p:spPr>
        <p:txBody>
          <a:bodyPr wrap="none">
            <a:spAutoFit/>
          </a:bodyPr>
          <a:lstStyle/>
          <a:p>
            <a:pPr algn="ctr">
              <a:defRPr/>
            </a:pPr>
            <a:r>
              <a:rPr lang="en-GB" dirty="0">
                <a:solidFill>
                  <a:schemeClr val="bg1">
                    <a:lumMod val="95000"/>
                  </a:schemeClr>
                </a:solidFill>
                <a:latin typeface="+mj-lt"/>
                <a:ea typeface="ヒラギノ角ゴ Pro W3" pitchFamily="84" charset="-128"/>
              </a:rPr>
              <a:t>Environment</a:t>
            </a:r>
          </a:p>
        </p:txBody>
      </p:sp>
      <p:pic>
        <p:nvPicPr>
          <p:cNvPr id="15" name="Picture 2" descr="D:\john-base-files\drawings\agata\Ganil-Feb2017\_STR783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1423" y="3589376"/>
            <a:ext cx="3758840" cy="2501826"/>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Immagine 2" descr="Senza titol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770574">
            <a:off x="765393" y="1119506"/>
            <a:ext cx="1584954" cy="2229305"/>
          </a:xfrm>
          <a:prstGeom prst="rect">
            <a:avLst/>
          </a:prstGeom>
        </p:spPr>
      </p:pic>
      <p:sp>
        <p:nvSpPr>
          <p:cNvPr id="22" name="Title 1"/>
          <p:cNvSpPr txBox="1">
            <a:spLocks/>
          </p:cNvSpPr>
          <p:nvPr/>
        </p:nvSpPr>
        <p:spPr>
          <a:xfrm>
            <a:off x="1490130" y="-221452"/>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600" b="1" dirty="0">
                <a:solidFill>
                  <a:schemeClr val="bg1"/>
                </a:solidFill>
              </a:rPr>
              <a:t>Societal Impact of AGATA technology</a:t>
            </a:r>
            <a:endParaRPr lang="en-US" sz="3600" b="1" dirty="0">
              <a:solidFill>
                <a:schemeClr val="bg1"/>
              </a:solidFill>
            </a:endParaRPr>
          </a:p>
        </p:txBody>
      </p:sp>
      <p:sp>
        <p:nvSpPr>
          <p:cNvPr id="20" name="TextBox 19">
            <a:extLst>
              <a:ext uri="{FF2B5EF4-FFF2-40B4-BE49-F238E27FC236}">
                <a16:creationId xmlns:a16="http://schemas.microsoft.com/office/drawing/2014/main" id="{F6464579-9F7E-494C-8930-834696CB156F}"/>
              </a:ext>
            </a:extLst>
          </p:cNvPr>
          <p:cNvSpPr txBox="1"/>
          <p:nvPr/>
        </p:nvSpPr>
        <p:spPr>
          <a:xfrm>
            <a:off x="3300839" y="2811939"/>
            <a:ext cx="5945282" cy="1569660"/>
          </a:xfrm>
          <a:prstGeom prst="rect">
            <a:avLst/>
          </a:prstGeom>
          <a:solidFill>
            <a:schemeClr val="accent6">
              <a:lumMod val="60000"/>
              <a:lumOff val="40000"/>
            </a:schemeClr>
          </a:solidFill>
        </p:spPr>
        <p:txBody>
          <a:bodyPr wrap="none" rtlCol="0">
            <a:spAutoFit/>
          </a:bodyPr>
          <a:lstStyle/>
          <a:p>
            <a:r>
              <a:rPr lang="en-US" sz="3200" dirty="0"/>
              <a:t>See Laura Harkness Brennan’s talk </a:t>
            </a:r>
          </a:p>
          <a:p>
            <a:r>
              <a:rPr lang="en-US" sz="3200" dirty="0"/>
              <a:t>Keynote talk</a:t>
            </a:r>
          </a:p>
          <a:p>
            <a:r>
              <a:rPr lang="en-US" sz="3200" dirty="0"/>
              <a:t>Thursday 10.00</a:t>
            </a:r>
          </a:p>
        </p:txBody>
      </p:sp>
    </p:spTree>
    <p:extLst>
      <p:ext uri="{BB962C8B-B14F-4D97-AF65-F5344CB8AC3E}">
        <p14:creationId xmlns:p14="http://schemas.microsoft.com/office/powerpoint/2010/main" val="3034227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15E1A-5530-E541-880F-B09E1BD944B8}"/>
              </a:ext>
            </a:extLst>
          </p:cNvPr>
          <p:cNvSpPr txBox="1">
            <a:spLocks/>
          </p:cNvSpPr>
          <p:nvPr/>
        </p:nvSpPr>
        <p:spPr>
          <a:xfrm>
            <a:off x="1620759" y="-194338"/>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altLang="en-US" sz="3600" b="1" dirty="0">
                <a:solidFill>
                  <a:schemeClr val="bg1"/>
                </a:solidFill>
              </a:rPr>
              <a:t>Conclusions and Thanks</a:t>
            </a:r>
            <a:endParaRPr lang="en-US" sz="3600" b="1" dirty="0">
              <a:solidFill>
                <a:schemeClr val="bg1"/>
              </a:solidFill>
            </a:endParaRPr>
          </a:p>
        </p:txBody>
      </p:sp>
      <p:sp>
        <p:nvSpPr>
          <p:cNvPr id="3" name="TextBox 2">
            <a:extLst>
              <a:ext uri="{FF2B5EF4-FFF2-40B4-BE49-F238E27FC236}">
                <a16:creationId xmlns:a16="http://schemas.microsoft.com/office/drawing/2014/main" id="{D95ECFD9-BAA3-074D-A2D6-CBAD5C60A836}"/>
              </a:ext>
            </a:extLst>
          </p:cNvPr>
          <p:cNvSpPr txBox="1"/>
          <p:nvPr/>
        </p:nvSpPr>
        <p:spPr>
          <a:xfrm>
            <a:off x="508000" y="1219200"/>
            <a:ext cx="5452005" cy="1569660"/>
          </a:xfrm>
          <a:prstGeom prst="rect">
            <a:avLst/>
          </a:prstGeom>
          <a:noFill/>
        </p:spPr>
        <p:txBody>
          <a:bodyPr wrap="none" rtlCol="0">
            <a:spAutoFit/>
          </a:bodyPr>
          <a:lstStyle/>
          <a:p>
            <a:r>
              <a:rPr lang="en-US" sz="2400" dirty="0">
                <a:solidFill>
                  <a:srgbClr val="C00000"/>
                </a:solidFill>
              </a:rPr>
              <a:t>AGATA:</a:t>
            </a:r>
          </a:p>
          <a:p>
            <a:pPr marL="285750" indent="-285750">
              <a:buFont typeface="Arial" panose="020B0604020202020204" pitchFamily="34" charset="0"/>
              <a:buChar char="•"/>
            </a:pPr>
            <a:r>
              <a:rPr lang="en-US" sz="2400" dirty="0"/>
              <a:t>Key device for nuclear physics in Europe</a:t>
            </a:r>
          </a:p>
          <a:p>
            <a:pPr marL="285750" indent="-285750">
              <a:buFont typeface="Arial" panose="020B0604020202020204" pitchFamily="34" charset="0"/>
              <a:buChar char="•"/>
            </a:pPr>
            <a:r>
              <a:rPr lang="en-US" sz="2400" dirty="0"/>
              <a:t>Capabilities enhance future RIB facilities</a:t>
            </a:r>
          </a:p>
          <a:p>
            <a:pPr marL="285750" indent="-285750">
              <a:buFont typeface="Arial" panose="020B0604020202020204" pitchFamily="34" charset="0"/>
              <a:buChar char="•"/>
            </a:pPr>
            <a:r>
              <a:rPr lang="en-US" sz="2400" dirty="0"/>
              <a:t>Huge European technical effort</a:t>
            </a:r>
          </a:p>
        </p:txBody>
      </p:sp>
      <p:pic>
        <p:nvPicPr>
          <p:cNvPr id="4" name="Picture 2" descr="https://www.agata.org/sites/default/files/_STR7915.jpg">
            <a:extLst>
              <a:ext uri="{FF2B5EF4-FFF2-40B4-BE49-F238E27FC236}">
                <a16:creationId xmlns:a16="http://schemas.microsoft.com/office/drawing/2014/main" id="{EEE7F65E-D891-2245-9910-F59AF03C3973}"/>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11076" t="17316" r="38496" b="30379"/>
          <a:stretch/>
        </p:blipFill>
        <p:spPr bwMode="auto">
          <a:xfrm>
            <a:off x="9022567" y="948662"/>
            <a:ext cx="2661433" cy="27320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2A79B08-8B4A-9C4F-8A2B-2811B114F818}"/>
              </a:ext>
            </a:extLst>
          </p:cNvPr>
          <p:cNvPicPr>
            <a:picLocks noChangeAspect="1"/>
          </p:cNvPicPr>
          <p:nvPr/>
        </p:nvPicPr>
        <p:blipFill>
          <a:blip r:embed="rId3"/>
          <a:stretch>
            <a:fillRect/>
          </a:stretch>
        </p:blipFill>
        <p:spPr>
          <a:xfrm>
            <a:off x="6974354" y="2788860"/>
            <a:ext cx="1869076" cy="1898055"/>
          </a:xfrm>
          <a:prstGeom prst="rect">
            <a:avLst/>
          </a:prstGeom>
        </p:spPr>
      </p:pic>
      <p:sp>
        <p:nvSpPr>
          <p:cNvPr id="6" name="TextBox 5">
            <a:extLst>
              <a:ext uri="{FF2B5EF4-FFF2-40B4-BE49-F238E27FC236}">
                <a16:creationId xmlns:a16="http://schemas.microsoft.com/office/drawing/2014/main" id="{3846ECA9-7813-9A4F-9314-1602FDD1D6F9}"/>
              </a:ext>
            </a:extLst>
          </p:cNvPr>
          <p:cNvSpPr txBox="1"/>
          <p:nvPr/>
        </p:nvSpPr>
        <p:spPr>
          <a:xfrm>
            <a:off x="508000" y="3284311"/>
            <a:ext cx="4130554" cy="1938992"/>
          </a:xfrm>
          <a:prstGeom prst="rect">
            <a:avLst/>
          </a:prstGeom>
          <a:noFill/>
        </p:spPr>
        <p:txBody>
          <a:bodyPr wrap="none" rtlCol="0">
            <a:spAutoFit/>
          </a:bodyPr>
          <a:lstStyle/>
          <a:p>
            <a:r>
              <a:rPr lang="en-US" sz="2400" dirty="0">
                <a:solidFill>
                  <a:srgbClr val="C00000"/>
                </a:solidFill>
              </a:rPr>
              <a:t>Thanks</a:t>
            </a:r>
            <a:r>
              <a:rPr lang="en-US" sz="2400" dirty="0"/>
              <a:t>:</a:t>
            </a:r>
          </a:p>
          <a:p>
            <a:pPr marL="285750" indent="-285750">
              <a:buFont typeface="Arial" panose="020B0604020202020204" pitchFamily="34" charset="0"/>
              <a:buChar char="•"/>
            </a:pPr>
            <a:r>
              <a:rPr lang="en-US" sz="2400" dirty="0"/>
              <a:t>UKRI-STFC support for AGATA</a:t>
            </a:r>
          </a:p>
          <a:p>
            <a:pPr marL="285750" indent="-285750">
              <a:buFont typeface="Arial" panose="020B0604020202020204" pitchFamily="34" charset="0"/>
              <a:buChar char="•"/>
            </a:pPr>
            <a:r>
              <a:rPr lang="en-US" sz="2400" dirty="0"/>
              <a:t>Staff at GANIL</a:t>
            </a:r>
          </a:p>
          <a:p>
            <a:pPr marL="285750" indent="-285750">
              <a:buFont typeface="Arial" panose="020B0604020202020204" pitchFamily="34" charset="0"/>
              <a:buChar char="•"/>
            </a:pPr>
            <a:r>
              <a:rPr lang="en-US" sz="2400" dirty="0"/>
              <a:t>Slides: </a:t>
            </a:r>
            <a:r>
              <a:rPr lang="en-US" sz="2400" b="1" dirty="0"/>
              <a:t>Jenn, Wilton, Fraser</a:t>
            </a:r>
          </a:p>
          <a:p>
            <a:pPr marL="285750" indent="-285750">
              <a:buFont typeface="Arial" panose="020B0604020202020204" pitchFamily="34" charset="0"/>
              <a:buChar char="•"/>
            </a:pPr>
            <a:r>
              <a:rPr lang="en-US" sz="2400" dirty="0"/>
              <a:t>AGATA collaboration</a:t>
            </a:r>
          </a:p>
        </p:txBody>
      </p:sp>
    </p:spTree>
    <p:extLst>
      <p:ext uri="{BB962C8B-B14F-4D97-AF65-F5344CB8AC3E}">
        <p14:creationId xmlns:p14="http://schemas.microsoft.com/office/powerpoint/2010/main" val="1332725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agata.org/sites/default/files/_STR7915.jpg"/>
          <p:cNvPicPr>
            <a:picLocks noChangeAspect="1" noChangeArrowheads="1"/>
          </p:cNvPicPr>
          <p:nvPr/>
        </p:nvPicPr>
        <p:blipFill rotWithShape="1">
          <a:blip r:embed="rId3"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7B54F19-1212-9345-95FF-9D2815FD6E96}"/>
              </a:ext>
            </a:extLst>
          </p:cNvPr>
          <p:cNvSpPr txBox="1"/>
          <p:nvPr/>
        </p:nvSpPr>
        <p:spPr>
          <a:xfrm>
            <a:off x="2762292" y="1318543"/>
            <a:ext cx="3047914" cy="600164"/>
          </a:xfrm>
          <a:prstGeom prst="rect">
            <a:avLst/>
          </a:prstGeom>
          <a:noFill/>
        </p:spPr>
        <p:txBody>
          <a:bodyPr wrap="square" rtlCol="0" anchor="t">
            <a:spAutoFit/>
          </a:bodyPr>
          <a:lstStyle/>
          <a:p>
            <a:pPr algn="ctr"/>
            <a:r>
              <a:rPr lang="en-US" sz="3300" b="1" spc="-113">
                <a:solidFill>
                  <a:schemeClr val="bg1"/>
                </a:solidFill>
                <a:latin typeface="Arial" panose="020B0604020202020204" pitchFamily="34" charset="0"/>
                <a:cs typeface="Arial" panose="020B0604020202020204" pitchFamily="34" charset="0"/>
              </a:rPr>
              <a:t>Thank you</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29231" y="5613666"/>
            <a:ext cx="962769" cy="1244334"/>
          </a:xfrm>
          <a:prstGeom prst="rect">
            <a:avLst/>
          </a:prstGeom>
        </p:spPr>
      </p:pic>
    </p:spTree>
    <p:extLst>
      <p:ext uri="{BB962C8B-B14F-4D97-AF65-F5344CB8AC3E}">
        <p14:creationId xmlns:p14="http://schemas.microsoft.com/office/powerpoint/2010/main" val="2989095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iagram&#10;&#10;Description automatically generated">
            <a:extLst>
              <a:ext uri="{FF2B5EF4-FFF2-40B4-BE49-F238E27FC236}">
                <a16:creationId xmlns:a16="http://schemas.microsoft.com/office/drawing/2014/main" id="{550E80F0-614C-6B49-8356-62D6B1EAD9E8}"/>
              </a:ext>
            </a:extLst>
          </p:cNvPr>
          <p:cNvPicPr>
            <a:picLocks noChangeAspect="1"/>
          </p:cNvPicPr>
          <p:nvPr/>
        </p:nvPicPr>
        <p:blipFill>
          <a:blip r:embed="rId2"/>
          <a:stretch>
            <a:fillRect/>
          </a:stretch>
        </p:blipFill>
        <p:spPr>
          <a:xfrm>
            <a:off x="3691667" y="2145792"/>
            <a:ext cx="8500333" cy="4712208"/>
          </a:xfrm>
          <a:prstGeom prst="rect">
            <a:avLst/>
          </a:prstGeom>
        </p:spPr>
      </p:pic>
      <p:sp>
        <p:nvSpPr>
          <p:cNvPr id="5" name="Title 1">
            <a:extLst>
              <a:ext uri="{FF2B5EF4-FFF2-40B4-BE49-F238E27FC236}">
                <a16:creationId xmlns:a16="http://schemas.microsoft.com/office/drawing/2014/main" id="{17754C9B-40A1-FE4E-B672-F3968A83A6AC}"/>
              </a:ext>
            </a:extLst>
          </p:cNvPr>
          <p:cNvSpPr txBox="1">
            <a:spLocks/>
          </p:cNvSpPr>
          <p:nvPr/>
        </p:nvSpPr>
        <p:spPr>
          <a:xfrm>
            <a:off x="1490130" y="-221452"/>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600" b="1" dirty="0">
                <a:solidFill>
                  <a:schemeClr val="bg1"/>
                </a:solidFill>
              </a:rPr>
              <a:t>Physics of AGATA</a:t>
            </a:r>
            <a:endParaRPr lang="en-US" sz="3600" b="1" dirty="0">
              <a:solidFill>
                <a:schemeClr val="bg1"/>
              </a:solidFill>
            </a:endParaRPr>
          </a:p>
        </p:txBody>
      </p:sp>
      <p:pic>
        <p:nvPicPr>
          <p:cNvPr id="7" name="Picture 6" descr="Graphical user interface, text, application, email&#10;&#10;Description automatically generated">
            <a:extLst>
              <a:ext uri="{FF2B5EF4-FFF2-40B4-BE49-F238E27FC236}">
                <a16:creationId xmlns:a16="http://schemas.microsoft.com/office/drawing/2014/main" id="{5BA44D32-98E1-F549-8033-605997C78143}"/>
              </a:ext>
            </a:extLst>
          </p:cNvPr>
          <p:cNvPicPr>
            <a:picLocks noChangeAspect="1"/>
          </p:cNvPicPr>
          <p:nvPr/>
        </p:nvPicPr>
        <p:blipFill rotWithShape="1">
          <a:blip r:embed="rId3"/>
          <a:srcRect b="47416"/>
          <a:stretch/>
        </p:blipFill>
        <p:spPr>
          <a:xfrm>
            <a:off x="1" y="837690"/>
            <a:ext cx="6095999" cy="1643123"/>
          </a:xfrm>
          <a:prstGeom prst="rect">
            <a:avLst/>
          </a:prstGeom>
        </p:spPr>
      </p:pic>
      <p:sp>
        <p:nvSpPr>
          <p:cNvPr id="2" name="TextBox 1">
            <a:extLst>
              <a:ext uri="{FF2B5EF4-FFF2-40B4-BE49-F238E27FC236}">
                <a16:creationId xmlns:a16="http://schemas.microsoft.com/office/drawing/2014/main" id="{9CCE3334-0E44-7741-935E-23F35CFB4BF8}"/>
              </a:ext>
            </a:extLst>
          </p:cNvPr>
          <p:cNvSpPr txBox="1"/>
          <p:nvPr/>
        </p:nvSpPr>
        <p:spPr>
          <a:xfrm>
            <a:off x="1219200" y="2480813"/>
            <a:ext cx="1938528" cy="923330"/>
          </a:xfrm>
          <a:prstGeom prst="rect">
            <a:avLst/>
          </a:prstGeom>
          <a:noFill/>
        </p:spPr>
        <p:txBody>
          <a:bodyPr wrap="square" rtlCol="0">
            <a:spAutoFit/>
          </a:bodyPr>
          <a:lstStyle/>
          <a:p>
            <a:r>
              <a:rPr lang="en-US" dirty="0" err="1">
                <a:solidFill>
                  <a:srgbClr val="C00000"/>
                </a:solidFill>
              </a:rPr>
              <a:t>W.Korten</a:t>
            </a:r>
            <a:r>
              <a:rPr lang="en-US" dirty="0">
                <a:solidFill>
                  <a:srgbClr val="C00000"/>
                </a:solidFill>
              </a:rPr>
              <a:t> et al., Eur. Phys. J </a:t>
            </a:r>
            <a:r>
              <a:rPr lang="en-US" b="1" dirty="0">
                <a:solidFill>
                  <a:srgbClr val="C00000"/>
                </a:solidFill>
              </a:rPr>
              <a:t>A56</a:t>
            </a:r>
            <a:r>
              <a:rPr lang="en-US" dirty="0">
                <a:solidFill>
                  <a:srgbClr val="C00000"/>
                </a:solidFill>
              </a:rPr>
              <a:t>, 137 (2020)</a:t>
            </a:r>
          </a:p>
        </p:txBody>
      </p:sp>
    </p:spTree>
    <p:extLst>
      <p:ext uri="{BB962C8B-B14F-4D97-AF65-F5344CB8AC3E}">
        <p14:creationId xmlns:p14="http://schemas.microsoft.com/office/powerpoint/2010/main" val="300650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180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a:spLocks noChangeArrowheads="1"/>
          </p:cNvSpPr>
          <p:nvPr/>
        </p:nvSpPr>
        <p:spPr bwMode="auto">
          <a:xfrm>
            <a:off x="1703512" y="126376"/>
            <a:ext cx="8856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GB" sz="3200" b="1" dirty="0">
                <a:solidFill>
                  <a:schemeClr val="bg1"/>
                </a:solidFill>
              </a:rPr>
              <a:t>Gamma-Ray Energy Tracking Arrays Worldwide</a:t>
            </a: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4888" y="678070"/>
            <a:ext cx="7322814" cy="4119083"/>
          </a:xfrm>
          <a:prstGeom prst="rect">
            <a:avLst/>
          </a:prstGeom>
        </p:spPr>
      </p:pic>
      <p:sp>
        <p:nvSpPr>
          <p:cNvPr id="9" name="Text Box 7"/>
          <p:cNvSpPr txBox="1">
            <a:spLocks noChangeArrowheads="1"/>
          </p:cNvSpPr>
          <p:nvPr/>
        </p:nvSpPr>
        <p:spPr bwMode="auto">
          <a:xfrm>
            <a:off x="530792" y="980729"/>
            <a:ext cx="25537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GB" sz="2800" b="1" dirty="0">
                <a:solidFill>
                  <a:srgbClr val="0070C0"/>
                </a:solidFill>
              </a:rPr>
              <a:t>GRETA (USA) </a:t>
            </a:r>
          </a:p>
        </p:txBody>
      </p:sp>
      <p:pic>
        <p:nvPicPr>
          <p:cNvPr id="12" name="Picture 11"/>
          <p:cNvPicPr/>
          <p:nvPr/>
        </p:nvPicPr>
        <p:blipFill rotWithShape="1">
          <a:blip r:embed="rId3" cstate="print">
            <a:extLst>
              <a:ext uri="{28A0092B-C50C-407E-A947-70E740481C1C}">
                <a14:useLocalDpi xmlns:a14="http://schemas.microsoft.com/office/drawing/2010/main"/>
              </a:ext>
            </a:extLst>
          </a:blip>
          <a:srcRect/>
          <a:stretch/>
        </p:blipFill>
        <p:spPr bwMode="auto">
          <a:xfrm>
            <a:off x="1970952" y="4166650"/>
            <a:ext cx="5544616" cy="2646726"/>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414C5F42-C713-5143-91D3-782C2C229A2B}"/>
              </a:ext>
            </a:extLst>
          </p:cNvPr>
          <p:cNvSpPr txBox="1"/>
          <p:nvPr/>
        </p:nvSpPr>
        <p:spPr>
          <a:xfrm>
            <a:off x="8125104" y="1885278"/>
            <a:ext cx="3110532" cy="1292662"/>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rgbClr val="C00000"/>
                </a:solidFill>
              </a:rPr>
              <a:t>120 Ge crystals</a:t>
            </a:r>
          </a:p>
          <a:p>
            <a:pPr marL="285750" indent="-285750">
              <a:buFont typeface="Arial" panose="020B0604020202020204" pitchFamily="34" charset="0"/>
              <a:buChar char="•"/>
            </a:pPr>
            <a:r>
              <a:rPr lang="en-US" sz="2000" dirty="0">
                <a:solidFill>
                  <a:srgbClr val="C00000"/>
                </a:solidFill>
              </a:rPr>
              <a:t>30 Quad “modules”</a:t>
            </a:r>
          </a:p>
          <a:p>
            <a:pPr marL="285750" indent="-285750">
              <a:buFont typeface="Arial" panose="020B0604020202020204" pitchFamily="34" charset="0"/>
              <a:buChar char="•"/>
            </a:pPr>
            <a:r>
              <a:rPr lang="en-US" sz="2000" dirty="0">
                <a:solidFill>
                  <a:srgbClr val="C00000"/>
                </a:solidFill>
              </a:rPr>
              <a:t>~17 cm internal diameter</a:t>
            </a:r>
          </a:p>
          <a:p>
            <a:endParaRPr lang="en-US" dirty="0"/>
          </a:p>
        </p:txBody>
      </p:sp>
      <p:sp>
        <p:nvSpPr>
          <p:cNvPr id="4" name="Rectangle 3">
            <a:extLst>
              <a:ext uri="{FF2B5EF4-FFF2-40B4-BE49-F238E27FC236}">
                <a16:creationId xmlns:a16="http://schemas.microsoft.com/office/drawing/2014/main" id="{14B574A2-359E-5141-B609-984C99448493}"/>
              </a:ext>
            </a:extLst>
          </p:cNvPr>
          <p:cNvSpPr/>
          <p:nvPr/>
        </p:nvSpPr>
        <p:spPr>
          <a:xfrm>
            <a:off x="8125104" y="4972722"/>
            <a:ext cx="6096000" cy="1015663"/>
          </a:xfrm>
          <a:prstGeom prst="rect">
            <a:avLst/>
          </a:prstGeom>
        </p:spPr>
        <p:txBody>
          <a:bodyPr>
            <a:spAutoFit/>
          </a:bodyPr>
          <a:lstStyle/>
          <a:p>
            <a:pPr marL="285750" indent="-285750">
              <a:buFont typeface="Arial" panose="020B0604020202020204" pitchFamily="34" charset="0"/>
              <a:buChar char="•"/>
            </a:pPr>
            <a:r>
              <a:rPr lang="en-US" sz="2000" dirty="0">
                <a:solidFill>
                  <a:srgbClr val="C00000"/>
                </a:solidFill>
              </a:rPr>
              <a:t>180 Ge crystals</a:t>
            </a:r>
          </a:p>
          <a:p>
            <a:pPr marL="285750" indent="-285750">
              <a:buFont typeface="Arial" panose="020B0604020202020204" pitchFamily="34" charset="0"/>
              <a:buChar char="•"/>
            </a:pPr>
            <a:r>
              <a:rPr lang="en-US" sz="2000" dirty="0">
                <a:solidFill>
                  <a:srgbClr val="C00000"/>
                </a:solidFill>
              </a:rPr>
              <a:t>60 Triple “clusters”</a:t>
            </a:r>
          </a:p>
          <a:p>
            <a:pPr marL="285750" indent="-285750">
              <a:buFont typeface="Arial" panose="020B0604020202020204" pitchFamily="34" charset="0"/>
              <a:buChar char="•"/>
            </a:pPr>
            <a:r>
              <a:rPr lang="en-US" sz="2000" dirty="0">
                <a:solidFill>
                  <a:srgbClr val="C00000"/>
                </a:solidFill>
              </a:rPr>
              <a:t>~23 cm internal diameter</a:t>
            </a:r>
          </a:p>
        </p:txBody>
      </p:sp>
      <p:sp>
        <p:nvSpPr>
          <p:cNvPr id="16391" name="Text Box 7"/>
          <p:cNvSpPr txBox="1">
            <a:spLocks noChangeArrowheads="1"/>
          </p:cNvSpPr>
          <p:nvPr/>
        </p:nvSpPr>
        <p:spPr bwMode="auto">
          <a:xfrm>
            <a:off x="674808" y="4301256"/>
            <a:ext cx="28364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GB" sz="2800" b="1" dirty="0">
                <a:solidFill>
                  <a:srgbClr val="0070C0"/>
                </a:solidFill>
              </a:rPr>
              <a:t>AGATA (Europe)</a:t>
            </a:r>
          </a:p>
        </p:txBody>
      </p:sp>
    </p:spTree>
    <p:extLst>
      <p:ext uri="{BB962C8B-B14F-4D97-AF65-F5344CB8AC3E}">
        <p14:creationId xmlns:p14="http://schemas.microsoft.com/office/powerpoint/2010/main" val="3094899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B3FA0E-B3EA-6446-8CBC-CF6E48DF0D31}"/>
              </a:ext>
            </a:extLst>
          </p:cNvPr>
          <p:cNvPicPr>
            <a:picLocks noChangeAspect="1"/>
          </p:cNvPicPr>
          <p:nvPr/>
        </p:nvPicPr>
        <p:blipFill rotWithShape="1">
          <a:blip r:embed="rId2"/>
          <a:srcRect b="22454"/>
          <a:stretch/>
        </p:blipFill>
        <p:spPr>
          <a:xfrm>
            <a:off x="2503115" y="1167886"/>
            <a:ext cx="5017391" cy="5437579"/>
          </a:xfrm>
          <a:prstGeom prst="rect">
            <a:avLst/>
          </a:prstGeom>
        </p:spPr>
      </p:pic>
      <p:sp>
        <p:nvSpPr>
          <p:cNvPr id="3" name="Rectangle 2">
            <a:extLst>
              <a:ext uri="{FF2B5EF4-FFF2-40B4-BE49-F238E27FC236}">
                <a16:creationId xmlns:a16="http://schemas.microsoft.com/office/drawing/2014/main" id="{3FC874D4-92ED-6B4B-BAEC-D8C16BE97551}"/>
              </a:ext>
            </a:extLst>
          </p:cNvPr>
          <p:cNvSpPr/>
          <p:nvPr/>
        </p:nvSpPr>
        <p:spPr>
          <a:xfrm>
            <a:off x="253352" y="1107398"/>
            <a:ext cx="2035033" cy="400110"/>
          </a:xfrm>
          <a:prstGeom prst="rect">
            <a:avLst/>
          </a:prstGeom>
        </p:spPr>
        <p:txBody>
          <a:bodyPr wrap="square">
            <a:spAutoFit/>
          </a:bodyPr>
          <a:lstStyle/>
          <a:p>
            <a:r>
              <a:rPr lang="en-GB" sz="2000" dirty="0">
                <a:solidFill>
                  <a:schemeClr val="accent4"/>
                </a:solidFill>
                <a:latin typeface="Calibri" panose="020F0502020204030204" pitchFamily="34" charset="0"/>
                <a:cs typeface="Calibri" panose="020F0502020204030204" pitchFamily="34" charset="0"/>
              </a:rPr>
              <a:t>starting condition</a:t>
            </a:r>
          </a:p>
        </p:txBody>
      </p:sp>
      <p:sp>
        <p:nvSpPr>
          <p:cNvPr id="4" name="Rectangle 3">
            <a:extLst>
              <a:ext uri="{FF2B5EF4-FFF2-40B4-BE49-F238E27FC236}">
                <a16:creationId xmlns:a16="http://schemas.microsoft.com/office/drawing/2014/main" id="{48E92AAA-A53E-5A4E-85A9-F71FA94E0D4D}"/>
              </a:ext>
            </a:extLst>
          </p:cNvPr>
          <p:cNvSpPr/>
          <p:nvPr/>
        </p:nvSpPr>
        <p:spPr>
          <a:xfrm>
            <a:off x="253352" y="2748129"/>
            <a:ext cx="2035033" cy="400110"/>
          </a:xfrm>
          <a:prstGeom prst="rect">
            <a:avLst/>
          </a:prstGeom>
        </p:spPr>
        <p:txBody>
          <a:bodyPr wrap="square">
            <a:spAutoFit/>
          </a:bodyPr>
          <a:lstStyle/>
          <a:p>
            <a:r>
              <a:rPr lang="en-GB" sz="2000" dirty="0">
                <a:solidFill>
                  <a:schemeClr val="accent4"/>
                </a:solidFill>
                <a:latin typeface="Calibri" panose="020F0502020204030204" pitchFamily="34" charset="0"/>
                <a:cs typeface="Calibri" panose="020F0502020204030204" pitchFamily="34" charset="0"/>
              </a:rPr>
              <a:t>after 1</a:t>
            </a:r>
            <a:r>
              <a:rPr lang="en-GB" sz="2000" baseline="30000" dirty="0">
                <a:solidFill>
                  <a:schemeClr val="accent4"/>
                </a:solidFill>
                <a:latin typeface="Calibri" panose="020F0502020204030204" pitchFamily="34" charset="0"/>
                <a:cs typeface="Calibri" panose="020F0502020204030204" pitchFamily="34" charset="0"/>
              </a:rPr>
              <a:t>st</a:t>
            </a:r>
            <a:r>
              <a:rPr lang="en-GB" sz="2000" dirty="0">
                <a:solidFill>
                  <a:schemeClr val="accent4"/>
                </a:solidFill>
                <a:latin typeface="Calibri" panose="020F0502020204030204" pitchFamily="34" charset="0"/>
                <a:cs typeface="Calibri" panose="020F0502020204030204" pitchFamily="34" charset="0"/>
              </a:rPr>
              <a:t> iteration</a:t>
            </a:r>
          </a:p>
        </p:txBody>
      </p:sp>
      <p:sp>
        <p:nvSpPr>
          <p:cNvPr id="5" name="Rectangle 4">
            <a:extLst>
              <a:ext uri="{FF2B5EF4-FFF2-40B4-BE49-F238E27FC236}">
                <a16:creationId xmlns:a16="http://schemas.microsoft.com/office/drawing/2014/main" id="{8FA16439-AC63-B74E-9C43-4A788D564CFB}"/>
              </a:ext>
            </a:extLst>
          </p:cNvPr>
          <p:cNvSpPr/>
          <p:nvPr/>
        </p:nvSpPr>
        <p:spPr>
          <a:xfrm>
            <a:off x="211680" y="4384671"/>
            <a:ext cx="2118374" cy="400110"/>
          </a:xfrm>
          <a:prstGeom prst="rect">
            <a:avLst/>
          </a:prstGeom>
        </p:spPr>
        <p:txBody>
          <a:bodyPr wrap="square">
            <a:spAutoFit/>
          </a:bodyPr>
          <a:lstStyle/>
          <a:p>
            <a:r>
              <a:rPr lang="en-GB" sz="2000" dirty="0">
                <a:solidFill>
                  <a:schemeClr val="accent4"/>
                </a:solidFill>
                <a:latin typeface="Calibri" panose="020F0502020204030204" pitchFamily="34" charset="0"/>
                <a:cs typeface="Calibri" panose="020F0502020204030204" pitchFamily="34" charset="0"/>
              </a:rPr>
              <a:t>after 2</a:t>
            </a:r>
            <a:r>
              <a:rPr lang="en-GB" sz="2000" baseline="30000" dirty="0">
                <a:solidFill>
                  <a:schemeClr val="accent4"/>
                </a:solidFill>
                <a:latin typeface="Calibri" panose="020F0502020204030204" pitchFamily="34" charset="0"/>
                <a:cs typeface="Calibri" panose="020F0502020204030204" pitchFamily="34" charset="0"/>
              </a:rPr>
              <a:t>nd</a:t>
            </a:r>
            <a:r>
              <a:rPr lang="en-GB" sz="2000" dirty="0">
                <a:solidFill>
                  <a:schemeClr val="accent4"/>
                </a:solidFill>
                <a:latin typeface="Calibri" panose="020F0502020204030204" pitchFamily="34" charset="0"/>
                <a:cs typeface="Calibri" panose="020F0502020204030204" pitchFamily="34" charset="0"/>
              </a:rPr>
              <a:t> iteration</a:t>
            </a:r>
          </a:p>
        </p:txBody>
      </p:sp>
      <p:sp>
        <p:nvSpPr>
          <p:cNvPr id="6" name="Rectangle 5">
            <a:extLst>
              <a:ext uri="{FF2B5EF4-FFF2-40B4-BE49-F238E27FC236}">
                <a16:creationId xmlns:a16="http://schemas.microsoft.com/office/drawing/2014/main" id="{ECEAB77D-D4F2-9B40-AEC5-8762CB797032}"/>
              </a:ext>
            </a:extLst>
          </p:cNvPr>
          <p:cNvSpPr/>
          <p:nvPr/>
        </p:nvSpPr>
        <p:spPr>
          <a:xfrm>
            <a:off x="253355" y="6021213"/>
            <a:ext cx="2118375" cy="400110"/>
          </a:xfrm>
          <a:prstGeom prst="rect">
            <a:avLst/>
          </a:prstGeom>
        </p:spPr>
        <p:txBody>
          <a:bodyPr wrap="square">
            <a:spAutoFit/>
          </a:bodyPr>
          <a:lstStyle/>
          <a:p>
            <a:r>
              <a:rPr lang="en-GB" sz="2000" dirty="0">
                <a:solidFill>
                  <a:schemeClr val="accent4"/>
                </a:solidFill>
                <a:latin typeface="Calibri" panose="020F0502020204030204" pitchFamily="34" charset="0"/>
                <a:cs typeface="Calibri" panose="020F0502020204030204" pitchFamily="34" charset="0"/>
              </a:rPr>
              <a:t>after 10</a:t>
            </a:r>
            <a:r>
              <a:rPr lang="en-GB" sz="2000" baseline="30000" dirty="0">
                <a:solidFill>
                  <a:schemeClr val="accent4"/>
                </a:solidFill>
                <a:latin typeface="Calibri" panose="020F0502020204030204" pitchFamily="34" charset="0"/>
                <a:cs typeface="Calibri" panose="020F0502020204030204" pitchFamily="34" charset="0"/>
              </a:rPr>
              <a:t>th</a:t>
            </a:r>
            <a:r>
              <a:rPr lang="en-GB" sz="2000" dirty="0">
                <a:solidFill>
                  <a:schemeClr val="accent4"/>
                </a:solidFill>
                <a:latin typeface="Calibri" panose="020F0502020204030204" pitchFamily="34" charset="0"/>
                <a:cs typeface="Calibri" panose="020F0502020204030204" pitchFamily="34" charset="0"/>
              </a:rPr>
              <a:t> iteration</a:t>
            </a:r>
          </a:p>
        </p:txBody>
      </p:sp>
      <p:sp>
        <p:nvSpPr>
          <p:cNvPr id="7" name="Rectangle 6">
            <a:extLst>
              <a:ext uri="{FF2B5EF4-FFF2-40B4-BE49-F238E27FC236}">
                <a16:creationId xmlns:a16="http://schemas.microsoft.com/office/drawing/2014/main" id="{3E221A11-2EF8-B44E-BDAA-D2073C7C0EC6}"/>
              </a:ext>
            </a:extLst>
          </p:cNvPr>
          <p:cNvSpPr/>
          <p:nvPr/>
        </p:nvSpPr>
        <p:spPr>
          <a:xfrm rot="16200000">
            <a:off x="2042155" y="2328302"/>
            <a:ext cx="1043876" cy="400110"/>
          </a:xfrm>
          <a:prstGeom prst="rect">
            <a:avLst/>
          </a:prstGeom>
          <a:solidFill>
            <a:schemeClr val="bg1"/>
          </a:solidFill>
        </p:spPr>
        <p:txBody>
          <a:bodyPr wrap="none">
            <a:spAutoFit/>
          </a:bodyPr>
          <a:lstStyle/>
          <a:p>
            <a:r>
              <a:rPr lang="el-GR" sz="2000" dirty="0">
                <a:latin typeface="Calibri" panose="020F0502020204030204" pitchFamily="34" charset="0"/>
                <a:cs typeface="Calibri" panose="020F0502020204030204" pitchFamily="34" charset="0"/>
              </a:rPr>
              <a:t>Δ</a:t>
            </a:r>
            <a:r>
              <a:rPr lang="en-GB" sz="2000" dirty="0">
                <a:latin typeface="Calibri" panose="020F0502020204030204" pitchFamily="34" charset="0"/>
                <a:cs typeface="Calibri" panose="020F0502020204030204" pitchFamily="34" charset="0"/>
              </a:rPr>
              <a:t>r [mm]</a:t>
            </a:r>
          </a:p>
        </p:txBody>
      </p:sp>
      <p:sp>
        <p:nvSpPr>
          <p:cNvPr id="8" name="Rectangle 7">
            <a:extLst>
              <a:ext uri="{FF2B5EF4-FFF2-40B4-BE49-F238E27FC236}">
                <a16:creationId xmlns:a16="http://schemas.microsoft.com/office/drawing/2014/main" id="{EF6BF409-5D55-6C4E-BD5D-7A8184193A5C}"/>
              </a:ext>
            </a:extLst>
          </p:cNvPr>
          <p:cNvSpPr/>
          <p:nvPr/>
        </p:nvSpPr>
        <p:spPr>
          <a:xfrm rot="16200000">
            <a:off x="2019805" y="4006815"/>
            <a:ext cx="1051891" cy="384721"/>
          </a:xfrm>
          <a:prstGeom prst="rect">
            <a:avLst/>
          </a:prstGeom>
          <a:solidFill>
            <a:schemeClr val="bg1"/>
          </a:solidFill>
        </p:spPr>
        <p:txBody>
          <a:bodyPr wrap="none">
            <a:spAutoFit/>
          </a:bodyPr>
          <a:lstStyle/>
          <a:p>
            <a:r>
              <a:rPr lang="el-GR" sz="1900" dirty="0">
                <a:latin typeface="Helvetica" pitchFamily="2" charset="0"/>
              </a:rPr>
              <a:t>Δ</a:t>
            </a:r>
            <a:r>
              <a:rPr lang="en-GB" sz="1900" dirty="0">
                <a:latin typeface="Helvetica" pitchFamily="2" charset="0"/>
              </a:rPr>
              <a:t>r [mm]</a:t>
            </a:r>
          </a:p>
        </p:txBody>
      </p:sp>
      <p:sp>
        <p:nvSpPr>
          <p:cNvPr id="9" name="Rectangle 8">
            <a:extLst>
              <a:ext uri="{FF2B5EF4-FFF2-40B4-BE49-F238E27FC236}">
                <a16:creationId xmlns:a16="http://schemas.microsoft.com/office/drawing/2014/main" id="{E85B80CC-BE33-C54E-BC40-B3871C3BFEFE}"/>
              </a:ext>
            </a:extLst>
          </p:cNvPr>
          <p:cNvSpPr/>
          <p:nvPr/>
        </p:nvSpPr>
        <p:spPr>
          <a:xfrm rot="16200000">
            <a:off x="2038146" y="5649149"/>
            <a:ext cx="1051891" cy="384721"/>
          </a:xfrm>
          <a:prstGeom prst="rect">
            <a:avLst/>
          </a:prstGeom>
          <a:solidFill>
            <a:schemeClr val="bg1"/>
          </a:solidFill>
        </p:spPr>
        <p:txBody>
          <a:bodyPr wrap="none">
            <a:spAutoFit/>
          </a:bodyPr>
          <a:lstStyle/>
          <a:p>
            <a:r>
              <a:rPr lang="el-GR" sz="1900" dirty="0">
                <a:latin typeface="Helvetica" pitchFamily="2" charset="0"/>
              </a:rPr>
              <a:t>Δ</a:t>
            </a:r>
            <a:r>
              <a:rPr lang="en-GB" sz="1900" dirty="0">
                <a:latin typeface="Helvetica" pitchFamily="2" charset="0"/>
              </a:rPr>
              <a:t>r [mm]</a:t>
            </a:r>
          </a:p>
        </p:txBody>
      </p:sp>
      <p:sp>
        <p:nvSpPr>
          <p:cNvPr id="10" name="Rectangle 9">
            <a:extLst>
              <a:ext uri="{FF2B5EF4-FFF2-40B4-BE49-F238E27FC236}">
                <a16:creationId xmlns:a16="http://schemas.microsoft.com/office/drawing/2014/main" id="{51FDFFF2-04DA-1D4D-9A20-7C921E16D5D1}"/>
              </a:ext>
            </a:extLst>
          </p:cNvPr>
          <p:cNvSpPr/>
          <p:nvPr/>
        </p:nvSpPr>
        <p:spPr>
          <a:xfrm>
            <a:off x="5831536" y="6507989"/>
            <a:ext cx="1000595" cy="384721"/>
          </a:xfrm>
          <a:prstGeom prst="rect">
            <a:avLst/>
          </a:prstGeom>
        </p:spPr>
        <p:txBody>
          <a:bodyPr wrap="none">
            <a:spAutoFit/>
          </a:bodyPr>
          <a:lstStyle/>
          <a:p>
            <a:r>
              <a:rPr lang="el-GR" sz="1900" dirty="0">
                <a:latin typeface="Calibri" panose="020F0502020204030204" pitchFamily="34" charset="0"/>
                <a:cs typeface="Calibri" panose="020F0502020204030204" pitchFamily="34" charset="0"/>
              </a:rPr>
              <a:t>Δ</a:t>
            </a:r>
            <a:r>
              <a:rPr lang="en-GB" sz="1900" dirty="0">
                <a:latin typeface="Calibri" panose="020F0502020204030204" pitchFamily="34" charset="0"/>
                <a:cs typeface="Calibri" panose="020F0502020204030204" pitchFamily="34" charset="0"/>
              </a:rPr>
              <a:t>r [mm]</a:t>
            </a:r>
          </a:p>
        </p:txBody>
      </p:sp>
      <p:sp>
        <p:nvSpPr>
          <p:cNvPr id="11" name="TextBox 10">
            <a:extLst>
              <a:ext uri="{FF2B5EF4-FFF2-40B4-BE49-F238E27FC236}">
                <a16:creationId xmlns:a16="http://schemas.microsoft.com/office/drawing/2014/main" id="{8134D436-88CA-C74F-B27D-598BE17DB3C4}"/>
              </a:ext>
            </a:extLst>
          </p:cNvPr>
          <p:cNvSpPr txBox="1"/>
          <p:nvPr/>
        </p:nvSpPr>
        <p:spPr>
          <a:xfrm>
            <a:off x="7209904" y="5345667"/>
            <a:ext cx="1771911" cy="369332"/>
          </a:xfrm>
          <a:prstGeom prst="rect">
            <a:avLst/>
          </a:prstGeom>
          <a:noFill/>
        </p:spPr>
        <p:txBody>
          <a:bodyPr wrap="square" rtlCol="0">
            <a:spAutoFit/>
          </a:bodyPr>
          <a:lstStyle/>
          <a:p>
            <a:r>
              <a:rPr lang="en-GB" dirty="0">
                <a:solidFill>
                  <a:schemeClr val="accent4"/>
                </a:solidFill>
              </a:rPr>
              <a:t>RMS = 1.2 mm</a:t>
            </a:r>
          </a:p>
        </p:txBody>
      </p:sp>
      <p:sp>
        <p:nvSpPr>
          <p:cNvPr id="12" name="Rectangle 11">
            <a:extLst>
              <a:ext uri="{FF2B5EF4-FFF2-40B4-BE49-F238E27FC236}">
                <a16:creationId xmlns:a16="http://schemas.microsoft.com/office/drawing/2014/main" id="{6FA9F1AD-3B26-0E40-BF9F-A8D1283434F7}"/>
              </a:ext>
            </a:extLst>
          </p:cNvPr>
          <p:cNvSpPr/>
          <p:nvPr/>
        </p:nvSpPr>
        <p:spPr>
          <a:xfrm>
            <a:off x="3459400" y="6473921"/>
            <a:ext cx="910827" cy="384721"/>
          </a:xfrm>
          <a:prstGeom prst="rect">
            <a:avLst/>
          </a:prstGeom>
        </p:spPr>
        <p:txBody>
          <a:bodyPr wrap="none">
            <a:spAutoFit/>
          </a:bodyPr>
          <a:lstStyle/>
          <a:p>
            <a:r>
              <a:rPr lang="en-GB" sz="1900" dirty="0">
                <a:latin typeface="Calibri" panose="020F0502020204030204" pitchFamily="34" charset="0"/>
                <a:cs typeface="Calibri" panose="020F0502020204030204" pitchFamily="34" charset="0"/>
              </a:rPr>
              <a:t>R [mm]</a:t>
            </a:r>
          </a:p>
        </p:txBody>
      </p:sp>
      <p:sp>
        <p:nvSpPr>
          <p:cNvPr id="13" name="Title 1">
            <a:extLst>
              <a:ext uri="{FF2B5EF4-FFF2-40B4-BE49-F238E27FC236}">
                <a16:creationId xmlns:a16="http://schemas.microsoft.com/office/drawing/2014/main" id="{E3DA52CB-EEAC-0E45-9D90-F587E2AAD6DD}"/>
              </a:ext>
            </a:extLst>
          </p:cNvPr>
          <p:cNvSpPr txBox="1">
            <a:spLocks/>
          </p:cNvSpPr>
          <p:nvPr/>
        </p:nvSpPr>
        <p:spPr>
          <a:xfrm>
            <a:off x="1620759" y="-194338"/>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altLang="en-US" sz="3600" b="1" dirty="0">
                <a:solidFill>
                  <a:schemeClr val="bg1"/>
                </a:solidFill>
              </a:rPr>
              <a:t>PSA Self-calibration (experimental basis set)</a:t>
            </a:r>
            <a:endParaRPr lang="en-US" sz="3600" b="1" dirty="0">
              <a:solidFill>
                <a:schemeClr val="bg1"/>
              </a:solidFill>
            </a:endParaRPr>
          </a:p>
        </p:txBody>
      </p:sp>
      <p:sp>
        <p:nvSpPr>
          <p:cNvPr id="19" name="TextBox 18">
            <a:extLst>
              <a:ext uri="{FF2B5EF4-FFF2-40B4-BE49-F238E27FC236}">
                <a16:creationId xmlns:a16="http://schemas.microsoft.com/office/drawing/2014/main" id="{CDF26771-4DBF-BB47-9D2C-8F880BFFBF37}"/>
              </a:ext>
            </a:extLst>
          </p:cNvPr>
          <p:cNvSpPr txBox="1"/>
          <p:nvPr/>
        </p:nvSpPr>
        <p:spPr>
          <a:xfrm>
            <a:off x="7750501" y="1143001"/>
            <a:ext cx="3876767" cy="1323439"/>
          </a:xfrm>
          <a:prstGeom prst="rect">
            <a:avLst/>
          </a:prstGeom>
          <a:noFill/>
        </p:spPr>
        <p:txBody>
          <a:bodyPr wrap="none" rtlCol="0">
            <a:spAutoFit/>
          </a:bodyPr>
          <a:lstStyle/>
          <a:p>
            <a:r>
              <a:rPr lang="en-US" sz="2000" b="1" dirty="0"/>
              <a:t>University of York:</a:t>
            </a:r>
          </a:p>
          <a:p>
            <a:pPr marL="285750" indent="-285750">
              <a:buFont typeface="Arial" panose="020B0604020202020204" pitchFamily="34" charset="0"/>
              <a:buChar char="•"/>
            </a:pPr>
            <a:r>
              <a:rPr lang="en-US" sz="2000" dirty="0">
                <a:solidFill>
                  <a:srgbClr val="043080"/>
                </a:solidFill>
              </a:rPr>
              <a:t>Demonstrated in simulation only</a:t>
            </a:r>
          </a:p>
          <a:p>
            <a:pPr marL="285750" indent="-285750">
              <a:buFont typeface="Arial" panose="020B0604020202020204" pitchFamily="34" charset="0"/>
              <a:buChar char="•"/>
            </a:pPr>
            <a:r>
              <a:rPr lang="en-US" sz="2000" dirty="0">
                <a:solidFill>
                  <a:srgbClr val="C00000"/>
                </a:solidFill>
              </a:rPr>
              <a:t>Needs experimental validation</a:t>
            </a:r>
          </a:p>
          <a:p>
            <a:pPr marL="285750" indent="-285750">
              <a:buFont typeface="Arial" panose="020B0604020202020204" pitchFamily="34" charset="0"/>
              <a:buChar char="•"/>
            </a:pPr>
            <a:r>
              <a:rPr lang="en-US" sz="2000" dirty="0">
                <a:solidFill>
                  <a:srgbClr val="043080"/>
                </a:solidFill>
              </a:rPr>
              <a:t>Detailed analysis underway</a:t>
            </a:r>
          </a:p>
        </p:txBody>
      </p:sp>
      <p:sp>
        <p:nvSpPr>
          <p:cNvPr id="20" name="Rectangle 19">
            <a:extLst>
              <a:ext uri="{FF2B5EF4-FFF2-40B4-BE49-F238E27FC236}">
                <a16:creationId xmlns:a16="http://schemas.microsoft.com/office/drawing/2014/main" id="{D83A15FF-4E14-3448-B2E1-FC724E79609A}"/>
              </a:ext>
            </a:extLst>
          </p:cNvPr>
          <p:cNvSpPr/>
          <p:nvPr/>
        </p:nvSpPr>
        <p:spPr>
          <a:xfrm>
            <a:off x="8138596" y="6184824"/>
            <a:ext cx="3038460" cy="646331"/>
          </a:xfrm>
          <a:prstGeom prst="rect">
            <a:avLst/>
          </a:prstGeom>
        </p:spPr>
        <p:txBody>
          <a:bodyPr wrap="none">
            <a:spAutoFit/>
          </a:bodyPr>
          <a:lstStyle/>
          <a:p>
            <a:r>
              <a:rPr lang="en-GB" i="1" dirty="0" err="1">
                <a:solidFill>
                  <a:srgbClr val="C00000"/>
                </a:solidFill>
                <a:latin typeface="+mj-lt"/>
              </a:rPr>
              <a:t>S.Heil</a:t>
            </a:r>
            <a:r>
              <a:rPr lang="en-GB" i="1" dirty="0">
                <a:solidFill>
                  <a:srgbClr val="C00000"/>
                </a:solidFill>
                <a:latin typeface="+mj-lt"/>
              </a:rPr>
              <a:t>, </a:t>
            </a:r>
            <a:r>
              <a:rPr lang="en-GB" i="1" dirty="0" err="1">
                <a:solidFill>
                  <a:srgbClr val="C00000"/>
                </a:solidFill>
                <a:latin typeface="+mj-lt"/>
              </a:rPr>
              <a:t>S.Paschalis</a:t>
            </a:r>
            <a:r>
              <a:rPr lang="en-GB" i="1" dirty="0">
                <a:solidFill>
                  <a:srgbClr val="C00000"/>
                </a:solidFill>
                <a:latin typeface="+mj-lt"/>
              </a:rPr>
              <a:t> and </a:t>
            </a:r>
            <a:r>
              <a:rPr lang="en-GB" i="1" dirty="0" err="1">
                <a:solidFill>
                  <a:srgbClr val="C00000"/>
                </a:solidFill>
                <a:latin typeface="+mj-lt"/>
              </a:rPr>
              <a:t>M.Petri</a:t>
            </a:r>
            <a:r>
              <a:rPr lang="en-GB" i="1" dirty="0">
                <a:solidFill>
                  <a:srgbClr val="C00000"/>
                </a:solidFill>
                <a:latin typeface="+mj-lt"/>
              </a:rPr>
              <a:t>.</a:t>
            </a:r>
          </a:p>
          <a:p>
            <a:r>
              <a:rPr lang="en-GB" i="1" dirty="0">
                <a:solidFill>
                  <a:srgbClr val="C00000"/>
                </a:solidFill>
                <a:latin typeface="+mj-lt"/>
              </a:rPr>
              <a:t>Eur. Phys. J. A (2018) 54: 172 </a:t>
            </a:r>
          </a:p>
        </p:txBody>
      </p:sp>
      <p:sp>
        <p:nvSpPr>
          <p:cNvPr id="21" name="Rectangle 20">
            <a:extLst>
              <a:ext uri="{FF2B5EF4-FFF2-40B4-BE49-F238E27FC236}">
                <a16:creationId xmlns:a16="http://schemas.microsoft.com/office/drawing/2014/main" id="{B9238133-0EBA-8A46-A39B-84585CFC800A}"/>
              </a:ext>
            </a:extLst>
          </p:cNvPr>
          <p:cNvSpPr/>
          <p:nvPr/>
        </p:nvSpPr>
        <p:spPr>
          <a:xfrm>
            <a:off x="7345493" y="3220418"/>
            <a:ext cx="1920847" cy="1200329"/>
          </a:xfrm>
          <a:prstGeom prst="rect">
            <a:avLst/>
          </a:prstGeom>
        </p:spPr>
        <p:txBody>
          <a:bodyPr wrap="none">
            <a:spAutoFit/>
          </a:bodyPr>
          <a:lstStyle/>
          <a:p>
            <a:r>
              <a:rPr lang="en-GB" b="1" dirty="0">
                <a:solidFill>
                  <a:srgbClr val="C00000"/>
                </a:solidFill>
              </a:rPr>
              <a:t>Sebastien Heil</a:t>
            </a:r>
          </a:p>
          <a:p>
            <a:r>
              <a:rPr lang="en-GB" b="1" dirty="0">
                <a:solidFill>
                  <a:srgbClr val="C00000"/>
                </a:solidFill>
              </a:rPr>
              <a:t>Stefanos Paschalis</a:t>
            </a:r>
          </a:p>
          <a:p>
            <a:r>
              <a:rPr lang="en-GB" b="1" dirty="0">
                <a:solidFill>
                  <a:srgbClr val="C00000"/>
                </a:solidFill>
              </a:rPr>
              <a:t>Marina Petri</a:t>
            </a:r>
          </a:p>
          <a:p>
            <a:r>
              <a:rPr lang="en-GB" i="1" dirty="0">
                <a:solidFill>
                  <a:srgbClr val="C00000"/>
                </a:solidFill>
              </a:rPr>
              <a:t>University of York</a:t>
            </a:r>
            <a:endParaRPr lang="en-US" dirty="0"/>
          </a:p>
        </p:txBody>
      </p:sp>
    </p:spTree>
    <p:extLst>
      <p:ext uri="{BB962C8B-B14F-4D97-AF65-F5344CB8AC3E}">
        <p14:creationId xmlns:p14="http://schemas.microsoft.com/office/powerpoint/2010/main" val="1072403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4"/>
          <p:cNvSpPr txBox="1">
            <a:spLocks noChangeArrowheads="1"/>
          </p:cNvSpPr>
          <p:nvPr/>
        </p:nvSpPr>
        <p:spPr bwMode="auto">
          <a:xfrm>
            <a:off x="6268044" y="5131200"/>
            <a:ext cx="4682571" cy="1631159"/>
          </a:xfrm>
          <a:prstGeom prst="rect">
            <a:avLst/>
          </a:prstGeom>
          <a:solidFill>
            <a:schemeClr val="accent2">
              <a:lumMod val="40000"/>
              <a:lumOff val="60000"/>
            </a:schemeClr>
          </a:solidFill>
          <a:ln w="28575">
            <a:solidFill>
              <a:schemeClr val="accent2">
                <a:lumMod val="75000"/>
              </a:schemeClr>
            </a:solidFill>
            <a:miter lim="800000"/>
            <a:headEnd/>
            <a:tailEnd/>
          </a:ln>
        </p:spPr>
        <p:txBody>
          <a:bodyPr wrap="none" lIns="91380" tIns="45692" rIns="91380" bIns="45692">
            <a:spAutoFit/>
          </a:bodyPr>
          <a:lstStyle>
            <a:lvl1pPr defTabSz="304800" eaLnBrk="0" hangingPunct="0">
              <a:defRPr sz="2400">
                <a:solidFill>
                  <a:schemeClr val="tx1"/>
                </a:solidFill>
                <a:latin typeface="Arial" charset="0"/>
                <a:ea typeface="ＭＳ Ｐゴシック" charset="0"/>
                <a:cs typeface="ＭＳ Ｐゴシック" charset="0"/>
              </a:defRPr>
            </a:lvl1pPr>
            <a:lvl2pPr marL="742950" indent="-285750" defTabSz="304800" eaLnBrk="0" hangingPunct="0">
              <a:defRPr sz="2400">
                <a:solidFill>
                  <a:schemeClr val="tx1"/>
                </a:solidFill>
                <a:latin typeface="Arial" charset="0"/>
                <a:ea typeface="ＭＳ Ｐゴシック" charset="0"/>
              </a:defRPr>
            </a:lvl2pPr>
            <a:lvl3pPr marL="1143000" indent="-228600" defTabSz="304800" eaLnBrk="0" hangingPunct="0">
              <a:defRPr sz="2400">
                <a:solidFill>
                  <a:schemeClr val="tx1"/>
                </a:solidFill>
                <a:latin typeface="Arial" charset="0"/>
                <a:ea typeface="ＭＳ Ｐゴシック" charset="0"/>
              </a:defRPr>
            </a:lvl3pPr>
            <a:lvl4pPr marL="1600200" indent="-228600" defTabSz="304800" eaLnBrk="0" hangingPunct="0">
              <a:defRPr sz="2400">
                <a:solidFill>
                  <a:schemeClr val="tx1"/>
                </a:solidFill>
                <a:latin typeface="Arial" charset="0"/>
                <a:ea typeface="ＭＳ Ｐゴシック" charset="0"/>
              </a:defRPr>
            </a:lvl4pPr>
            <a:lvl5pPr marL="2057400" indent="-228600" defTabSz="304800" eaLnBrk="0" hangingPunct="0">
              <a:defRPr sz="2400">
                <a:solidFill>
                  <a:schemeClr val="tx1"/>
                </a:solidFill>
                <a:latin typeface="Arial" charset="0"/>
                <a:ea typeface="ＭＳ Ｐゴシック" charset="0"/>
              </a:defRPr>
            </a:lvl5pPr>
            <a:lvl6pPr marL="2514600" indent="-228600" defTabSz="3048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3048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3048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304800" eaLnBrk="0" fontAlgn="base" hangingPunct="0">
              <a:spcBef>
                <a:spcPct val="0"/>
              </a:spcBef>
              <a:spcAft>
                <a:spcPct val="0"/>
              </a:spcAft>
              <a:defRPr sz="2400">
                <a:solidFill>
                  <a:schemeClr val="tx1"/>
                </a:solidFill>
                <a:latin typeface="Arial" charset="0"/>
                <a:ea typeface="ＭＳ Ｐゴシック" charset="0"/>
              </a:defRPr>
            </a:lvl9pPr>
          </a:lstStyle>
          <a:p>
            <a:r>
              <a:rPr lang="en-GB" sz="2000" b="1" dirty="0">
                <a:solidFill>
                  <a:srgbClr val="000000"/>
                </a:solidFill>
                <a:cs typeface="Arial" charset="0"/>
              </a:rPr>
              <a:t>180</a:t>
            </a:r>
            <a:r>
              <a:rPr lang="en-GB" sz="2000" dirty="0">
                <a:solidFill>
                  <a:srgbClr val="000000"/>
                </a:solidFill>
                <a:cs typeface="Arial" charset="0"/>
              </a:rPr>
              <a:t> hexagonal crystals:	     </a:t>
            </a:r>
            <a:r>
              <a:rPr lang="en-GB" sz="2000" dirty="0">
                <a:solidFill>
                  <a:srgbClr val="333399"/>
                </a:solidFill>
                <a:cs typeface="Arial" charset="0"/>
              </a:rPr>
              <a:t>3 shapes</a:t>
            </a:r>
          </a:p>
          <a:p>
            <a:r>
              <a:rPr lang="en-GB" sz="2000" dirty="0">
                <a:solidFill>
                  <a:srgbClr val="000000"/>
                </a:solidFill>
                <a:cs typeface="Arial" charset="0"/>
              </a:rPr>
              <a:t>3 fold clusters (cold FET): 	60 </a:t>
            </a:r>
            <a:r>
              <a:rPr lang="en-GB" sz="2000" dirty="0">
                <a:solidFill>
                  <a:srgbClr val="333399"/>
                </a:solidFill>
                <a:cs typeface="Arial" charset="0"/>
              </a:rPr>
              <a:t>all equal</a:t>
            </a:r>
          </a:p>
          <a:p>
            <a:r>
              <a:rPr lang="en-GB" sz="2000" dirty="0">
                <a:solidFill>
                  <a:srgbClr val="000000"/>
                </a:solidFill>
                <a:cs typeface="Arial" charset="0"/>
              </a:rPr>
              <a:t>Inner radius (</a:t>
            </a:r>
            <a:r>
              <a:rPr lang="en-GB" sz="2000" dirty="0" err="1">
                <a:solidFill>
                  <a:srgbClr val="000000"/>
                </a:solidFill>
                <a:cs typeface="Arial" charset="0"/>
              </a:rPr>
              <a:t>Ge</a:t>
            </a:r>
            <a:r>
              <a:rPr lang="en-GB" sz="2000" dirty="0">
                <a:solidFill>
                  <a:srgbClr val="000000"/>
                </a:solidFill>
                <a:cs typeface="Arial" charset="0"/>
              </a:rPr>
              <a:t>):			     23.5 cm</a:t>
            </a:r>
          </a:p>
          <a:p>
            <a:r>
              <a:rPr lang="en-GB" sz="2000" dirty="0">
                <a:solidFill>
                  <a:srgbClr val="333399"/>
                </a:solidFill>
                <a:cs typeface="Arial" charset="0"/>
              </a:rPr>
              <a:t>Amount of germanium:	     362 kg</a:t>
            </a:r>
          </a:p>
          <a:p>
            <a:r>
              <a:rPr lang="en-GB" sz="2000" dirty="0">
                <a:solidFill>
                  <a:srgbClr val="000000"/>
                </a:solidFill>
                <a:cs typeface="Arial" charset="0"/>
              </a:rPr>
              <a:t>36-fold segmentation     6480 segments</a:t>
            </a:r>
          </a:p>
        </p:txBody>
      </p:sp>
      <p:sp>
        <p:nvSpPr>
          <p:cNvPr id="112647" name="TextBox 1"/>
          <p:cNvSpPr txBox="1">
            <a:spLocks noChangeArrowheads="1"/>
          </p:cNvSpPr>
          <p:nvPr/>
        </p:nvSpPr>
        <p:spPr bwMode="auto">
          <a:xfrm>
            <a:off x="-261353" y="6162029"/>
            <a:ext cx="49744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C00000"/>
                </a:solidFill>
              </a:rPr>
              <a:t>AGATA Definition: NIM A 668 (2012) 26</a:t>
            </a:r>
          </a:p>
        </p:txBody>
      </p:sp>
      <p:sp>
        <p:nvSpPr>
          <p:cNvPr id="14" name="Title 1"/>
          <p:cNvSpPr txBox="1">
            <a:spLocks/>
          </p:cNvSpPr>
          <p:nvPr/>
        </p:nvSpPr>
        <p:spPr>
          <a:xfrm>
            <a:off x="1490130" y="-221452"/>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altLang="en-US" sz="3600" b="1" dirty="0">
                <a:solidFill>
                  <a:prstClr val="white"/>
                </a:solidFill>
              </a:rPr>
              <a:t>What is AGATA?</a:t>
            </a:r>
            <a:endParaRPr lang="en-US" sz="3600" b="1" dirty="0">
              <a:solidFill>
                <a:prstClr val="white"/>
              </a:solidFill>
            </a:endParaRPr>
          </a:p>
        </p:txBody>
      </p:sp>
      <p:pic>
        <p:nvPicPr>
          <p:cNvPr id="11" name="Picture 10" descr="p.reiter_Page_06.png">
            <a:extLst>
              <a:ext uri="{FF2B5EF4-FFF2-40B4-BE49-F238E27FC236}">
                <a16:creationId xmlns:a16="http://schemas.microsoft.com/office/drawing/2014/main" id="{48DC7E65-91CC-ED49-B45F-2984D7794C19}"/>
              </a:ext>
            </a:extLst>
          </p:cNvPr>
          <p:cNvPicPr>
            <a:picLocks noChangeAspect="1"/>
          </p:cNvPicPr>
          <p:nvPr/>
        </p:nvPicPr>
        <p:blipFill>
          <a:blip r:embed="rId2" cstate="print"/>
          <a:stretch>
            <a:fillRect/>
          </a:stretch>
        </p:blipFill>
        <p:spPr>
          <a:xfrm>
            <a:off x="421382" y="1998621"/>
            <a:ext cx="5551210" cy="4163408"/>
          </a:xfrm>
          <a:prstGeom prst="rect">
            <a:avLst/>
          </a:prstGeom>
        </p:spPr>
      </p:pic>
      <p:sp>
        <p:nvSpPr>
          <p:cNvPr id="24" name="18 CuadroTexto">
            <a:extLst>
              <a:ext uri="{FF2B5EF4-FFF2-40B4-BE49-F238E27FC236}">
                <a16:creationId xmlns:a16="http://schemas.microsoft.com/office/drawing/2014/main" id="{693FFE6E-6307-8F48-9195-749DE69F66A8}"/>
              </a:ext>
            </a:extLst>
          </p:cNvPr>
          <p:cNvSpPr txBox="1">
            <a:spLocks noChangeArrowheads="1"/>
          </p:cNvSpPr>
          <p:nvPr/>
        </p:nvSpPr>
        <p:spPr bwMode="auto">
          <a:xfrm>
            <a:off x="106583" y="1321261"/>
            <a:ext cx="59142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hangingPunct="1"/>
            <a:r>
              <a:rPr lang="en-US" altLang="en-US" b="1" dirty="0">
                <a:solidFill>
                  <a:srgbClr val="C00000"/>
                </a:solidFill>
              </a:rPr>
              <a:t>13 Countries,  &gt;40 Institutions</a:t>
            </a:r>
          </a:p>
        </p:txBody>
      </p:sp>
      <p:grpSp>
        <p:nvGrpSpPr>
          <p:cNvPr id="2" name="Group 1">
            <a:extLst>
              <a:ext uri="{FF2B5EF4-FFF2-40B4-BE49-F238E27FC236}">
                <a16:creationId xmlns:a16="http://schemas.microsoft.com/office/drawing/2014/main" id="{CE176A1B-B2A5-764D-86FA-C25229C46FCB}"/>
              </a:ext>
            </a:extLst>
          </p:cNvPr>
          <p:cNvGrpSpPr/>
          <p:nvPr/>
        </p:nvGrpSpPr>
        <p:grpSpPr>
          <a:xfrm>
            <a:off x="114370" y="954786"/>
            <a:ext cx="8650646" cy="339124"/>
            <a:chOff x="114370" y="954786"/>
            <a:chExt cx="8650646" cy="339124"/>
          </a:xfrm>
        </p:grpSpPr>
        <p:grpSp>
          <p:nvGrpSpPr>
            <p:cNvPr id="8" name="Group 4">
              <a:extLst>
                <a:ext uri="{FF2B5EF4-FFF2-40B4-BE49-F238E27FC236}">
                  <a16:creationId xmlns:a16="http://schemas.microsoft.com/office/drawing/2014/main" id="{7D49D3EB-0B6B-3B4A-AC49-25BC12335D4A}"/>
                </a:ext>
              </a:extLst>
            </p:cNvPr>
            <p:cNvGrpSpPr>
              <a:grpSpLocks/>
            </p:cNvGrpSpPr>
            <p:nvPr/>
          </p:nvGrpSpPr>
          <p:grpSpPr bwMode="auto">
            <a:xfrm>
              <a:off x="114370" y="958947"/>
              <a:ext cx="8650646" cy="334963"/>
              <a:chOff x="391" y="909"/>
              <a:chExt cx="5117" cy="211"/>
            </a:xfrm>
          </p:grpSpPr>
          <p:pic>
            <p:nvPicPr>
              <p:cNvPr id="9" name="Picture 5" descr="Bulgaria_sh">
                <a:extLst>
                  <a:ext uri="{FF2B5EF4-FFF2-40B4-BE49-F238E27FC236}">
                    <a16:creationId xmlns:a16="http://schemas.microsoft.com/office/drawing/2014/main" id="{76189F8E-130D-E042-86F2-280C2D722F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 y="909"/>
                <a:ext cx="336"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Denmark_sh">
                <a:extLst>
                  <a:ext uri="{FF2B5EF4-FFF2-40B4-BE49-F238E27FC236}">
                    <a16:creationId xmlns:a16="http://schemas.microsoft.com/office/drawing/2014/main" id="{D0F8C0C7-F2D1-6143-8071-410D5930B5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 y="909"/>
                <a:ext cx="336"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Finland_sh">
                <a:extLst>
                  <a:ext uri="{FF2B5EF4-FFF2-40B4-BE49-F238E27FC236}">
                    <a16:creationId xmlns:a16="http://schemas.microsoft.com/office/drawing/2014/main" id="{C8F194FF-EA84-0B4C-A1E2-1D2DB31FAC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 y="909"/>
                <a:ext cx="336"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France_sh">
                <a:extLst>
                  <a:ext uri="{FF2B5EF4-FFF2-40B4-BE49-F238E27FC236}">
                    <a16:creationId xmlns:a16="http://schemas.microsoft.com/office/drawing/2014/main" id="{8D2D5284-551D-194D-A963-B79BE3A2FF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40" y="909"/>
                <a:ext cx="336"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Germany_sh">
                <a:extLst>
                  <a:ext uri="{FF2B5EF4-FFF2-40B4-BE49-F238E27FC236}">
                    <a16:creationId xmlns:a16="http://schemas.microsoft.com/office/drawing/2014/main" id="{DBCB235A-0DD1-EB4F-ADD0-7DDAF95E573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64" y="909"/>
                <a:ext cx="336"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Italy_sh">
                <a:extLst>
                  <a:ext uri="{FF2B5EF4-FFF2-40B4-BE49-F238E27FC236}">
                    <a16:creationId xmlns:a16="http://schemas.microsoft.com/office/drawing/2014/main" id="{C947509A-696B-754B-A2FF-04F3A3DC1B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6" y="909"/>
                <a:ext cx="336"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Poland_sh">
                <a:extLst>
                  <a:ext uri="{FF2B5EF4-FFF2-40B4-BE49-F238E27FC236}">
                    <a16:creationId xmlns:a16="http://schemas.microsoft.com/office/drawing/2014/main" id="{ECB1E17E-FC81-F244-A029-D5109A0FF5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09" y="909"/>
                <a:ext cx="336"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descr="Romania_sh">
                <a:extLst>
                  <a:ext uri="{FF2B5EF4-FFF2-40B4-BE49-F238E27FC236}">
                    <a16:creationId xmlns:a16="http://schemas.microsoft.com/office/drawing/2014/main" id="{4D120EC0-50AE-E34D-B5E4-18F875202E6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95" y="909"/>
                <a:ext cx="336"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Sweden_sh">
                <a:extLst>
                  <a:ext uri="{FF2B5EF4-FFF2-40B4-BE49-F238E27FC236}">
                    <a16:creationId xmlns:a16="http://schemas.microsoft.com/office/drawing/2014/main" id="{6EFDD104-7A78-BC42-B2E5-EA133F81071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08" y="909"/>
                <a:ext cx="336"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Union_Jack_sh">
                <a:extLst>
                  <a:ext uri="{FF2B5EF4-FFF2-40B4-BE49-F238E27FC236}">
                    <a16:creationId xmlns:a16="http://schemas.microsoft.com/office/drawing/2014/main" id="{51545D88-2B66-3649-A89A-B2EF187A20A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72" y="909"/>
                <a:ext cx="336"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5" descr="hu-t">
                <a:extLst>
                  <a:ext uri="{FF2B5EF4-FFF2-40B4-BE49-F238E27FC236}">
                    <a16:creationId xmlns:a16="http://schemas.microsoft.com/office/drawing/2014/main" id="{82B73F54-4A3F-7245-955E-03E5FF47862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01" y="909"/>
                <a:ext cx="317"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6" descr="tu-t">
                <a:extLst>
                  <a:ext uri="{FF2B5EF4-FFF2-40B4-BE49-F238E27FC236}">
                    <a16:creationId xmlns:a16="http://schemas.microsoft.com/office/drawing/2014/main" id="{69456629-5CC7-F14C-9DC1-BAF2A90CA58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02" y="909"/>
                <a:ext cx="317"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
              <a:extLst>
                <a:ext uri="{FF2B5EF4-FFF2-40B4-BE49-F238E27FC236}">
                  <a16:creationId xmlns:a16="http://schemas.microsoft.com/office/drawing/2014/main" id="{C1FE7D41-B2A8-404E-A8AF-BA4D696AE73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9798" y="954786"/>
              <a:ext cx="504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a:extLst>
              <a:ext uri="{FF2B5EF4-FFF2-40B4-BE49-F238E27FC236}">
                <a16:creationId xmlns:a16="http://schemas.microsoft.com/office/drawing/2014/main" id="{4E876282-C410-AD44-9CE3-89004403BD74}"/>
              </a:ext>
            </a:extLst>
          </p:cNvPr>
          <p:cNvSpPr txBox="1"/>
          <p:nvPr/>
        </p:nvSpPr>
        <p:spPr>
          <a:xfrm>
            <a:off x="5984028" y="3031082"/>
            <a:ext cx="4888485" cy="2677656"/>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rgbClr val="043080"/>
                </a:solidFill>
              </a:rPr>
              <a:t>Solid </a:t>
            </a:r>
            <a:r>
              <a:rPr lang="en-US" sz="2200" b="1" dirty="0">
                <a:solidFill>
                  <a:srgbClr val="043080"/>
                </a:solidFill>
              </a:rPr>
              <a:t>Sphere of Ge material</a:t>
            </a:r>
            <a:r>
              <a:rPr lang="en-US" sz="2200" dirty="0">
                <a:solidFill>
                  <a:srgbClr val="043080"/>
                </a:solidFill>
              </a:rPr>
              <a:t>: Solid angle coverage ~ 82 %</a:t>
            </a:r>
          </a:p>
          <a:p>
            <a:pPr marL="285750" indent="-285750">
              <a:buFont typeface="Arial" panose="020B0604020202020204" pitchFamily="34" charset="0"/>
              <a:buChar char="•"/>
            </a:pPr>
            <a:r>
              <a:rPr lang="en-US" sz="2200" dirty="0">
                <a:solidFill>
                  <a:srgbClr val="043080"/>
                </a:solidFill>
              </a:rPr>
              <a:t>36-fold </a:t>
            </a:r>
            <a:r>
              <a:rPr lang="en-US" sz="2200" b="1" dirty="0">
                <a:solidFill>
                  <a:srgbClr val="043080"/>
                </a:solidFill>
              </a:rPr>
              <a:t>segmentation</a:t>
            </a:r>
            <a:r>
              <a:rPr lang="en-US" sz="2200" dirty="0">
                <a:solidFill>
                  <a:srgbClr val="043080"/>
                </a:solidFill>
              </a:rPr>
              <a:t> of crystal</a:t>
            </a:r>
          </a:p>
          <a:p>
            <a:pPr marL="285750" indent="-285750">
              <a:buFont typeface="Arial" panose="020B0604020202020204" pitchFamily="34" charset="0"/>
              <a:buChar char="•"/>
            </a:pPr>
            <a:r>
              <a:rPr lang="en-US" sz="2200" b="1" dirty="0">
                <a:solidFill>
                  <a:srgbClr val="043080"/>
                </a:solidFill>
              </a:rPr>
              <a:t>Track</a:t>
            </a:r>
            <a:r>
              <a:rPr lang="en-US" sz="2200" dirty="0">
                <a:solidFill>
                  <a:srgbClr val="043080"/>
                </a:solidFill>
              </a:rPr>
              <a:t> each gamma interaction through the crystal</a:t>
            </a:r>
          </a:p>
          <a:p>
            <a:pPr marL="285750" indent="-285750">
              <a:buFont typeface="Arial" panose="020B0604020202020204" pitchFamily="34" charset="0"/>
              <a:buChar char="•"/>
            </a:pPr>
            <a:r>
              <a:rPr lang="en-US" sz="2200" b="1" dirty="0">
                <a:solidFill>
                  <a:srgbClr val="043080"/>
                </a:solidFill>
              </a:rPr>
              <a:t>Reconstruct</a:t>
            </a:r>
            <a:r>
              <a:rPr lang="en-US" sz="2200" dirty="0">
                <a:solidFill>
                  <a:srgbClr val="043080"/>
                </a:solidFill>
              </a:rPr>
              <a:t> and </a:t>
            </a:r>
            <a:r>
              <a:rPr lang="en-US" sz="2200" b="1" dirty="0">
                <a:solidFill>
                  <a:srgbClr val="043080"/>
                </a:solidFill>
              </a:rPr>
              <a:t>disentangle</a:t>
            </a:r>
            <a:r>
              <a:rPr lang="en-US" sz="2200" dirty="0">
                <a:solidFill>
                  <a:srgbClr val="043080"/>
                </a:solidFill>
              </a:rPr>
              <a:t> gammas</a:t>
            </a:r>
          </a:p>
          <a:p>
            <a:endParaRPr lang="en-US" dirty="0"/>
          </a:p>
          <a:p>
            <a:r>
              <a:rPr lang="en-US" dirty="0"/>
              <a:t> </a:t>
            </a:r>
          </a:p>
        </p:txBody>
      </p:sp>
      <p:pic>
        <p:nvPicPr>
          <p:cNvPr id="26" name="Picture 25">
            <a:extLst>
              <a:ext uri="{FF2B5EF4-FFF2-40B4-BE49-F238E27FC236}">
                <a16:creationId xmlns:a16="http://schemas.microsoft.com/office/drawing/2014/main" id="{1F11F96D-AF52-164A-9DF9-F48AD3C49CC3}"/>
              </a:ext>
            </a:extLst>
          </p:cNvPr>
          <p:cNvPicPr>
            <a:picLocks noChangeAspect="1"/>
          </p:cNvPicPr>
          <p:nvPr/>
        </p:nvPicPr>
        <p:blipFill>
          <a:blip r:embed="rId16"/>
          <a:stretch>
            <a:fillRect/>
          </a:stretch>
        </p:blipFill>
        <p:spPr>
          <a:xfrm>
            <a:off x="9236703" y="722821"/>
            <a:ext cx="2967085" cy="26686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8149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txBox="1">
            <a:spLocks/>
          </p:cNvSpPr>
          <p:nvPr/>
        </p:nvSpPr>
        <p:spPr>
          <a:xfrm>
            <a:off x="1490130" y="-221452"/>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altLang="en-US" sz="3600" b="1" dirty="0">
                <a:solidFill>
                  <a:schemeClr val="bg1"/>
                </a:solidFill>
              </a:rPr>
              <a:t>The concept of </a:t>
            </a:r>
            <a:r>
              <a:rPr lang="el-GR" altLang="en-US" sz="3600" b="1" dirty="0">
                <a:solidFill>
                  <a:schemeClr val="bg1"/>
                </a:solidFill>
              </a:rPr>
              <a:t>γ</a:t>
            </a:r>
            <a:r>
              <a:rPr lang="en-GB" altLang="en-US" sz="3600" b="1" dirty="0">
                <a:solidFill>
                  <a:schemeClr val="bg1"/>
                </a:solidFill>
              </a:rPr>
              <a:t>-ray tracking</a:t>
            </a:r>
            <a:endParaRPr lang="en-US" sz="3600" b="1" dirty="0">
              <a:solidFill>
                <a:schemeClr val="bg1"/>
              </a:solidFill>
            </a:endParaRPr>
          </a:p>
        </p:txBody>
      </p:sp>
      <p:sp>
        <p:nvSpPr>
          <p:cNvPr id="33" name="Freeform 2"/>
          <p:cNvSpPr>
            <a:spLocks/>
          </p:cNvSpPr>
          <p:nvPr/>
        </p:nvSpPr>
        <p:spPr bwMode="auto">
          <a:xfrm>
            <a:off x="2743667" y="1120465"/>
            <a:ext cx="6324600" cy="5181600"/>
          </a:xfrm>
          <a:custGeom>
            <a:avLst/>
            <a:gdLst/>
            <a:ahLst/>
            <a:cxnLst>
              <a:cxn ang="0">
                <a:pos x="0" y="0"/>
              </a:cxn>
              <a:cxn ang="0">
                <a:pos x="0" y="3264"/>
              </a:cxn>
              <a:cxn ang="0">
                <a:pos x="2016" y="3264"/>
              </a:cxn>
              <a:cxn ang="0">
                <a:pos x="2016" y="96"/>
              </a:cxn>
              <a:cxn ang="0">
                <a:pos x="3984" y="96"/>
              </a:cxn>
              <a:cxn ang="0">
                <a:pos x="3984" y="2640"/>
              </a:cxn>
            </a:cxnLst>
            <a:rect l="0" t="0" r="r" b="b"/>
            <a:pathLst>
              <a:path w="3984" h="3264">
                <a:moveTo>
                  <a:pt x="0" y="0"/>
                </a:moveTo>
                <a:lnTo>
                  <a:pt x="0" y="3264"/>
                </a:lnTo>
                <a:lnTo>
                  <a:pt x="2016" y="3264"/>
                </a:lnTo>
                <a:lnTo>
                  <a:pt x="2016" y="96"/>
                </a:lnTo>
                <a:lnTo>
                  <a:pt x="3984" y="96"/>
                </a:lnTo>
                <a:lnTo>
                  <a:pt x="3984" y="2640"/>
                </a:lnTo>
              </a:path>
            </a:pathLst>
          </a:custGeom>
          <a:noFill/>
          <a:ln w="635000">
            <a:solidFill>
              <a:schemeClr val="bg2"/>
            </a:solidFill>
            <a:round/>
            <a:headEnd/>
            <a:tailEnd/>
          </a:ln>
          <a:effectLst/>
        </p:spPr>
        <p:txBody>
          <a:bodyPr/>
          <a:lstStyle/>
          <a:p>
            <a:endParaRPr lang="en-GB" sz="2000" b="1">
              <a:latin typeface="Helvetica Light"/>
              <a:cs typeface="Helvetica Light"/>
            </a:endParaRPr>
          </a:p>
        </p:txBody>
      </p:sp>
      <p:sp>
        <p:nvSpPr>
          <p:cNvPr id="36" name="Text Box 6"/>
          <p:cNvSpPr txBox="1">
            <a:spLocks noChangeArrowheads="1"/>
          </p:cNvSpPr>
          <p:nvPr/>
        </p:nvSpPr>
        <p:spPr bwMode="auto">
          <a:xfrm>
            <a:off x="1562674" y="1716285"/>
            <a:ext cx="2520593" cy="707886"/>
          </a:xfrm>
          <a:prstGeom prst="rect">
            <a:avLst/>
          </a:prstGeom>
          <a:noFill/>
          <a:ln w="38100">
            <a:noFill/>
            <a:miter lim="800000"/>
            <a:headEnd/>
            <a:tailEnd/>
          </a:ln>
          <a:effectLst/>
        </p:spPr>
        <p:txBody>
          <a:bodyPr wrap="square">
            <a:spAutoFit/>
          </a:bodyPr>
          <a:lstStyle/>
          <a:p>
            <a:pPr algn="ctr" eaLnBrk="1" hangingPunct="1"/>
            <a:r>
              <a:rPr lang="en-GB" sz="2000" b="1">
                <a:solidFill>
                  <a:srgbClr val="FF0000"/>
                </a:solidFill>
                <a:latin typeface="Helvetica Light"/>
                <a:cs typeface="Helvetica Light"/>
              </a:rPr>
              <a:t>Highly segmented </a:t>
            </a:r>
          </a:p>
          <a:p>
            <a:pPr algn="ctr" eaLnBrk="1" hangingPunct="1"/>
            <a:r>
              <a:rPr lang="en-GB" sz="2000" b="1" err="1">
                <a:solidFill>
                  <a:srgbClr val="FF0000"/>
                </a:solidFill>
                <a:latin typeface="Helvetica Light"/>
                <a:cs typeface="Helvetica Light"/>
              </a:rPr>
              <a:t>HPGe</a:t>
            </a:r>
            <a:r>
              <a:rPr lang="en-GB" sz="2000" b="1">
                <a:solidFill>
                  <a:srgbClr val="FF0000"/>
                </a:solidFill>
                <a:latin typeface="Helvetica Light"/>
                <a:cs typeface="Helvetica Light"/>
              </a:rPr>
              <a:t> detectors</a:t>
            </a:r>
          </a:p>
        </p:txBody>
      </p:sp>
      <p:sp>
        <p:nvSpPr>
          <p:cNvPr id="44" name="Text Box 15"/>
          <p:cNvSpPr txBox="1">
            <a:spLocks noChangeArrowheads="1"/>
          </p:cNvSpPr>
          <p:nvPr/>
        </p:nvSpPr>
        <p:spPr bwMode="auto">
          <a:xfrm>
            <a:off x="4631899" y="1577012"/>
            <a:ext cx="2468210" cy="1323439"/>
          </a:xfrm>
          <a:prstGeom prst="rect">
            <a:avLst/>
          </a:prstGeom>
          <a:noFill/>
          <a:ln w="38100">
            <a:noFill/>
            <a:miter lim="800000"/>
            <a:headEnd/>
            <a:tailEnd/>
          </a:ln>
          <a:effectLst/>
        </p:spPr>
        <p:txBody>
          <a:bodyPr wrap="square">
            <a:spAutoFit/>
          </a:bodyPr>
          <a:lstStyle/>
          <a:p>
            <a:pPr algn="ctr" eaLnBrk="1" hangingPunct="1"/>
            <a:r>
              <a:rPr lang="en-GB" sz="2000" b="1">
                <a:solidFill>
                  <a:srgbClr val="008000"/>
                </a:solidFill>
                <a:latin typeface="Helvetica Light"/>
                <a:cs typeface="Helvetica Light"/>
              </a:rPr>
              <a:t>Identified </a:t>
            </a:r>
          </a:p>
          <a:p>
            <a:pPr algn="ctr" eaLnBrk="1" hangingPunct="1"/>
            <a:r>
              <a:rPr lang="en-GB" sz="2000" b="1">
                <a:solidFill>
                  <a:srgbClr val="008000"/>
                </a:solidFill>
                <a:latin typeface="Helvetica Light"/>
                <a:cs typeface="Helvetica Light"/>
              </a:rPr>
              <a:t>interaction points</a:t>
            </a:r>
          </a:p>
          <a:p>
            <a:pPr algn="ctr" eaLnBrk="1" hangingPunct="1"/>
            <a:endParaRPr lang="en-GB" sz="2000" b="1">
              <a:solidFill>
                <a:srgbClr val="008000"/>
              </a:solidFill>
              <a:latin typeface="Helvetica Light"/>
              <a:cs typeface="Helvetica Light"/>
            </a:endParaRPr>
          </a:p>
          <a:p>
            <a:pPr algn="ctr" eaLnBrk="1" hangingPunct="1"/>
            <a:endParaRPr lang="en-GB" sz="2000" b="1">
              <a:solidFill>
                <a:srgbClr val="008000"/>
              </a:solidFill>
              <a:latin typeface="Helvetica Light"/>
              <a:cs typeface="Helvetica Light"/>
            </a:endParaRPr>
          </a:p>
        </p:txBody>
      </p:sp>
      <p:sp>
        <p:nvSpPr>
          <p:cNvPr id="45" name="Text Box 16"/>
          <p:cNvSpPr txBox="1">
            <a:spLocks noChangeArrowheads="1"/>
          </p:cNvSpPr>
          <p:nvPr/>
        </p:nvSpPr>
        <p:spPr bwMode="auto">
          <a:xfrm>
            <a:off x="5256681" y="2300714"/>
            <a:ext cx="1335815" cy="400110"/>
          </a:xfrm>
          <a:prstGeom prst="rect">
            <a:avLst/>
          </a:prstGeom>
          <a:noFill/>
          <a:ln w="31750">
            <a:noFill/>
            <a:miter lim="800000"/>
            <a:headEnd/>
            <a:tailEnd/>
          </a:ln>
          <a:effectLst/>
        </p:spPr>
        <p:txBody>
          <a:bodyPr wrap="none">
            <a:spAutoFit/>
          </a:bodyPr>
          <a:lstStyle/>
          <a:p>
            <a:pPr eaLnBrk="1" hangingPunct="1"/>
            <a:r>
              <a:rPr lang="en-US" sz="2000" b="1">
                <a:solidFill>
                  <a:srgbClr val="008000"/>
                </a:solidFill>
                <a:latin typeface="Helvetica Light"/>
                <a:cs typeface="Helvetica Light"/>
              </a:rPr>
              <a:t>(</a:t>
            </a:r>
            <a:r>
              <a:rPr lang="en-US" sz="2000" b="1" err="1">
                <a:solidFill>
                  <a:srgbClr val="008000"/>
                </a:solidFill>
                <a:latin typeface="Helvetica Light"/>
                <a:cs typeface="Helvetica Light"/>
              </a:rPr>
              <a:t>x,y,z,E,t</a:t>
            </a:r>
            <a:r>
              <a:rPr lang="en-US" sz="2000" b="1">
                <a:solidFill>
                  <a:srgbClr val="008000"/>
                </a:solidFill>
                <a:latin typeface="Helvetica Light"/>
                <a:cs typeface="Helvetica Light"/>
              </a:rPr>
              <a:t>)</a:t>
            </a:r>
            <a:r>
              <a:rPr lang="en-US" sz="2000" b="1" baseline="-25000" err="1">
                <a:solidFill>
                  <a:srgbClr val="008000"/>
                </a:solidFill>
                <a:latin typeface="Helvetica Light"/>
                <a:cs typeface="Helvetica Light"/>
              </a:rPr>
              <a:t>i</a:t>
            </a:r>
            <a:endParaRPr lang="en-US" sz="2000" b="1" baseline="-25000">
              <a:solidFill>
                <a:srgbClr val="008000"/>
              </a:solidFill>
              <a:latin typeface="Helvetica Light"/>
              <a:cs typeface="Helvetica Light"/>
            </a:endParaRPr>
          </a:p>
        </p:txBody>
      </p:sp>
      <p:sp>
        <p:nvSpPr>
          <p:cNvPr id="46" name="Text Box 17"/>
          <p:cNvSpPr txBox="1">
            <a:spLocks noChangeArrowheads="1"/>
          </p:cNvSpPr>
          <p:nvPr/>
        </p:nvSpPr>
        <p:spPr bwMode="auto">
          <a:xfrm>
            <a:off x="7529363" y="2061575"/>
            <a:ext cx="3062905" cy="1015663"/>
          </a:xfrm>
          <a:prstGeom prst="rect">
            <a:avLst/>
          </a:prstGeom>
          <a:noFill/>
          <a:ln w="38100">
            <a:noFill/>
            <a:miter lim="800000"/>
            <a:headEnd/>
            <a:tailEnd/>
          </a:ln>
          <a:effectLst/>
        </p:spPr>
        <p:txBody>
          <a:bodyPr wrap="square">
            <a:spAutoFit/>
          </a:bodyPr>
          <a:lstStyle/>
          <a:p>
            <a:pPr algn="ctr" eaLnBrk="1" hangingPunct="1"/>
            <a:r>
              <a:rPr lang="en-GB" sz="2000" b="1">
                <a:solidFill>
                  <a:srgbClr val="3366FF"/>
                </a:solidFill>
                <a:latin typeface="Helvetica Light"/>
                <a:cs typeface="Helvetica Light"/>
              </a:rPr>
              <a:t>Evaluation of permutations of interaction points</a:t>
            </a:r>
          </a:p>
        </p:txBody>
      </p:sp>
      <p:pic>
        <p:nvPicPr>
          <p:cNvPr id="47" name="Picture 18" descr="TrackingGamma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63268" y="3168341"/>
            <a:ext cx="3019425" cy="1241425"/>
          </a:xfrm>
          <a:prstGeom prst="rect">
            <a:avLst/>
          </a:prstGeom>
          <a:noFill/>
          <a:effectLst/>
        </p:spPr>
      </p:pic>
      <p:sp>
        <p:nvSpPr>
          <p:cNvPr id="48" name="Text Box 19"/>
          <p:cNvSpPr txBox="1">
            <a:spLocks noChangeArrowheads="1"/>
          </p:cNvSpPr>
          <p:nvPr/>
        </p:nvSpPr>
        <p:spPr bwMode="auto">
          <a:xfrm>
            <a:off x="1600667" y="4863791"/>
            <a:ext cx="2300288" cy="1323439"/>
          </a:xfrm>
          <a:prstGeom prst="rect">
            <a:avLst/>
          </a:prstGeom>
          <a:noFill/>
          <a:ln w="38100">
            <a:noFill/>
            <a:miter lim="800000"/>
            <a:headEnd/>
            <a:tailEnd/>
          </a:ln>
          <a:effectLst/>
        </p:spPr>
        <p:txBody>
          <a:bodyPr>
            <a:spAutoFit/>
          </a:bodyPr>
          <a:lstStyle/>
          <a:p>
            <a:pPr algn="ctr" eaLnBrk="1" hangingPunct="1"/>
            <a:r>
              <a:rPr lang="en-GB" sz="2000" b="1">
                <a:solidFill>
                  <a:srgbClr val="1F497D"/>
                </a:solidFill>
                <a:latin typeface="Helvetica Light"/>
                <a:cs typeface="Helvetica Light"/>
              </a:rPr>
              <a:t>Digital electronics</a:t>
            </a:r>
          </a:p>
          <a:p>
            <a:pPr algn="ctr" eaLnBrk="1" hangingPunct="1"/>
            <a:r>
              <a:rPr lang="en-GB" sz="2000" b="1">
                <a:solidFill>
                  <a:srgbClr val="1F497D"/>
                </a:solidFill>
                <a:latin typeface="Helvetica Light"/>
                <a:cs typeface="Helvetica Light"/>
              </a:rPr>
              <a:t>to record and </a:t>
            </a:r>
            <a:br>
              <a:rPr lang="en-GB" sz="2000" b="1">
                <a:solidFill>
                  <a:srgbClr val="1F497D"/>
                </a:solidFill>
                <a:latin typeface="Helvetica Light"/>
                <a:cs typeface="Helvetica Light"/>
              </a:rPr>
            </a:br>
            <a:r>
              <a:rPr lang="en-GB" sz="2000" b="1">
                <a:solidFill>
                  <a:srgbClr val="1F497D"/>
                </a:solidFill>
                <a:latin typeface="Helvetica Light"/>
                <a:cs typeface="Helvetica Light"/>
              </a:rPr>
              <a:t>process signals</a:t>
            </a:r>
          </a:p>
        </p:txBody>
      </p:sp>
      <p:sp>
        <p:nvSpPr>
          <p:cNvPr id="50" name="Text Box 22"/>
          <p:cNvSpPr txBox="1">
            <a:spLocks noChangeArrowheads="1"/>
          </p:cNvSpPr>
          <p:nvPr/>
        </p:nvSpPr>
        <p:spPr bwMode="auto">
          <a:xfrm>
            <a:off x="2559518" y="1317315"/>
            <a:ext cx="327269" cy="400110"/>
          </a:xfrm>
          <a:prstGeom prst="rect">
            <a:avLst/>
          </a:prstGeom>
          <a:noFill/>
          <a:ln w="9525">
            <a:noFill/>
            <a:miter lim="800000"/>
            <a:headEnd/>
            <a:tailEnd/>
          </a:ln>
          <a:effectLst/>
        </p:spPr>
        <p:txBody>
          <a:bodyPr wrap="none">
            <a:spAutoFit/>
          </a:bodyPr>
          <a:lstStyle/>
          <a:p>
            <a:pPr eaLnBrk="1" hangingPunct="1"/>
            <a:r>
              <a:rPr lang="en-US" sz="2000" b="1">
                <a:solidFill>
                  <a:srgbClr val="FF0000"/>
                </a:solidFill>
                <a:latin typeface="Helvetica Light"/>
                <a:cs typeface="Helvetica Light"/>
              </a:rPr>
              <a:t>1</a:t>
            </a:r>
          </a:p>
        </p:txBody>
      </p:sp>
      <p:sp>
        <p:nvSpPr>
          <p:cNvPr id="51" name="Text Box 23"/>
          <p:cNvSpPr txBox="1">
            <a:spLocks noChangeArrowheads="1"/>
          </p:cNvSpPr>
          <p:nvPr/>
        </p:nvSpPr>
        <p:spPr bwMode="auto">
          <a:xfrm>
            <a:off x="2559518" y="4421647"/>
            <a:ext cx="327269" cy="400110"/>
          </a:xfrm>
          <a:prstGeom prst="rect">
            <a:avLst/>
          </a:prstGeom>
          <a:noFill/>
          <a:ln w="9525">
            <a:noFill/>
            <a:miter lim="800000"/>
            <a:headEnd/>
            <a:tailEnd/>
          </a:ln>
          <a:effectLst/>
        </p:spPr>
        <p:txBody>
          <a:bodyPr wrap="none">
            <a:spAutoFit/>
          </a:bodyPr>
          <a:lstStyle/>
          <a:p>
            <a:pPr eaLnBrk="1" hangingPunct="1"/>
            <a:r>
              <a:rPr lang="en-US" sz="2000" b="1">
                <a:solidFill>
                  <a:schemeClr val="tx2"/>
                </a:solidFill>
                <a:latin typeface="Helvetica Light"/>
                <a:cs typeface="Helvetica Light"/>
              </a:rPr>
              <a:t>2</a:t>
            </a:r>
          </a:p>
        </p:txBody>
      </p:sp>
      <p:sp>
        <p:nvSpPr>
          <p:cNvPr id="52" name="Text Box 24"/>
          <p:cNvSpPr txBox="1">
            <a:spLocks noChangeArrowheads="1"/>
          </p:cNvSpPr>
          <p:nvPr/>
        </p:nvSpPr>
        <p:spPr bwMode="auto">
          <a:xfrm>
            <a:off x="5751981" y="4119138"/>
            <a:ext cx="327269" cy="400110"/>
          </a:xfrm>
          <a:prstGeom prst="rect">
            <a:avLst/>
          </a:prstGeom>
          <a:noFill/>
          <a:ln w="9525">
            <a:noFill/>
            <a:miter lim="800000"/>
            <a:headEnd/>
            <a:tailEnd/>
          </a:ln>
          <a:effectLst/>
        </p:spPr>
        <p:txBody>
          <a:bodyPr wrap="none">
            <a:spAutoFit/>
          </a:bodyPr>
          <a:lstStyle/>
          <a:p>
            <a:pPr eaLnBrk="1" hangingPunct="1"/>
            <a:r>
              <a:rPr lang="en-US" sz="2000" b="1">
                <a:solidFill>
                  <a:srgbClr val="008000"/>
                </a:solidFill>
                <a:latin typeface="Helvetica Light"/>
                <a:cs typeface="Helvetica Light"/>
              </a:rPr>
              <a:t>3</a:t>
            </a:r>
          </a:p>
        </p:txBody>
      </p:sp>
      <p:sp>
        <p:nvSpPr>
          <p:cNvPr id="53" name="Text Box 25"/>
          <p:cNvSpPr txBox="1">
            <a:spLocks noChangeArrowheads="1"/>
          </p:cNvSpPr>
          <p:nvPr/>
        </p:nvSpPr>
        <p:spPr bwMode="auto">
          <a:xfrm>
            <a:off x="7314081" y="1014103"/>
            <a:ext cx="327269" cy="400110"/>
          </a:xfrm>
          <a:prstGeom prst="rect">
            <a:avLst/>
          </a:prstGeom>
          <a:noFill/>
          <a:ln w="9525">
            <a:noFill/>
            <a:miter lim="800000"/>
            <a:headEnd/>
            <a:tailEnd/>
          </a:ln>
          <a:effectLst/>
        </p:spPr>
        <p:txBody>
          <a:bodyPr wrap="none">
            <a:spAutoFit/>
          </a:bodyPr>
          <a:lstStyle/>
          <a:p>
            <a:pPr eaLnBrk="1" hangingPunct="1"/>
            <a:r>
              <a:rPr lang="en-US" sz="2000" b="1">
                <a:solidFill>
                  <a:srgbClr val="3366FF"/>
                </a:solidFill>
                <a:latin typeface="Helvetica Light"/>
                <a:cs typeface="Helvetica Light"/>
              </a:rPr>
              <a:t>4</a:t>
            </a:r>
          </a:p>
        </p:txBody>
      </p:sp>
      <p:sp>
        <p:nvSpPr>
          <p:cNvPr id="54" name="AutoShape 26"/>
          <p:cNvSpPr>
            <a:spLocks noChangeArrowheads="1"/>
          </p:cNvSpPr>
          <p:nvPr/>
        </p:nvSpPr>
        <p:spPr bwMode="auto">
          <a:xfrm flipV="1">
            <a:off x="8407867" y="5298765"/>
            <a:ext cx="1295400" cy="762000"/>
          </a:xfrm>
          <a:prstGeom prst="triangle">
            <a:avLst>
              <a:gd name="adj" fmla="val 50000"/>
            </a:avLst>
          </a:prstGeom>
          <a:solidFill>
            <a:schemeClr val="bg2">
              <a:lumMod val="90000"/>
              <a:alpha val="49000"/>
            </a:schemeClr>
          </a:solidFill>
          <a:ln w="9525">
            <a:noFill/>
            <a:miter lim="800000"/>
            <a:headEnd/>
            <a:tailEnd/>
          </a:ln>
          <a:effectLst/>
        </p:spPr>
        <p:txBody>
          <a:bodyPr wrap="none" anchor="ctr"/>
          <a:lstStyle/>
          <a:p>
            <a:endParaRPr lang="en-GB" sz="2000" b="1">
              <a:latin typeface="Helvetica Light"/>
              <a:cs typeface="Helvetica Light"/>
            </a:endParaRPr>
          </a:p>
        </p:txBody>
      </p:sp>
      <p:sp>
        <p:nvSpPr>
          <p:cNvPr id="55" name="Text Box 27"/>
          <p:cNvSpPr txBox="1">
            <a:spLocks noChangeArrowheads="1"/>
          </p:cNvSpPr>
          <p:nvPr/>
        </p:nvSpPr>
        <p:spPr bwMode="auto">
          <a:xfrm>
            <a:off x="7477715" y="6086165"/>
            <a:ext cx="3031259" cy="400110"/>
          </a:xfrm>
          <a:prstGeom prst="rect">
            <a:avLst/>
          </a:prstGeom>
          <a:noFill/>
          <a:ln w="38100">
            <a:noFill/>
            <a:miter lim="800000"/>
            <a:headEnd/>
            <a:tailEnd/>
          </a:ln>
          <a:effectLst/>
        </p:spPr>
        <p:txBody>
          <a:bodyPr wrap="square">
            <a:spAutoFit/>
          </a:bodyPr>
          <a:lstStyle/>
          <a:p>
            <a:pPr algn="ctr"/>
            <a:r>
              <a:rPr lang="it-IT" sz="2000" b="1" dirty="0" err="1">
                <a:solidFill>
                  <a:srgbClr val="604A7B"/>
                </a:solidFill>
                <a:latin typeface="Helvetica Light"/>
                <a:cs typeface="Helvetica Light"/>
              </a:rPr>
              <a:t>Reconstructed</a:t>
            </a:r>
            <a:r>
              <a:rPr lang="it-IT" sz="2000" b="1" dirty="0">
                <a:solidFill>
                  <a:srgbClr val="604A7B"/>
                </a:solidFill>
                <a:latin typeface="Helvetica Light"/>
                <a:cs typeface="Helvetica Light"/>
              </a:rPr>
              <a:t> </a:t>
            </a:r>
            <a:r>
              <a:rPr lang="it-IT" sz="2000" b="1" dirty="0">
                <a:solidFill>
                  <a:srgbClr val="604A7B"/>
                </a:solidFill>
                <a:latin typeface="Symbol" pitchFamily="18" charset="2"/>
              </a:rPr>
              <a:t>g</a:t>
            </a:r>
            <a:r>
              <a:rPr lang="it-IT" sz="2000" b="1" dirty="0">
                <a:solidFill>
                  <a:srgbClr val="604A7B"/>
                </a:solidFill>
                <a:latin typeface="Helvetica Light"/>
              </a:rPr>
              <a:t> </a:t>
            </a:r>
            <a:r>
              <a:rPr lang="it-IT" sz="2000" b="1" dirty="0" err="1">
                <a:solidFill>
                  <a:srgbClr val="604A7B"/>
                </a:solidFill>
                <a:latin typeface="Helvetica Light"/>
                <a:cs typeface="Helvetica Light"/>
              </a:rPr>
              <a:t>rays</a:t>
            </a:r>
            <a:endParaRPr lang="en-GB" sz="2000" b="1" dirty="0">
              <a:solidFill>
                <a:srgbClr val="604A7B"/>
              </a:solidFill>
              <a:latin typeface="Helvetica Light"/>
              <a:cs typeface="Helvetica Light"/>
            </a:endParaRPr>
          </a:p>
        </p:txBody>
      </p:sp>
      <p:pic>
        <p:nvPicPr>
          <p:cNvPr id="56" name="Picture 38" descr="crysta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67342" y="2457140"/>
            <a:ext cx="2114550" cy="1612900"/>
          </a:xfrm>
          <a:prstGeom prst="rect">
            <a:avLst/>
          </a:prstGeom>
          <a:noFill/>
        </p:spPr>
      </p:pic>
      <p:grpSp>
        <p:nvGrpSpPr>
          <p:cNvPr id="57" name="Group 40"/>
          <p:cNvGrpSpPr>
            <a:grpSpLocks/>
          </p:cNvGrpSpPr>
          <p:nvPr/>
        </p:nvGrpSpPr>
        <p:grpSpPr bwMode="auto">
          <a:xfrm>
            <a:off x="4667677" y="4610041"/>
            <a:ext cx="2481623" cy="1758389"/>
            <a:chOff x="3128" y="2622"/>
            <a:chExt cx="2149" cy="1606"/>
          </a:xfrm>
          <a:noFill/>
        </p:grpSpPr>
        <p:pic>
          <p:nvPicPr>
            <p:cNvPr id="58" name="Picture 41" descr="pt6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28" y="2622"/>
              <a:ext cx="2149" cy="1606"/>
            </a:xfrm>
            <a:prstGeom prst="rect">
              <a:avLst/>
            </a:prstGeom>
            <a:grpFill/>
            <a:ln w="57150">
              <a:solidFill>
                <a:srgbClr val="000000"/>
              </a:solidFill>
              <a:miter lim="800000"/>
              <a:headEnd/>
              <a:tailEnd/>
            </a:ln>
          </p:spPr>
        </p:pic>
        <p:sp>
          <p:nvSpPr>
            <p:cNvPr id="59" name="Freeform 42"/>
            <p:cNvSpPr>
              <a:spLocks/>
            </p:cNvSpPr>
            <p:nvPr/>
          </p:nvSpPr>
          <p:spPr bwMode="auto">
            <a:xfrm>
              <a:off x="3305" y="3288"/>
              <a:ext cx="1335" cy="378"/>
            </a:xfrm>
            <a:custGeom>
              <a:avLst/>
              <a:gdLst/>
              <a:ahLst/>
              <a:cxnLst>
                <a:cxn ang="0">
                  <a:pos x="13" y="29"/>
                </a:cxn>
                <a:cxn ang="0">
                  <a:pos x="35" y="30"/>
                </a:cxn>
                <a:cxn ang="0">
                  <a:pos x="44" y="18"/>
                </a:cxn>
                <a:cxn ang="0">
                  <a:pos x="66" y="18"/>
                </a:cxn>
                <a:cxn ang="0">
                  <a:pos x="90" y="12"/>
                </a:cxn>
                <a:cxn ang="0">
                  <a:pos x="113" y="16"/>
                </a:cxn>
                <a:cxn ang="0">
                  <a:pos x="127" y="14"/>
                </a:cxn>
                <a:cxn ang="0">
                  <a:pos x="158" y="20"/>
                </a:cxn>
                <a:cxn ang="0">
                  <a:pos x="186" y="30"/>
                </a:cxn>
                <a:cxn ang="0">
                  <a:pos x="209" y="25"/>
                </a:cxn>
                <a:cxn ang="0">
                  <a:pos x="223" y="19"/>
                </a:cxn>
                <a:cxn ang="0">
                  <a:pos x="236" y="18"/>
                </a:cxn>
                <a:cxn ang="0">
                  <a:pos x="254" y="12"/>
                </a:cxn>
                <a:cxn ang="0">
                  <a:pos x="276" y="20"/>
                </a:cxn>
                <a:cxn ang="0">
                  <a:pos x="294" y="31"/>
                </a:cxn>
                <a:cxn ang="0">
                  <a:pos x="317" y="24"/>
                </a:cxn>
                <a:cxn ang="0">
                  <a:pos x="332" y="13"/>
                </a:cxn>
                <a:cxn ang="0">
                  <a:pos x="356" y="4"/>
                </a:cxn>
                <a:cxn ang="0">
                  <a:pos x="377" y="5"/>
                </a:cxn>
                <a:cxn ang="0">
                  <a:pos x="393" y="8"/>
                </a:cxn>
                <a:cxn ang="0">
                  <a:pos x="419" y="8"/>
                </a:cxn>
                <a:cxn ang="0">
                  <a:pos x="443" y="24"/>
                </a:cxn>
                <a:cxn ang="0">
                  <a:pos x="473" y="25"/>
                </a:cxn>
                <a:cxn ang="0">
                  <a:pos x="482" y="22"/>
                </a:cxn>
                <a:cxn ang="0">
                  <a:pos x="509" y="7"/>
                </a:cxn>
                <a:cxn ang="0">
                  <a:pos x="552" y="12"/>
                </a:cxn>
                <a:cxn ang="0">
                  <a:pos x="571" y="19"/>
                </a:cxn>
                <a:cxn ang="0">
                  <a:pos x="591" y="36"/>
                </a:cxn>
                <a:cxn ang="0">
                  <a:pos x="612" y="54"/>
                </a:cxn>
                <a:cxn ang="0">
                  <a:pos x="624" y="71"/>
                </a:cxn>
                <a:cxn ang="0">
                  <a:pos x="641" y="103"/>
                </a:cxn>
                <a:cxn ang="0">
                  <a:pos x="654" y="118"/>
                </a:cxn>
                <a:cxn ang="0">
                  <a:pos x="693" y="157"/>
                </a:cxn>
                <a:cxn ang="0">
                  <a:pos x="719" y="182"/>
                </a:cxn>
                <a:cxn ang="0">
                  <a:pos x="744" y="204"/>
                </a:cxn>
                <a:cxn ang="0">
                  <a:pos x="762" y="223"/>
                </a:cxn>
                <a:cxn ang="0">
                  <a:pos x="795" y="253"/>
                </a:cxn>
                <a:cxn ang="0">
                  <a:pos x="810" y="271"/>
                </a:cxn>
                <a:cxn ang="0">
                  <a:pos x="827" y="292"/>
                </a:cxn>
                <a:cxn ang="0">
                  <a:pos x="869" y="335"/>
                </a:cxn>
                <a:cxn ang="0">
                  <a:pos x="896" y="354"/>
                </a:cxn>
                <a:cxn ang="0">
                  <a:pos x="911" y="365"/>
                </a:cxn>
                <a:cxn ang="0">
                  <a:pos x="947" y="371"/>
                </a:cxn>
                <a:cxn ang="0">
                  <a:pos x="965" y="340"/>
                </a:cxn>
                <a:cxn ang="0">
                  <a:pos x="995" y="246"/>
                </a:cxn>
                <a:cxn ang="0">
                  <a:pos x="1007" y="179"/>
                </a:cxn>
                <a:cxn ang="0">
                  <a:pos x="1019" y="140"/>
                </a:cxn>
                <a:cxn ang="0">
                  <a:pos x="1026" y="106"/>
                </a:cxn>
                <a:cxn ang="0">
                  <a:pos x="1062" y="17"/>
                </a:cxn>
                <a:cxn ang="0">
                  <a:pos x="1082" y="19"/>
                </a:cxn>
                <a:cxn ang="0">
                  <a:pos x="1123" y="8"/>
                </a:cxn>
                <a:cxn ang="0">
                  <a:pos x="1170" y="20"/>
                </a:cxn>
                <a:cxn ang="0">
                  <a:pos x="1209" y="23"/>
                </a:cxn>
                <a:cxn ang="0">
                  <a:pos x="1275" y="25"/>
                </a:cxn>
                <a:cxn ang="0">
                  <a:pos x="1314" y="29"/>
                </a:cxn>
                <a:cxn ang="0">
                  <a:pos x="1335" y="16"/>
                </a:cxn>
              </a:cxnLst>
              <a:rect l="0" t="0" r="r" b="b"/>
              <a:pathLst>
                <a:path w="1335" h="378">
                  <a:moveTo>
                    <a:pt x="0" y="35"/>
                  </a:moveTo>
                  <a:cubicBezTo>
                    <a:pt x="7" y="34"/>
                    <a:pt x="9" y="35"/>
                    <a:pt x="13" y="29"/>
                  </a:cubicBezTo>
                  <a:cubicBezTo>
                    <a:pt x="24" y="30"/>
                    <a:pt x="18" y="32"/>
                    <a:pt x="26" y="35"/>
                  </a:cubicBezTo>
                  <a:cubicBezTo>
                    <a:pt x="30" y="34"/>
                    <a:pt x="30" y="31"/>
                    <a:pt x="35" y="30"/>
                  </a:cubicBezTo>
                  <a:cubicBezTo>
                    <a:pt x="37" y="24"/>
                    <a:pt x="36" y="27"/>
                    <a:pt x="38" y="20"/>
                  </a:cubicBezTo>
                  <a:cubicBezTo>
                    <a:pt x="39" y="18"/>
                    <a:pt x="44" y="18"/>
                    <a:pt x="44" y="18"/>
                  </a:cubicBezTo>
                  <a:cubicBezTo>
                    <a:pt x="48" y="19"/>
                    <a:pt x="51" y="20"/>
                    <a:pt x="54" y="22"/>
                  </a:cubicBezTo>
                  <a:cubicBezTo>
                    <a:pt x="58" y="20"/>
                    <a:pt x="62" y="19"/>
                    <a:pt x="66" y="18"/>
                  </a:cubicBezTo>
                  <a:cubicBezTo>
                    <a:pt x="71" y="9"/>
                    <a:pt x="71" y="17"/>
                    <a:pt x="78" y="19"/>
                  </a:cubicBezTo>
                  <a:cubicBezTo>
                    <a:pt x="86" y="17"/>
                    <a:pt x="84" y="16"/>
                    <a:pt x="90" y="12"/>
                  </a:cubicBezTo>
                  <a:cubicBezTo>
                    <a:pt x="98" y="13"/>
                    <a:pt x="94" y="15"/>
                    <a:pt x="101" y="17"/>
                  </a:cubicBezTo>
                  <a:cubicBezTo>
                    <a:pt x="106" y="20"/>
                    <a:pt x="108" y="18"/>
                    <a:pt x="113" y="16"/>
                  </a:cubicBezTo>
                  <a:cubicBezTo>
                    <a:pt x="114" y="13"/>
                    <a:pt x="120" y="11"/>
                    <a:pt x="120" y="11"/>
                  </a:cubicBezTo>
                  <a:cubicBezTo>
                    <a:pt x="122" y="5"/>
                    <a:pt x="125" y="11"/>
                    <a:pt x="127" y="14"/>
                  </a:cubicBezTo>
                  <a:cubicBezTo>
                    <a:pt x="135" y="13"/>
                    <a:pt x="139" y="12"/>
                    <a:pt x="147" y="13"/>
                  </a:cubicBezTo>
                  <a:cubicBezTo>
                    <a:pt x="151" y="17"/>
                    <a:pt x="153" y="18"/>
                    <a:pt x="158" y="20"/>
                  </a:cubicBezTo>
                  <a:cubicBezTo>
                    <a:pt x="160" y="26"/>
                    <a:pt x="164" y="20"/>
                    <a:pt x="168" y="19"/>
                  </a:cubicBezTo>
                  <a:cubicBezTo>
                    <a:pt x="178" y="20"/>
                    <a:pt x="178" y="25"/>
                    <a:pt x="186" y="30"/>
                  </a:cubicBezTo>
                  <a:cubicBezTo>
                    <a:pt x="190" y="28"/>
                    <a:pt x="192" y="26"/>
                    <a:pt x="193" y="22"/>
                  </a:cubicBezTo>
                  <a:cubicBezTo>
                    <a:pt x="199" y="23"/>
                    <a:pt x="204" y="23"/>
                    <a:pt x="209" y="25"/>
                  </a:cubicBezTo>
                  <a:cubicBezTo>
                    <a:pt x="212" y="29"/>
                    <a:pt x="213" y="30"/>
                    <a:pt x="218" y="28"/>
                  </a:cubicBezTo>
                  <a:cubicBezTo>
                    <a:pt x="222" y="24"/>
                    <a:pt x="221" y="26"/>
                    <a:pt x="223" y="19"/>
                  </a:cubicBezTo>
                  <a:cubicBezTo>
                    <a:pt x="224" y="17"/>
                    <a:pt x="225" y="13"/>
                    <a:pt x="225" y="13"/>
                  </a:cubicBezTo>
                  <a:cubicBezTo>
                    <a:pt x="229" y="14"/>
                    <a:pt x="232" y="17"/>
                    <a:pt x="236" y="18"/>
                  </a:cubicBezTo>
                  <a:cubicBezTo>
                    <a:pt x="240" y="17"/>
                    <a:pt x="244" y="16"/>
                    <a:pt x="248" y="14"/>
                  </a:cubicBezTo>
                  <a:cubicBezTo>
                    <a:pt x="250" y="13"/>
                    <a:pt x="254" y="12"/>
                    <a:pt x="254" y="12"/>
                  </a:cubicBezTo>
                  <a:cubicBezTo>
                    <a:pt x="258" y="13"/>
                    <a:pt x="260" y="22"/>
                    <a:pt x="260" y="22"/>
                  </a:cubicBezTo>
                  <a:cubicBezTo>
                    <a:pt x="265" y="21"/>
                    <a:pt x="271" y="18"/>
                    <a:pt x="276" y="20"/>
                  </a:cubicBezTo>
                  <a:cubicBezTo>
                    <a:pt x="277" y="24"/>
                    <a:pt x="279" y="26"/>
                    <a:pt x="282" y="28"/>
                  </a:cubicBezTo>
                  <a:cubicBezTo>
                    <a:pt x="285" y="37"/>
                    <a:pt x="285" y="34"/>
                    <a:pt x="294" y="31"/>
                  </a:cubicBezTo>
                  <a:cubicBezTo>
                    <a:pt x="296" y="24"/>
                    <a:pt x="294" y="26"/>
                    <a:pt x="299" y="24"/>
                  </a:cubicBezTo>
                  <a:cubicBezTo>
                    <a:pt x="307" y="25"/>
                    <a:pt x="308" y="26"/>
                    <a:pt x="317" y="24"/>
                  </a:cubicBezTo>
                  <a:cubicBezTo>
                    <a:pt x="319" y="24"/>
                    <a:pt x="323" y="22"/>
                    <a:pt x="323" y="22"/>
                  </a:cubicBezTo>
                  <a:cubicBezTo>
                    <a:pt x="324" y="18"/>
                    <a:pt x="328" y="14"/>
                    <a:pt x="332" y="13"/>
                  </a:cubicBezTo>
                  <a:cubicBezTo>
                    <a:pt x="338" y="14"/>
                    <a:pt x="342" y="14"/>
                    <a:pt x="348" y="12"/>
                  </a:cubicBezTo>
                  <a:cubicBezTo>
                    <a:pt x="351" y="8"/>
                    <a:pt x="352" y="5"/>
                    <a:pt x="356" y="4"/>
                  </a:cubicBezTo>
                  <a:cubicBezTo>
                    <a:pt x="362" y="6"/>
                    <a:pt x="363" y="9"/>
                    <a:pt x="368" y="12"/>
                  </a:cubicBezTo>
                  <a:cubicBezTo>
                    <a:pt x="371" y="10"/>
                    <a:pt x="374" y="7"/>
                    <a:pt x="377" y="5"/>
                  </a:cubicBezTo>
                  <a:cubicBezTo>
                    <a:pt x="378" y="1"/>
                    <a:pt x="380" y="1"/>
                    <a:pt x="384" y="2"/>
                  </a:cubicBezTo>
                  <a:cubicBezTo>
                    <a:pt x="387" y="5"/>
                    <a:pt x="390" y="6"/>
                    <a:pt x="393" y="8"/>
                  </a:cubicBezTo>
                  <a:cubicBezTo>
                    <a:pt x="397" y="7"/>
                    <a:pt x="400" y="5"/>
                    <a:pt x="404" y="4"/>
                  </a:cubicBezTo>
                  <a:cubicBezTo>
                    <a:pt x="409" y="5"/>
                    <a:pt x="414" y="7"/>
                    <a:pt x="419" y="8"/>
                  </a:cubicBezTo>
                  <a:cubicBezTo>
                    <a:pt x="422" y="8"/>
                    <a:pt x="428" y="6"/>
                    <a:pt x="431" y="8"/>
                  </a:cubicBezTo>
                  <a:cubicBezTo>
                    <a:pt x="438" y="12"/>
                    <a:pt x="433" y="22"/>
                    <a:pt x="443" y="24"/>
                  </a:cubicBezTo>
                  <a:cubicBezTo>
                    <a:pt x="447" y="29"/>
                    <a:pt x="449" y="29"/>
                    <a:pt x="450" y="35"/>
                  </a:cubicBezTo>
                  <a:cubicBezTo>
                    <a:pt x="466" y="30"/>
                    <a:pt x="447" y="27"/>
                    <a:pt x="473" y="25"/>
                  </a:cubicBezTo>
                  <a:cubicBezTo>
                    <a:pt x="475" y="26"/>
                    <a:pt x="477" y="29"/>
                    <a:pt x="479" y="28"/>
                  </a:cubicBezTo>
                  <a:cubicBezTo>
                    <a:pt x="481" y="27"/>
                    <a:pt x="480" y="23"/>
                    <a:pt x="482" y="22"/>
                  </a:cubicBezTo>
                  <a:cubicBezTo>
                    <a:pt x="487" y="18"/>
                    <a:pt x="491" y="17"/>
                    <a:pt x="497" y="16"/>
                  </a:cubicBezTo>
                  <a:cubicBezTo>
                    <a:pt x="500" y="12"/>
                    <a:pt x="504" y="8"/>
                    <a:pt x="509" y="7"/>
                  </a:cubicBezTo>
                  <a:cubicBezTo>
                    <a:pt x="516" y="0"/>
                    <a:pt x="515" y="10"/>
                    <a:pt x="522" y="12"/>
                  </a:cubicBezTo>
                  <a:cubicBezTo>
                    <a:pt x="531" y="6"/>
                    <a:pt x="541" y="11"/>
                    <a:pt x="552" y="12"/>
                  </a:cubicBezTo>
                  <a:cubicBezTo>
                    <a:pt x="560" y="13"/>
                    <a:pt x="557" y="12"/>
                    <a:pt x="563" y="8"/>
                  </a:cubicBezTo>
                  <a:cubicBezTo>
                    <a:pt x="570" y="13"/>
                    <a:pt x="569" y="12"/>
                    <a:pt x="571" y="19"/>
                  </a:cubicBezTo>
                  <a:cubicBezTo>
                    <a:pt x="561" y="22"/>
                    <a:pt x="579" y="26"/>
                    <a:pt x="582" y="28"/>
                  </a:cubicBezTo>
                  <a:cubicBezTo>
                    <a:pt x="584" y="31"/>
                    <a:pt x="588" y="35"/>
                    <a:pt x="591" y="36"/>
                  </a:cubicBezTo>
                  <a:cubicBezTo>
                    <a:pt x="595" y="40"/>
                    <a:pt x="605" y="46"/>
                    <a:pt x="605" y="46"/>
                  </a:cubicBezTo>
                  <a:cubicBezTo>
                    <a:pt x="610" y="53"/>
                    <a:pt x="607" y="51"/>
                    <a:pt x="612" y="54"/>
                  </a:cubicBezTo>
                  <a:cubicBezTo>
                    <a:pt x="613" y="59"/>
                    <a:pt x="613" y="60"/>
                    <a:pt x="618" y="62"/>
                  </a:cubicBezTo>
                  <a:cubicBezTo>
                    <a:pt x="619" y="66"/>
                    <a:pt x="621" y="68"/>
                    <a:pt x="624" y="71"/>
                  </a:cubicBezTo>
                  <a:cubicBezTo>
                    <a:pt x="626" y="77"/>
                    <a:pt x="630" y="93"/>
                    <a:pt x="635" y="95"/>
                  </a:cubicBezTo>
                  <a:cubicBezTo>
                    <a:pt x="636" y="99"/>
                    <a:pt x="638" y="101"/>
                    <a:pt x="641" y="103"/>
                  </a:cubicBezTo>
                  <a:cubicBezTo>
                    <a:pt x="642" y="107"/>
                    <a:pt x="643" y="109"/>
                    <a:pt x="647" y="110"/>
                  </a:cubicBezTo>
                  <a:cubicBezTo>
                    <a:pt x="648" y="114"/>
                    <a:pt x="650" y="116"/>
                    <a:pt x="654" y="118"/>
                  </a:cubicBezTo>
                  <a:cubicBezTo>
                    <a:pt x="656" y="127"/>
                    <a:pt x="658" y="134"/>
                    <a:pt x="668" y="137"/>
                  </a:cubicBezTo>
                  <a:cubicBezTo>
                    <a:pt x="672" y="150"/>
                    <a:pt x="683" y="150"/>
                    <a:pt x="693" y="157"/>
                  </a:cubicBezTo>
                  <a:cubicBezTo>
                    <a:pt x="698" y="165"/>
                    <a:pt x="701" y="172"/>
                    <a:pt x="710" y="175"/>
                  </a:cubicBezTo>
                  <a:cubicBezTo>
                    <a:pt x="713" y="178"/>
                    <a:pt x="719" y="182"/>
                    <a:pt x="719" y="182"/>
                  </a:cubicBezTo>
                  <a:cubicBezTo>
                    <a:pt x="724" y="189"/>
                    <a:pt x="730" y="191"/>
                    <a:pt x="737" y="196"/>
                  </a:cubicBezTo>
                  <a:cubicBezTo>
                    <a:pt x="742" y="203"/>
                    <a:pt x="739" y="201"/>
                    <a:pt x="744" y="204"/>
                  </a:cubicBezTo>
                  <a:cubicBezTo>
                    <a:pt x="745" y="210"/>
                    <a:pt x="750" y="214"/>
                    <a:pt x="755" y="217"/>
                  </a:cubicBezTo>
                  <a:cubicBezTo>
                    <a:pt x="756" y="221"/>
                    <a:pt x="758" y="222"/>
                    <a:pt x="762" y="223"/>
                  </a:cubicBezTo>
                  <a:cubicBezTo>
                    <a:pt x="763" y="227"/>
                    <a:pt x="769" y="231"/>
                    <a:pt x="773" y="234"/>
                  </a:cubicBezTo>
                  <a:cubicBezTo>
                    <a:pt x="778" y="243"/>
                    <a:pt x="787" y="248"/>
                    <a:pt x="795" y="253"/>
                  </a:cubicBezTo>
                  <a:cubicBezTo>
                    <a:pt x="797" y="256"/>
                    <a:pt x="803" y="260"/>
                    <a:pt x="803" y="260"/>
                  </a:cubicBezTo>
                  <a:cubicBezTo>
                    <a:pt x="804" y="264"/>
                    <a:pt x="806" y="269"/>
                    <a:pt x="810" y="271"/>
                  </a:cubicBezTo>
                  <a:cubicBezTo>
                    <a:pt x="812" y="276"/>
                    <a:pt x="817" y="281"/>
                    <a:pt x="822" y="283"/>
                  </a:cubicBezTo>
                  <a:cubicBezTo>
                    <a:pt x="824" y="286"/>
                    <a:pt x="825" y="289"/>
                    <a:pt x="827" y="292"/>
                  </a:cubicBezTo>
                  <a:cubicBezTo>
                    <a:pt x="829" y="299"/>
                    <a:pt x="836" y="309"/>
                    <a:pt x="843" y="311"/>
                  </a:cubicBezTo>
                  <a:cubicBezTo>
                    <a:pt x="849" y="320"/>
                    <a:pt x="859" y="332"/>
                    <a:pt x="869" y="335"/>
                  </a:cubicBezTo>
                  <a:cubicBezTo>
                    <a:pt x="874" y="340"/>
                    <a:pt x="881" y="344"/>
                    <a:pt x="887" y="348"/>
                  </a:cubicBezTo>
                  <a:cubicBezTo>
                    <a:pt x="887" y="348"/>
                    <a:pt x="894" y="353"/>
                    <a:pt x="896" y="354"/>
                  </a:cubicBezTo>
                  <a:cubicBezTo>
                    <a:pt x="897" y="355"/>
                    <a:pt x="899" y="356"/>
                    <a:pt x="899" y="356"/>
                  </a:cubicBezTo>
                  <a:cubicBezTo>
                    <a:pt x="901" y="361"/>
                    <a:pt x="906" y="364"/>
                    <a:pt x="911" y="365"/>
                  </a:cubicBezTo>
                  <a:cubicBezTo>
                    <a:pt x="918" y="369"/>
                    <a:pt x="928" y="375"/>
                    <a:pt x="936" y="378"/>
                  </a:cubicBezTo>
                  <a:cubicBezTo>
                    <a:pt x="944" y="375"/>
                    <a:pt x="940" y="374"/>
                    <a:pt x="947" y="371"/>
                  </a:cubicBezTo>
                  <a:cubicBezTo>
                    <a:pt x="949" y="366"/>
                    <a:pt x="955" y="357"/>
                    <a:pt x="960" y="355"/>
                  </a:cubicBezTo>
                  <a:cubicBezTo>
                    <a:pt x="962" y="340"/>
                    <a:pt x="958" y="342"/>
                    <a:pt x="965" y="340"/>
                  </a:cubicBezTo>
                  <a:cubicBezTo>
                    <a:pt x="970" y="332"/>
                    <a:pt x="965" y="322"/>
                    <a:pt x="969" y="314"/>
                  </a:cubicBezTo>
                  <a:cubicBezTo>
                    <a:pt x="979" y="292"/>
                    <a:pt x="988" y="269"/>
                    <a:pt x="995" y="246"/>
                  </a:cubicBezTo>
                  <a:cubicBezTo>
                    <a:pt x="996" y="231"/>
                    <a:pt x="1000" y="217"/>
                    <a:pt x="1003" y="203"/>
                  </a:cubicBezTo>
                  <a:cubicBezTo>
                    <a:pt x="1004" y="194"/>
                    <a:pt x="1004" y="187"/>
                    <a:pt x="1007" y="179"/>
                  </a:cubicBezTo>
                  <a:cubicBezTo>
                    <a:pt x="1008" y="171"/>
                    <a:pt x="1009" y="163"/>
                    <a:pt x="1013" y="157"/>
                  </a:cubicBezTo>
                  <a:cubicBezTo>
                    <a:pt x="1014" y="150"/>
                    <a:pt x="1016" y="146"/>
                    <a:pt x="1019" y="140"/>
                  </a:cubicBezTo>
                  <a:cubicBezTo>
                    <a:pt x="1020" y="136"/>
                    <a:pt x="1021" y="132"/>
                    <a:pt x="1022" y="128"/>
                  </a:cubicBezTo>
                  <a:cubicBezTo>
                    <a:pt x="1023" y="118"/>
                    <a:pt x="1024" y="114"/>
                    <a:pt x="1026" y="106"/>
                  </a:cubicBezTo>
                  <a:cubicBezTo>
                    <a:pt x="1027" y="93"/>
                    <a:pt x="1029" y="80"/>
                    <a:pt x="1038" y="71"/>
                  </a:cubicBezTo>
                  <a:cubicBezTo>
                    <a:pt x="1043" y="56"/>
                    <a:pt x="1051" y="28"/>
                    <a:pt x="1062" y="17"/>
                  </a:cubicBezTo>
                  <a:cubicBezTo>
                    <a:pt x="1064" y="10"/>
                    <a:pt x="1069" y="12"/>
                    <a:pt x="1074" y="14"/>
                  </a:cubicBezTo>
                  <a:cubicBezTo>
                    <a:pt x="1076" y="17"/>
                    <a:pt x="1082" y="19"/>
                    <a:pt x="1082" y="19"/>
                  </a:cubicBezTo>
                  <a:cubicBezTo>
                    <a:pt x="1103" y="12"/>
                    <a:pt x="1093" y="12"/>
                    <a:pt x="1125" y="11"/>
                  </a:cubicBezTo>
                  <a:cubicBezTo>
                    <a:pt x="1124" y="10"/>
                    <a:pt x="1122" y="8"/>
                    <a:pt x="1123" y="8"/>
                  </a:cubicBezTo>
                  <a:cubicBezTo>
                    <a:pt x="1137" y="7"/>
                    <a:pt x="1146" y="14"/>
                    <a:pt x="1158" y="17"/>
                  </a:cubicBezTo>
                  <a:cubicBezTo>
                    <a:pt x="1162" y="18"/>
                    <a:pt x="1170" y="20"/>
                    <a:pt x="1170" y="20"/>
                  </a:cubicBezTo>
                  <a:cubicBezTo>
                    <a:pt x="1173" y="24"/>
                    <a:pt x="1183" y="27"/>
                    <a:pt x="1188" y="29"/>
                  </a:cubicBezTo>
                  <a:cubicBezTo>
                    <a:pt x="1196" y="28"/>
                    <a:pt x="1201" y="26"/>
                    <a:pt x="1209" y="23"/>
                  </a:cubicBezTo>
                  <a:cubicBezTo>
                    <a:pt x="1212" y="22"/>
                    <a:pt x="1218" y="20"/>
                    <a:pt x="1218" y="20"/>
                  </a:cubicBezTo>
                  <a:cubicBezTo>
                    <a:pt x="1237" y="23"/>
                    <a:pt x="1275" y="25"/>
                    <a:pt x="1275" y="25"/>
                  </a:cubicBezTo>
                  <a:cubicBezTo>
                    <a:pt x="1282" y="26"/>
                    <a:pt x="1288" y="29"/>
                    <a:pt x="1295" y="30"/>
                  </a:cubicBezTo>
                  <a:cubicBezTo>
                    <a:pt x="1301" y="30"/>
                    <a:pt x="1308" y="30"/>
                    <a:pt x="1314" y="29"/>
                  </a:cubicBezTo>
                  <a:cubicBezTo>
                    <a:pt x="1318" y="29"/>
                    <a:pt x="1326" y="24"/>
                    <a:pt x="1326" y="24"/>
                  </a:cubicBezTo>
                  <a:cubicBezTo>
                    <a:pt x="1329" y="21"/>
                    <a:pt x="1332" y="19"/>
                    <a:pt x="1335" y="16"/>
                  </a:cubicBezTo>
                </a:path>
              </a:pathLst>
            </a:custGeom>
            <a:grpFill/>
            <a:ln w="38100" cmpd="sng">
              <a:solidFill>
                <a:schemeClr val="accent1"/>
              </a:solidFill>
              <a:round/>
              <a:headEnd/>
              <a:tailEnd/>
            </a:ln>
            <a:effectLst/>
          </p:spPr>
          <p:txBody>
            <a:bodyPr/>
            <a:lstStyle/>
            <a:p>
              <a:endParaRPr lang="en-GB" sz="2000" b="1">
                <a:latin typeface="Helvetica Light"/>
                <a:cs typeface="Helvetica Light"/>
              </a:endParaRPr>
            </a:p>
          </p:txBody>
        </p:sp>
        <p:sp>
          <p:nvSpPr>
            <p:cNvPr id="60" name="Freeform 43"/>
            <p:cNvSpPr>
              <a:spLocks/>
            </p:cNvSpPr>
            <p:nvPr/>
          </p:nvSpPr>
          <p:spPr bwMode="auto">
            <a:xfrm>
              <a:off x="4616" y="3295"/>
              <a:ext cx="532" cy="22"/>
            </a:xfrm>
            <a:custGeom>
              <a:avLst/>
              <a:gdLst/>
              <a:ahLst/>
              <a:cxnLst>
                <a:cxn ang="0">
                  <a:pos x="0" y="22"/>
                </a:cxn>
                <a:cxn ang="0">
                  <a:pos x="29" y="15"/>
                </a:cxn>
                <a:cxn ang="0">
                  <a:pos x="69" y="18"/>
                </a:cxn>
                <a:cxn ang="0">
                  <a:pos x="104" y="3"/>
                </a:cxn>
                <a:cxn ang="0">
                  <a:pos x="122" y="6"/>
                </a:cxn>
                <a:cxn ang="0">
                  <a:pos x="131" y="9"/>
                </a:cxn>
                <a:cxn ang="0">
                  <a:pos x="170" y="4"/>
                </a:cxn>
                <a:cxn ang="0">
                  <a:pos x="226" y="7"/>
                </a:cxn>
                <a:cxn ang="0">
                  <a:pos x="236" y="11"/>
                </a:cxn>
                <a:cxn ang="0">
                  <a:pos x="242" y="13"/>
                </a:cxn>
                <a:cxn ang="0">
                  <a:pos x="281" y="12"/>
                </a:cxn>
                <a:cxn ang="0">
                  <a:pos x="299" y="15"/>
                </a:cxn>
                <a:cxn ang="0">
                  <a:pos x="320" y="7"/>
                </a:cxn>
                <a:cxn ang="0">
                  <a:pos x="356" y="16"/>
                </a:cxn>
                <a:cxn ang="0">
                  <a:pos x="399" y="15"/>
                </a:cxn>
                <a:cxn ang="0">
                  <a:pos x="413" y="6"/>
                </a:cxn>
                <a:cxn ang="0">
                  <a:pos x="446" y="5"/>
                </a:cxn>
                <a:cxn ang="0">
                  <a:pos x="479" y="10"/>
                </a:cxn>
                <a:cxn ang="0">
                  <a:pos x="519" y="6"/>
                </a:cxn>
                <a:cxn ang="0">
                  <a:pos x="530" y="0"/>
                </a:cxn>
                <a:cxn ang="0">
                  <a:pos x="532" y="4"/>
                </a:cxn>
              </a:cxnLst>
              <a:rect l="0" t="0" r="r" b="b"/>
              <a:pathLst>
                <a:path w="532" h="22">
                  <a:moveTo>
                    <a:pt x="0" y="22"/>
                  </a:moveTo>
                  <a:cubicBezTo>
                    <a:pt x="6" y="14"/>
                    <a:pt x="29" y="15"/>
                    <a:pt x="29" y="15"/>
                  </a:cubicBezTo>
                  <a:cubicBezTo>
                    <a:pt x="47" y="16"/>
                    <a:pt x="55" y="13"/>
                    <a:pt x="69" y="18"/>
                  </a:cubicBezTo>
                  <a:cubicBezTo>
                    <a:pt x="80" y="11"/>
                    <a:pt x="90" y="5"/>
                    <a:pt x="104" y="3"/>
                  </a:cubicBezTo>
                  <a:cubicBezTo>
                    <a:pt x="110" y="0"/>
                    <a:pt x="116" y="4"/>
                    <a:pt x="122" y="6"/>
                  </a:cubicBezTo>
                  <a:cubicBezTo>
                    <a:pt x="125" y="7"/>
                    <a:pt x="131" y="9"/>
                    <a:pt x="131" y="9"/>
                  </a:cubicBezTo>
                  <a:cubicBezTo>
                    <a:pt x="145" y="5"/>
                    <a:pt x="155" y="5"/>
                    <a:pt x="170" y="4"/>
                  </a:cubicBezTo>
                  <a:cubicBezTo>
                    <a:pt x="189" y="5"/>
                    <a:pt x="207" y="6"/>
                    <a:pt x="226" y="7"/>
                  </a:cubicBezTo>
                  <a:cubicBezTo>
                    <a:pt x="232" y="10"/>
                    <a:pt x="229" y="9"/>
                    <a:pt x="236" y="11"/>
                  </a:cubicBezTo>
                  <a:cubicBezTo>
                    <a:pt x="238" y="12"/>
                    <a:pt x="242" y="13"/>
                    <a:pt x="242" y="13"/>
                  </a:cubicBezTo>
                  <a:cubicBezTo>
                    <a:pt x="257" y="12"/>
                    <a:pt x="267" y="11"/>
                    <a:pt x="281" y="12"/>
                  </a:cubicBezTo>
                  <a:cubicBezTo>
                    <a:pt x="289" y="17"/>
                    <a:pt x="290" y="17"/>
                    <a:pt x="299" y="15"/>
                  </a:cubicBezTo>
                  <a:cubicBezTo>
                    <a:pt x="305" y="11"/>
                    <a:pt x="313" y="11"/>
                    <a:pt x="320" y="7"/>
                  </a:cubicBezTo>
                  <a:cubicBezTo>
                    <a:pt x="333" y="9"/>
                    <a:pt x="344" y="12"/>
                    <a:pt x="356" y="16"/>
                  </a:cubicBezTo>
                  <a:cubicBezTo>
                    <a:pt x="370" y="16"/>
                    <a:pt x="385" y="16"/>
                    <a:pt x="399" y="15"/>
                  </a:cubicBezTo>
                  <a:cubicBezTo>
                    <a:pt x="402" y="15"/>
                    <a:pt x="408" y="6"/>
                    <a:pt x="413" y="6"/>
                  </a:cubicBezTo>
                  <a:cubicBezTo>
                    <a:pt x="424" y="5"/>
                    <a:pt x="435" y="5"/>
                    <a:pt x="446" y="5"/>
                  </a:cubicBezTo>
                  <a:cubicBezTo>
                    <a:pt x="471" y="6"/>
                    <a:pt x="464" y="5"/>
                    <a:pt x="479" y="10"/>
                  </a:cubicBezTo>
                  <a:cubicBezTo>
                    <a:pt x="495" y="9"/>
                    <a:pt x="504" y="7"/>
                    <a:pt x="519" y="6"/>
                  </a:cubicBezTo>
                  <a:cubicBezTo>
                    <a:pt x="526" y="4"/>
                    <a:pt x="524" y="1"/>
                    <a:pt x="530" y="0"/>
                  </a:cubicBezTo>
                  <a:cubicBezTo>
                    <a:pt x="532" y="3"/>
                    <a:pt x="532" y="2"/>
                    <a:pt x="532" y="4"/>
                  </a:cubicBezTo>
                </a:path>
              </a:pathLst>
            </a:custGeom>
            <a:grpFill/>
            <a:ln w="38100" cmpd="sng">
              <a:solidFill>
                <a:schemeClr val="accent1"/>
              </a:solidFill>
              <a:round/>
              <a:headEnd/>
              <a:tailEnd/>
            </a:ln>
            <a:effectLst/>
          </p:spPr>
          <p:txBody>
            <a:bodyPr/>
            <a:lstStyle/>
            <a:p>
              <a:endParaRPr lang="en-GB" sz="2000" b="1">
                <a:latin typeface="Helvetica Light"/>
                <a:cs typeface="Helvetica Light"/>
              </a:endParaRPr>
            </a:p>
          </p:txBody>
        </p:sp>
        <p:sp>
          <p:nvSpPr>
            <p:cNvPr id="61" name="Freeform 44"/>
            <p:cNvSpPr>
              <a:spLocks/>
            </p:cNvSpPr>
            <p:nvPr/>
          </p:nvSpPr>
          <p:spPr bwMode="auto">
            <a:xfrm>
              <a:off x="3306" y="3168"/>
              <a:ext cx="1856" cy="480"/>
            </a:xfrm>
            <a:custGeom>
              <a:avLst/>
              <a:gdLst/>
              <a:ahLst/>
              <a:cxnLst>
                <a:cxn ang="0">
                  <a:pos x="0" y="13"/>
                </a:cxn>
                <a:cxn ang="0">
                  <a:pos x="22" y="10"/>
                </a:cxn>
                <a:cxn ang="0">
                  <a:pos x="35" y="6"/>
                </a:cxn>
                <a:cxn ang="0">
                  <a:pos x="80" y="0"/>
                </a:cxn>
                <a:cxn ang="0">
                  <a:pos x="454" y="3"/>
                </a:cxn>
                <a:cxn ang="0">
                  <a:pos x="579" y="6"/>
                </a:cxn>
                <a:cxn ang="0">
                  <a:pos x="665" y="45"/>
                </a:cxn>
                <a:cxn ang="0">
                  <a:pos x="688" y="64"/>
                </a:cxn>
                <a:cxn ang="0">
                  <a:pos x="707" y="70"/>
                </a:cxn>
                <a:cxn ang="0">
                  <a:pos x="732" y="83"/>
                </a:cxn>
                <a:cxn ang="0">
                  <a:pos x="764" y="102"/>
                </a:cxn>
                <a:cxn ang="0">
                  <a:pos x="806" y="125"/>
                </a:cxn>
                <a:cxn ang="0">
                  <a:pos x="844" y="147"/>
                </a:cxn>
                <a:cxn ang="0">
                  <a:pos x="860" y="163"/>
                </a:cxn>
                <a:cxn ang="0">
                  <a:pos x="867" y="170"/>
                </a:cxn>
                <a:cxn ang="0">
                  <a:pos x="896" y="208"/>
                </a:cxn>
                <a:cxn ang="0">
                  <a:pos x="915" y="214"/>
                </a:cxn>
                <a:cxn ang="0">
                  <a:pos x="928" y="227"/>
                </a:cxn>
                <a:cxn ang="0">
                  <a:pos x="944" y="256"/>
                </a:cxn>
                <a:cxn ang="0">
                  <a:pos x="966" y="298"/>
                </a:cxn>
                <a:cxn ang="0">
                  <a:pos x="976" y="314"/>
                </a:cxn>
                <a:cxn ang="0">
                  <a:pos x="1001" y="378"/>
                </a:cxn>
                <a:cxn ang="0">
                  <a:pos x="1030" y="442"/>
                </a:cxn>
                <a:cxn ang="0">
                  <a:pos x="1056" y="470"/>
                </a:cxn>
                <a:cxn ang="0">
                  <a:pos x="1209" y="458"/>
                </a:cxn>
                <a:cxn ang="0">
                  <a:pos x="1856" y="458"/>
                </a:cxn>
              </a:cxnLst>
              <a:rect l="0" t="0" r="r" b="b"/>
              <a:pathLst>
                <a:path w="1856" h="480">
                  <a:moveTo>
                    <a:pt x="0" y="13"/>
                  </a:moveTo>
                  <a:cubicBezTo>
                    <a:pt x="7" y="12"/>
                    <a:pt x="15" y="11"/>
                    <a:pt x="22" y="10"/>
                  </a:cubicBezTo>
                  <a:cubicBezTo>
                    <a:pt x="26" y="9"/>
                    <a:pt x="31" y="7"/>
                    <a:pt x="35" y="6"/>
                  </a:cubicBezTo>
                  <a:cubicBezTo>
                    <a:pt x="50" y="3"/>
                    <a:pt x="80" y="0"/>
                    <a:pt x="80" y="0"/>
                  </a:cubicBezTo>
                  <a:cubicBezTo>
                    <a:pt x="205" y="3"/>
                    <a:pt x="329" y="1"/>
                    <a:pt x="454" y="3"/>
                  </a:cubicBezTo>
                  <a:cubicBezTo>
                    <a:pt x="491" y="10"/>
                    <a:pt x="545" y="5"/>
                    <a:pt x="579" y="6"/>
                  </a:cubicBezTo>
                  <a:cubicBezTo>
                    <a:pt x="608" y="19"/>
                    <a:pt x="634" y="35"/>
                    <a:pt x="665" y="45"/>
                  </a:cubicBezTo>
                  <a:cubicBezTo>
                    <a:pt x="669" y="56"/>
                    <a:pt x="677" y="59"/>
                    <a:pt x="688" y="64"/>
                  </a:cubicBezTo>
                  <a:cubicBezTo>
                    <a:pt x="694" y="67"/>
                    <a:pt x="707" y="70"/>
                    <a:pt x="707" y="70"/>
                  </a:cubicBezTo>
                  <a:cubicBezTo>
                    <a:pt x="715" y="79"/>
                    <a:pt x="721" y="79"/>
                    <a:pt x="732" y="83"/>
                  </a:cubicBezTo>
                  <a:cubicBezTo>
                    <a:pt x="740" y="91"/>
                    <a:pt x="753" y="98"/>
                    <a:pt x="764" y="102"/>
                  </a:cubicBezTo>
                  <a:cubicBezTo>
                    <a:pt x="776" y="114"/>
                    <a:pt x="791" y="118"/>
                    <a:pt x="806" y="125"/>
                  </a:cubicBezTo>
                  <a:cubicBezTo>
                    <a:pt x="819" y="132"/>
                    <a:pt x="830" y="142"/>
                    <a:pt x="844" y="147"/>
                  </a:cubicBezTo>
                  <a:cubicBezTo>
                    <a:pt x="849" y="152"/>
                    <a:pt x="855" y="158"/>
                    <a:pt x="860" y="163"/>
                  </a:cubicBezTo>
                  <a:cubicBezTo>
                    <a:pt x="862" y="165"/>
                    <a:pt x="867" y="170"/>
                    <a:pt x="867" y="170"/>
                  </a:cubicBezTo>
                  <a:cubicBezTo>
                    <a:pt x="870" y="179"/>
                    <a:pt x="888" y="204"/>
                    <a:pt x="896" y="208"/>
                  </a:cubicBezTo>
                  <a:cubicBezTo>
                    <a:pt x="902" y="211"/>
                    <a:pt x="915" y="214"/>
                    <a:pt x="915" y="214"/>
                  </a:cubicBezTo>
                  <a:cubicBezTo>
                    <a:pt x="919" y="219"/>
                    <a:pt x="925" y="222"/>
                    <a:pt x="928" y="227"/>
                  </a:cubicBezTo>
                  <a:cubicBezTo>
                    <a:pt x="934" y="239"/>
                    <a:pt x="933" y="246"/>
                    <a:pt x="944" y="256"/>
                  </a:cubicBezTo>
                  <a:cubicBezTo>
                    <a:pt x="949" y="273"/>
                    <a:pt x="955" y="285"/>
                    <a:pt x="966" y="298"/>
                  </a:cubicBezTo>
                  <a:cubicBezTo>
                    <a:pt x="974" y="322"/>
                    <a:pt x="963" y="293"/>
                    <a:pt x="976" y="314"/>
                  </a:cubicBezTo>
                  <a:cubicBezTo>
                    <a:pt x="988" y="334"/>
                    <a:pt x="985" y="360"/>
                    <a:pt x="1001" y="378"/>
                  </a:cubicBezTo>
                  <a:cubicBezTo>
                    <a:pt x="1008" y="398"/>
                    <a:pt x="1010" y="434"/>
                    <a:pt x="1030" y="442"/>
                  </a:cubicBezTo>
                  <a:cubicBezTo>
                    <a:pt x="1034" y="455"/>
                    <a:pt x="1043" y="466"/>
                    <a:pt x="1056" y="470"/>
                  </a:cubicBezTo>
                  <a:cubicBezTo>
                    <a:pt x="1107" y="468"/>
                    <a:pt x="1158" y="466"/>
                    <a:pt x="1209" y="458"/>
                  </a:cubicBezTo>
                  <a:cubicBezTo>
                    <a:pt x="1419" y="480"/>
                    <a:pt x="1644" y="458"/>
                    <a:pt x="1856" y="458"/>
                  </a:cubicBezTo>
                </a:path>
              </a:pathLst>
            </a:custGeom>
            <a:grpFill/>
            <a:ln w="38100" cmpd="sng">
              <a:solidFill>
                <a:srgbClr val="FFFF00"/>
              </a:solidFill>
              <a:round/>
              <a:headEnd/>
              <a:tailEnd/>
            </a:ln>
            <a:effectLst/>
          </p:spPr>
          <p:txBody>
            <a:bodyPr/>
            <a:lstStyle/>
            <a:p>
              <a:endParaRPr lang="en-GB" sz="2000" b="1">
                <a:latin typeface="Helvetica Light"/>
                <a:cs typeface="Helvetica Light"/>
              </a:endParaRPr>
            </a:p>
          </p:txBody>
        </p:sp>
      </p:grpSp>
      <p:sp>
        <p:nvSpPr>
          <p:cNvPr id="62" name="Text Box 5"/>
          <p:cNvSpPr txBox="1">
            <a:spLocks noChangeArrowheads="1"/>
          </p:cNvSpPr>
          <p:nvPr/>
        </p:nvSpPr>
        <p:spPr bwMode="auto">
          <a:xfrm>
            <a:off x="4529210" y="3052225"/>
            <a:ext cx="2826543" cy="1015663"/>
          </a:xfrm>
          <a:prstGeom prst="rect">
            <a:avLst/>
          </a:prstGeom>
          <a:noFill/>
          <a:ln w="38100">
            <a:noFill/>
            <a:miter lim="800000"/>
            <a:headEnd/>
            <a:tailEnd/>
          </a:ln>
          <a:effectLst/>
        </p:spPr>
        <p:txBody>
          <a:bodyPr wrap="none">
            <a:spAutoFit/>
          </a:bodyPr>
          <a:lstStyle/>
          <a:p>
            <a:pPr algn="ctr" eaLnBrk="1" hangingPunct="1"/>
            <a:r>
              <a:rPr lang="de-DE" sz="2000" b="1">
                <a:solidFill>
                  <a:srgbClr val="008000"/>
                </a:solidFill>
                <a:latin typeface="Helvetica Light"/>
                <a:cs typeface="Helvetica Light"/>
              </a:rPr>
              <a:t>Pulse Shape Analysis</a:t>
            </a:r>
            <a:br>
              <a:rPr lang="en-GB" sz="2000" b="1">
                <a:solidFill>
                  <a:srgbClr val="008000"/>
                </a:solidFill>
                <a:latin typeface="Helvetica Light"/>
                <a:cs typeface="Helvetica Light"/>
              </a:rPr>
            </a:br>
            <a:r>
              <a:rPr lang="en-GB" sz="2000" b="1">
                <a:solidFill>
                  <a:srgbClr val="008000"/>
                </a:solidFill>
                <a:latin typeface="Helvetica Light"/>
                <a:cs typeface="Helvetica Light"/>
              </a:rPr>
              <a:t>to decompose</a:t>
            </a:r>
            <a:br>
              <a:rPr lang="en-GB" sz="2000" b="1">
                <a:solidFill>
                  <a:srgbClr val="008000"/>
                </a:solidFill>
                <a:latin typeface="Helvetica Light"/>
                <a:cs typeface="Helvetica Light"/>
              </a:rPr>
            </a:br>
            <a:r>
              <a:rPr lang="en-GB" sz="2000" b="1">
                <a:solidFill>
                  <a:srgbClr val="008000"/>
                </a:solidFill>
                <a:latin typeface="Helvetica Light"/>
                <a:cs typeface="Helvetica Light"/>
              </a:rPr>
              <a:t>recorded waves </a:t>
            </a:r>
          </a:p>
        </p:txBody>
      </p:sp>
      <p:sp>
        <p:nvSpPr>
          <p:cNvPr id="49" name="Text Box 20"/>
          <p:cNvSpPr txBox="1">
            <a:spLocks noChangeArrowheads="1"/>
          </p:cNvSpPr>
          <p:nvPr/>
        </p:nvSpPr>
        <p:spPr bwMode="auto">
          <a:xfrm>
            <a:off x="1323278" y="2373739"/>
            <a:ext cx="474112" cy="400110"/>
          </a:xfrm>
          <a:prstGeom prst="rect">
            <a:avLst/>
          </a:prstGeom>
          <a:noFill/>
          <a:ln w="9525">
            <a:noFill/>
            <a:miter lim="800000"/>
            <a:headEnd/>
            <a:tailEnd/>
          </a:ln>
          <a:effectLst/>
        </p:spPr>
        <p:txBody>
          <a:bodyPr wrap="square">
            <a:spAutoFit/>
          </a:bodyPr>
          <a:lstStyle/>
          <a:p>
            <a:r>
              <a:rPr lang="it-IT" sz="2000" b="1">
                <a:solidFill>
                  <a:srgbClr val="FF3300"/>
                </a:solidFill>
                <a:latin typeface="Comic Sans MS" pitchFamily="66" charset="0"/>
              </a:rPr>
              <a:t> </a:t>
            </a:r>
            <a:r>
              <a:rPr lang="it-IT" sz="2000" b="1">
                <a:solidFill>
                  <a:srgbClr val="FF3300"/>
                </a:solidFill>
                <a:latin typeface="Symbol" pitchFamily="18" charset="2"/>
              </a:rPr>
              <a:t>g</a:t>
            </a:r>
            <a:endParaRPr lang="en-GB" sz="2000" b="1">
              <a:latin typeface="Helvetica Light"/>
              <a:cs typeface="Helvetica Light"/>
            </a:endParaRPr>
          </a:p>
        </p:txBody>
      </p:sp>
      <p:pic>
        <p:nvPicPr>
          <p:cNvPr id="24" name="Picture 18">
            <a:extLst>
              <a:ext uri="{FF2B5EF4-FFF2-40B4-BE49-F238E27FC236}">
                <a16:creationId xmlns:a16="http://schemas.microsoft.com/office/drawing/2014/main" id="{EE9ADD61-EBED-3344-AAF9-DA1E537D77D5}"/>
              </a:ext>
            </a:extLst>
          </p:cNvPr>
          <p:cNvPicPr>
            <a:picLocks noChangeAspect="1" noChangeArrowheads="1"/>
          </p:cNvPicPr>
          <p:nvPr/>
        </p:nvPicPr>
        <p:blipFill>
          <a:blip r:embed="rId6" cstate="email">
            <a:lum bright="30000"/>
            <a:extLst>
              <a:ext uri="{28A0092B-C50C-407E-A947-70E740481C1C}">
                <a14:useLocalDpi xmlns:a14="http://schemas.microsoft.com/office/drawing/2010/main"/>
              </a:ext>
            </a:extLst>
          </a:blip>
          <a:srcRect/>
          <a:stretch>
            <a:fillRect/>
          </a:stretch>
        </p:blipFill>
        <p:spPr bwMode="auto">
          <a:xfrm>
            <a:off x="10294331" y="3117486"/>
            <a:ext cx="1409700" cy="140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23437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16"/>
          <p:cNvSpPr>
            <a:spLocks noChangeArrowheads="1"/>
          </p:cNvSpPr>
          <p:nvPr/>
        </p:nvSpPr>
        <p:spPr bwMode="auto">
          <a:xfrm>
            <a:off x="3215684" y="5229207"/>
            <a:ext cx="7451725" cy="1628775"/>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GB" sz="2400">
              <a:solidFill>
                <a:srgbClr val="000000"/>
              </a:solidFill>
            </a:endParaRPr>
          </a:p>
        </p:txBody>
      </p:sp>
      <p:pic>
        <p:nvPicPr>
          <p:cNvPr id="199682" name="Picture 2" descr="wave"/>
          <p:cNvPicPr>
            <a:picLocks noChangeAspect="1" noChangeArrowheads="1"/>
          </p:cNvPicPr>
          <p:nvPr/>
        </p:nvPicPr>
        <p:blipFill>
          <a:blip r:embed="rId2" cstate="print">
            <a:extLst>
              <a:ext uri="{28A0092B-C50C-407E-A947-70E740481C1C}">
                <a14:useLocalDpi xmlns:a14="http://schemas.microsoft.com/office/drawing/2010/main" val="0"/>
              </a:ext>
            </a:extLst>
          </a:blip>
          <a:srcRect l="3313" t="1921" r="3313"/>
          <a:stretch>
            <a:fillRect/>
          </a:stretch>
        </p:blipFill>
        <p:spPr bwMode="auto">
          <a:xfrm>
            <a:off x="2135188" y="1265238"/>
            <a:ext cx="6189662" cy="4406900"/>
          </a:xfrm>
          <a:prstGeom prst="rect">
            <a:avLst/>
          </a:prstGeom>
          <a:noFill/>
          <a:extLst>
            <a:ext uri="{909E8E84-426E-40DD-AFC4-6F175D3DCCD1}">
              <a14:hiddenFill xmlns:a14="http://schemas.microsoft.com/office/drawing/2010/main">
                <a:solidFill>
                  <a:srgbClr val="FFFFFF"/>
                </a:solidFill>
              </a14:hiddenFill>
            </a:ext>
          </a:extLst>
        </p:spPr>
      </p:pic>
      <p:sp>
        <p:nvSpPr>
          <p:cNvPr id="199683" name="Rectangle 3"/>
          <p:cNvSpPr>
            <a:spLocks noGrp="1" noChangeArrowheads="1"/>
          </p:cNvSpPr>
          <p:nvPr>
            <p:ph type="title"/>
          </p:nvPr>
        </p:nvSpPr>
        <p:spPr>
          <a:xfrm>
            <a:off x="2531269" y="18258"/>
            <a:ext cx="7416800" cy="671512"/>
          </a:xfrm>
        </p:spPr>
        <p:txBody>
          <a:bodyPr/>
          <a:lstStyle/>
          <a:p>
            <a:r>
              <a:rPr lang="en-US" sz="3600" b="1" dirty="0">
                <a:solidFill>
                  <a:schemeClr val="bg1"/>
                </a:solidFill>
              </a:rPr>
              <a:t>Pulse Shape Analysis concept</a:t>
            </a:r>
          </a:p>
        </p:txBody>
      </p:sp>
      <p:sp>
        <p:nvSpPr>
          <p:cNvPr id="199684" name="Line 4"/>
          <p:cNvSpPr>
            <a:spLocks noChangeShapeType="1"/>
          </p:cNvSpPr>
          <p:nvPr/>
        </p:nvSpPr>
        <p:spPr bwMode="auto">
          <a:xfrm>
            <a:off x="2135188" y="2349500"/>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199685" name="Line 5"/>
          <p:cNvSpPr>
            <a:spLocks noChangeShapeType="1"/>
          </p:cNvSpPr>
          <p:nvPr/>
        </p:nvSpPr>
        <p:spPr bwMode="auto">
          <a:xfrm>
            <a:off x="2135188" y="3429000"/>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199686" name="Line 6"/>
          <p:cNvSpPr>
            <a:spLocks noChangeShapeType="1"/>
          </p:cNvSpPr>
          <p:nvPr/>
        </p:nvSpPr>
        <p:spPr bwMode="auto">
          <a:xfrm>
            <a:off x="2135188" y="4510088"/>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199687" name="Line 7"/>
          <p:cNvSpPr>
            <a:spLocks noChangeShapeType="1"/>
          </p:cNvSpPr>
          <p:nvPr/>
        </p:nvSpPr>
        <p:spPr bwMode="auto">
          <a:xfrm>
            <a:off x="2135188" y="5661025"/>
            <a:ext cx="2087562"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199688" name="Line 8"/>
          <p:cNvSpPr>
            <a:spLocks noChangeShapeType="1"/>
          </p:cNvSpPr>
          <p:nvPr/>
        </p:nvSpPr>
        <p:spPr bwMode="auto">
          <a:xfrm>
            <a:off x="2135188" y="1268413"/>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199689" name="Line 9"/>
          <p:cNvSpPr>
            <a:spLocks noChangeShapeType="1"/>
          </p:cNvSpPr>
          <p:nvPr/>
        </p:nvSpPr>
        <p:spPr bwMode="auto">
          <a:xfrm>
            <a:off x="4222750" y="1268413"/>
            <a:ext cx="0" cy="4392612"/>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199690" name="Line 10"/>
          <p:cNvSpPr>
            <a:spLocks noChangeShapeType="1"/>
          </p:cNvSpPr>
          <p:nvPr/>
        </p:nvSpPr>
        <p:spPr bwMode="auto">
          <a:xfrm>
            <a:off x="6281738" y="1268418"/>
            <a:ext cx="0" cy="3241675"/>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199691" name="Line 11"/>
          <p:cNvSpPr>
            <a:spLocks noChangeShapeType="1"/>
          </p:cNvSpPr>
          <p:nvPr/>
        </p:nvSpPr>
        <p:spPr bwMode="auto">
          <a:xfrm>
            <a:off x="8326438" y="1268418"/>
            <a:ext cx="0" cy="3241675"/>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199692" name="Line 12"/>
          <p:cNvSpPr>
            <a:spLocks noChangeShapeType="1"/>
          </p:cNvSpPr>
          <p:nvPr/>
        </p:nvSpPr>
        <p:spPr bwMode="auto">
          <a:xfrm>
            <a:off x="2135188" y="1268413"/>
            <a:ext cx="0" cy="4392612"/>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199693" name="Text Box 13"/>
          <p:cNvSpPr txBox="1">
            <a:spLocks noChangeArrowheads="1"/>
          </p:cNvSpPr>
          <p:nvPr/>
        </p:nvSpPr>
        <p:spPr bwMode="auto">
          <a:xfrm>
            <a:off x="5684265" y="24209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B4</a:t>
            </a:r>
          </a:p>
        </p:txBody>
      </p:sp>
      <p:sp>
        <p:nvSpPr>
          <p:cNvPr id="199694" name="Text Box 14"/>
          <p:cNvSpPr txBox="1">
            <a:spLocks noChangeArrowheads="1"/>
          </p:cNvSpPr>
          <p:nvPr/>
        </p:nvSpPr>
        <p:spPr bwMode="auto">
          <a:xfrm>
            <a:off x="7727377" y="24209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B5</a:t>
            </a:r>
          </a:p>
        </p:txBody>
      </p:sp>
      <p:sp>
        <p:nvSpPr>
          <p:cNvPr id="199695" name="Text Box 15"/>
          <p:cNvSpPr txBox="1">
            <a:spLocks noChangeArrowheads="1"/>
          </p:cNvSpPr>
          <p:nvPr/>
        </p:nvSpPr>
        <p:spPr bwMode="auto">
          <a:xfrm>
            <a:off x="3645915" y="24209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B3</a:t>
            </a:r>
          </a:p>
        </p:txBody>
      </p:sp>
      <p:sp>
        <p:nvSpPr>
          <p:cNvPr id="199696" name="Text Box 16"/>
          <p:cNvSpPr txBox="1">
            <a:spLocks noChangeArrowheads="1"/>
          </p:cNvSpPr>
          <p:nvPr/>
        </p:nvSpPr>
        <p:spPr bwMode="auto">
          <a:xfrm>
            <a:off x="5684265" y="3494092"/>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C4</a:t>
            </a:r>
          </a:p>
        </p:txBody>
      </p:sp>
      <p:sp>
        <p:nvSpPr>
          <p:cNvPr id="199697" name="Text Box 17"/>
          <p:cNvSpPr txBox="1">
            <a:spLocks noChangeArrowheads="1"/>
          </p:cNvSpPr>
          <p:nvPr/>
        </p:nvSpPr>
        <p:spPr bwMode="auto">
          <a:xfrm>
            <a:off x="7727377" y="3494092"/>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C5</a:t>
            </a:r>
          </a:p>
        </p:txBody>
      </p:sp>
      <p:sp>
        <p:nvSpPr>
          <p:cNvPr id="199698" name="Text Box 18"/>
          <p:cNvSpPr txBox="1">
            <a:spLocks noChangeArrowheads="1"/>
          </p:cNvSpPr>
          <p:nvPr/>
        </p:nvSpPr>
        <p:spPr bwMode="auto">
          <a:xfrm>
            <a:off x="3645915" y="3494092"/>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C3</a:t>
            </a:r>
          </a:p>
        </p:txBody>
      </p:sp>
      <p:sp>
        <p:nvSpPr>
          <p:cNvPr id="199699" name="Text Box 19"/>
          <p:cNvSpPr txBox="1">
            <a:spLocks noChangeArrowheads="1"/>
          </p:cNvSpPr>
          <p:nvPr/>
        </p:nvSpPr>
        <p:spPr bwMode="auto">
          <a:xfrm>
            <a:off x="3171236" y="4581532"/>
            <a:ext cx="1074333"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CORE</a:t>
            </a:r>
          </a:p>
        </p:txBody>
      </p:sp>
      <p:sp>
        <p:nvSpPr>
          <p:cNvPr id="199700" name="Text Box 20"/>
          <p:cNvSpPr txBox="1">
            <a:spLocks noChangeArrowheads="1"/>
          </p:cNvSpPr>
          <p:nvPr/>
        </p:nvSpPr>
        <p:spPr bwMode="auto">
          <a:xfrm>
            <a:off x="5684265" y="13414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A4</a:t>
            </a:r>
          </a:p>
        </p:txBody>
      </p:sp>
      <p:sp>
        <p:nvSpPr>
          <p:cNvPr id="199701" name="Text Box 21"/>
          <p:cNvSpPr txBox="1">
            <a:spLocks noChangeArrowheads="1"/>
          </p:cNvSpPr>
          <p:nvPr/>
        </p:nvSpPr>
        <p:spPr bwMode="auto">
          <a:xfrm>
            <a:off x="7727377" y="13414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A5</a:t>
            </a:r>
          </a:p>
        </p:txBody>
      </p:sp>
      <p:sp>
        <p:nvSpPr>
          <p:cNvPr id="199702" name="Text Box 22"/>
          <p:cNvSpPr txBox="1">
            <a:spLocks noChangeArrowheads="1"/>
          </p:cNvSpPr>
          <p:nvPr/>
        </p:nvSpPr>
        <p:spPr bwMode="auto">
          <a:xfrm>
            <a:off x="3645915" y="13414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A3</a:t>
            </a:r>
          </a:p>
        </p:txBody>
      </p:sp>
      <p:sp>
        <p:nvSpPr>
          <p:cNvPr id="199703" name="Rectangle 23"/>
          <p:cNvSpPr>
            <a:spLocks noChangeArrowheads="1"/>
          </p:cNvSpPr>
          <p:nvPr/>
        </p:nvSpPr>
        <p:spPr bwMode="auto">
          <a:xfrm>
            <a:off x="7752186" y="5813425"/>
            <a:ext cx="2851150" cy="781050"/>
          </a:xfrm>
          <a:prstGeom prst="rect">
            <a:avLst/>
          </a:prstGeom>
          <a:solidFill>
            <a:schemeClr val="bg1"/>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it-IT" sz="2000">
              <a:solidFill>
                <a:srgbClr val="000000"/>
              </a:solidFill>
            </a:endParaRPr>
          </a:p>
        </p:txBody>
      </p:sp>
      <p:sp>
        <p:nvSpPr>
          <p:cNvPr id="199704" name="Text Box 24"/>
          <p:cNvSpPr txBox="1">
            <a:spLocks noChangeAspect="1" noChangeArrowheads="1"/>
          </p:cNvSpPr>
          <p:nvPr/>
        </p:nvSpPr>
        <p:spPr bwMode="auto">
          <a:xfrm>
            <a:off x="8593139" y="4449770"/>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US" sz="1400" b="1">
                <a:solidFill>
                  <a:srgbClr val="FFFFFF"/>
                </a:solidFill>
                <a:latin typeface="Arial" charset="0"/>
                <a:cs typeface="Arial" charset="0"/>
              </a:rPr>
              <a:t>C4</a:t>
            </a:r>
          </a:p>
        </p:txBody>
      </p:sp>
      <p:sp>
        <p:nvSpPr>
          <p:cNvPr id="199705" name="Text Box 25"/>
          <p:cNvSpPr txBox="1">
            <a:spLocks noChangeAspect="1" noChangeArrowheads="1"/>
          </p:cNvSpPr>
          <p:nvPr/>
        </p:nvSpPr>
        <p:spPr bwMode="auto">
          <a:xfrm>
            <a:off x="8340725" y="5129220"/>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D4</a:t>
            </a:r>
            <a:endParaRPr lang="en-US" sz="1400" b="1">
              <a:solidFill>
                <a:srgbClr val="FFFFFF"/>
              </a:solidFill>
              <a:latin typeface="Arial" charset="0"/>
              <a:cs typeface="Arial" charset="0"/>
            </a:endParaRPr>
          </a:p>
        </p:txBody>
      </p:sp>
      <p:sp>
        <p:nvSpPr>
          <p:cNvPr id="199706" name="Text Box 26"/>
          <p:cNvSpPr txBox="1">
            <a:spLocks noChangeAspect="1" noChangeArrowheads="1"/>
          </p:cNvSpPr>
          <p:nvPr/>
        </p:nvSpPr>
        <p:spPr bwMode="auto">
          <a:xfrm>
            <a:off x="8618538" y="5832482"/>
            <a:ext cx="404278"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E4</a:t>
            </a:r>
            <a:endParaRPr lang="en-US" sz="1400" b="1">
              <a:solidFill>
                <a:srgbClr val="FFFFFF"/>
              </a:solidFill>
              <a:latin typeface="Arial" charset="0"/>
              <a:cs typeface="Arial" charset="0"/>
            </a:endParaRPr>
          </a:p>
        </p:txBody>
      </p:sp>
      <p:sp>
        <p:nvSpPr>
          <p:cNvPr id="199707" name="Text Box 27"/>
          <p:cNvSpPr txBox="1">
            <a:spLocks noChangeAspect="1" noChangeArrowheads="1"/>
          </p:cNvSpPr>
          <p:nvPr/>
        </p:nvSpPr>
        <p:spPr bwMode="auto">
          <a:xfrm>
            <a:off x="9485313" y="5813432"/>
            <a:ext cx="39305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F4</a:t>
            </a:r>
            <a:endParaRPr lang="en-US" sz="1400" b="1">
              <a:solidFill>
                <a:srgbClr val="FFFFFF"/>
              </a:solidFill>
              <a:latin typeface="Arial" charset="0"/>
              <a:cs typeface="Arial" charset="0"/>
            </a:endParaRPr>
          </a:p>
        </p:txBody>
      </p:sp>
      <p:sp>
        <p:nvSpPr>
          <p:cNvPr id="199708" name="Text Box 28"/>
          <p:cNvSpPr txBox="1">
            <a:spLocks noChangeAspect="1" noChangeArrowheads="1"/>
          </p:cNvSpPr>
          <p:nvPr/>
        </p:nvSpPr>
        <p:spPr bwMode="auto">
          <a:xfrm>
            <a:off x="9818690" y="5245107"/>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A4</a:t>
            </a:r>
            <a:endParaRPr lang="en-US" sz="1400" b="1">
              <a:solidFill>
                <a:srgbClr val="FFFFFF"/>
              </a:solidFill>
              <a:latin typeface="Arial" charset="0"/>
              <a:cs typeface="Arial" charset="0"/>
            </a:endParaRPr>
          </a:p>
        </p:txBody>
      </p:sp>
      <p:sp>
        <p:nvSpPr>
          <p:cNvPr id="199709" name="Text Box 29"/>
          <p:cNvSpPr txBox="1">
            <a:spLocks noChangeAspect="1" noChangeArrowheads="1"/>
          </p:cNvSpPr>
          <p:nvPr/>
        </p:nvSpPr>
        <p:spPr bwMode="auto">
          <a:xfrm>
            <a:off x="9551990" y="4445007"/>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B4</a:t>
            </a:r>
            <a:endParaRPr lang="en-US" sz="1400" b="1">
              <a:solidFill>
                <a:srgbClr val="FFFFFF"/>
              </a:solidFill>
              <a:latin typeface="Arial" charset="0"/>
              <a:cs typeface="Arial" charset="0"/>
            </a:endParaRPr>
          </a:p>
        </p:txBody>
      </p:sp>
      <p:sp>
        <p:nvSpPr>
          <p:cNvPr id="199710" name="Line 30"/>
          <p:cNvSpPr>
            <a:spLocks noChangeAspect="1" noChangeShapeType="1"/>
          </p:cNvSpPr>
          <p:nvPr/>
        </p:nvSpPr>
        <p:spPr bwMode="auto">
          <a:xfrm rot="5400000">
            <a:off x="9219407" y="3704438"/>
            <a:ext cx="0" cy="11541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199711" name="Line 31"/>
          <p:cNvSpPr>
            <a:spLocks noChangeAspect="1" noChangeShapeType="1"/>
          </p:cNvSpPr>
          <p:nvPr/>
        </p:nvSpPr>
        <p:spPr bwMode="auto">
          <a:xfrm rot="5400000" flipH="1" flipV="1">
            <a:off x="9588500" y="5435603"/>
            <a:ext cx="977900" cy="5461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199712" name="Line 32"/>
          <p:cNvSpPr>
            <a:spLocks noChangeAspect="1" noChangeShapeType="1"/>
          </p:cNvSpPr>
          <p:nvPr/>
        </p:nvSpPr>
        <p:spPr bwMode="auto">
          <a:xfrm rot="5400000" flipV="1">
            <a:off x="7900194" y="5441159"/>
            <a:ext cx="958850" cy="5540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199713" name="Line 33"/>
          <p:cNvSpPr>
            <a:spLocks noChangeAspect="1" noChangeShapeType="1"/>
          </p:cNvSpPr>
          <p:nvPr/>
        </p:nvSpPr>
        <p:spPr bwMode="auto">
          <a:xfrm rot="5400000" flipV="1">
            <a:off x="9604376" y="4473579"/>
            <a:ext cx="938212" cy="5540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199714" name="Line 34"/>
          <p:cNvSpPr>
            <a:spLocks noChangeAspect="1" noChangeShapeType="1"/>
          </p:cNvSpPr>
          <p:nvPr/>
        </p:nvSpPr>
        <p:spPr bwMode="auto">
          <a:xfrm rot="5400000" flipH="1" flipV="1">
            <a:off x="7893844" y="4490247"/>
            <a:ext cx="957262" cy="5397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199715" name="Line 35"/>
          <p:cNvSpPr>
            <a:spLocks noChangeAspect="1" noChangeShapeType="1"/>
          </p:cNvSpPr>
          <p:nvPr/>
        </p:nvSpPr>
        <p:spPr bwMode="auto">
          <a:xfrm rot="5400000">
            <a:off x="9230519" y="5623722"/>
            <a:ext cx="0" cy="11477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199716" name="Line 36"/>
          <p:cNvSpPr>
            <a:spLocks noChangeAspect="1" noChangeShapeType="1"/>
          </p:cNvSpPr>
          <p:nvPr/>
        </p:nvSpPr>
        <p:spPr bwMode="auto">
          <a:xfrm rot="5400000" flipV="1">
            <a:off x="8759825" y="4357691"/>
            <a:ext cx="966788" cy="17129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199717" name="Line 37"/>
          <p:cNvSpPr>
            <a:spLocks noChangeAspect="1" noChangeShapeType="1"/>
          </p:cNvSpPr>
          <p:nvPr/>
        </p:nvSpPr>
        <p:spPr bwMode="auto">
          <a:xfrm rot="5400000">
            <a:off x="8735222" y="4364835"/>
            <a:ext cx="957263" cy="1701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199718" name="Line 38"/>
          <p:cNvSpPr>
            <a:spLocks noChangeAspect="1" noChangeShapeType="1"/>
          </p:cNvSpPr>
          <p:nvPr/>
        </p:nvSpPr>
        <p:spPr bwMode="auto">
          <a:xfrm rot="5400000">
            <a:off x="8271669" y="5239544"/>
            <a:ext cx="191611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199719" name="Line 39"/>
          <p:cNvSpPr>
            <a:spLocks noChangeAspect="1" noChangeShapeType="1"/>
          </p:cNvSpPr>
          <p:nvPr/>
        </p:nvSpPr>
        <p:spPr bwMode="auto">
          <a:xfrm rot="5400000" flipV="1">
            <a:off x="9944894" y="4504534"/>
            <a:ext cx="0" cy="143033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199720" name="Line 40"/>
          <p:cNvSpPr>
            <a:spLocks noChangeAspect="1" noChangeShapeType="1"/>
          </p:cNvSpPr>
          <p:nvPr/>
        </p:nvSpPr>
        <p:spPr bwMode="auto">
          <a:xfrm rot="16200000" flipV="1">
            <a:off x="8524085" y="4495007"/>
            <a:ext cx="1411287"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199721" name="Line 41"/>
          <p:cNvSpPr>
            <a:spLocks noChangeAspect="1" noChangeShapeType="1"/>
          </p:cNvSpPr>
          <p:nvPr/>
        </p:nvSpPr>
        <p:spPr bwMode="auto">
          <a:xfrm flipV="1">
            <a:off x="9458325" y="4318000"/>
            <a:ext cx="0" cy="6048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199722" name="Text Box 42"/>
          <p:cNvSpPr txBox="1">
            <a:spLocks noChangeAspect="1" noChangeArrowheads="1"/>
          </p:cNvSpPr>
          <p:nvPr/>
        </p:nvSpPr>
        <p:spPr bwMode="auto">
          <a:xfrm>
            <a:off x="10309227" y="5175257"/>
            <a:ext cx="755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0000"/>
                </a:solidFill>
                <a:latin typeface="Arial" charset="0"/>
              </a:rPr>
              <a:t>x</a:t>
            </a:r>
          </a:p>
        </p:txBody>
      </p:sp>
      <p:sp>
        <p:nvSpPr>
          <p:cNvPr id="199723" name="Text Box 43"/>
          <p:cNvSpPr txBox="1">
            <a:spLocks noChangeAspect="1" noChangeArrowheads="1"/>
          </p:cNvSpPr>
          <p:nvPr/>
        </p:nvSpPr>
        <p:spPr bwMode="auto">
          <a:xfrm>
            <a:off x="9248775" y="3813178"/>
            <a:ext cx="755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0000"/>
                </a:solidFill>
                <a:latin typeface="Arial" charset="0"/>
              </a:rPr>
              <a:t>y</a:t>
            </a:r>
          </a:p>
        </p:txBody>
      </p:sp>
      <p:sp>
        <p:nvSpPr>
          <p:cNvPr id="199724" name="Oval 44"/>
          <p:cNvSpPr>
            <a:spLocks noChangeAspect="1" noChangeArrowheads="1"/>
          </p:cNvSpPr>
          <p:nvPr/>
        </p:nvSpPr>
        <p:spPr bwMode="auto">
          <a:xfrm>
            <a:off x="9413879" y="4873625"/>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199725" name="Oval 45"/>
          <p:cNvSpPr>
            <a:spLocks noChangeAspect="1" noChangeArrowheads="1"/>
          </p:cNvSpPr>
          <p:nvPr/>
        </p:nvSpPr>
        <p:spPr bwMode="auto">
          <a:xfrm>
            <a:off x="9413879" y="4581525"/>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199726" name="Oval 46"/>
          <p:cNvSpPr>
            <a:spLocks noChangeAspect="1" noChangeArrowheads="1"/>
          </p:cNvSpPr>
          <p:nvPr/>
        </p:nvSpPr>
        <p:spPr bwMode="auto">
          <a:xfrm>
            <a:off x="9413879" y="4445000"/>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199727" name="Oval 47"/>
          <p:cNvSpPr>
            <a:spLocks noChangeAspect="1" noChangeArrowheads="1"/>
          </p:cNvSpPr>
          <p:nvPr/>
        </p:nvSpPr>
        <p:spPr bwMode="auto">
          <a:xfrm>
            <a:off x="9413879" y="4305300"/>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199728" name="Oval 48"/>
          <p:cNvSpPr>
            <a:spLocks noChangeAspect="1" noChangeArrowheads="1"/>
          </p:cNvSpPr>
          <p:nvPr/>
        </p:nvSpPr>
        <p:spPr bwMode="auto">
          <a:xfrm>
            <a:off x="9413879" y="4733925"/>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199729" name="Text Box 49"/>
          <p:cNvSpPr txBox="1">
            <a:spLocks noChangeAspect="1" noChangeArrowheads="1"/>
          </p:cNvSpPr>
          <p:nvPr/>
        </p:nvSpPr>
        <p:spPr bwMode="auto">
          <a:xfrm>
            <a:off x="8478842" y="6197607"/>
            <a:ext cx="1539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000" b="1">
                <a:solidFill>
                  <a:srgbClr val="000000"/>
                </a:solidFill>
                <a:latin typeface="Arial" charset="0"/>
              </a:rPr>
              <a:t>z = 46 mm</a:t>
            </a:r>
          </a:p>
        </p:txBody>
      </p:sp>
      <p:sp>
        <p:nvSpPr>
          <p:cNvPr id="199731" name="Text Box 51"/>
          <p:cNvSpPr txBox="1">
            <a:spLocks noChangeArrowheads="1"/>
          </p:cNvSpPr>
          <p:nvPr/>
        </p:nvSpPr>
        <p:spPr bwMode="auto">
          <a:xfrm>
            <a:off x="8472489" y="1665289"/>
            <a:ext cx="2032000" cy="57943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3200" b="1">
                <a:solidFill>
                  <a:srgbClr val="FFFFFF"/>
                </a:solidFill>
                <a:latin typeface="Arial" charset="0"/>
              </a:rPr>
              <a:t>(10,</a:t>
            </a:r>
            <a:r>
              <a:rPr lang="en-US" sz="3200" b="1">
                <a:solidFill>
                  <a:srgbClr val="FF0000"/>
                </a:solidFill>
                <a:latin typeface="Arial" charset="0"/>
              </a:rPr>
              <a:t>10</a:t>
            </a:r>
            <a:r>
              <a:rPr lang="en-US" sz="3200" b="1">
                <a:solidFill>
                  <a:srgbClr val="FFFFFF"/>
                </a:solidFill>
                <a:latin typeface="Arial" charset="0"/>
              </a:rPr>
              <a:t>,46)</a:t>
            </a:r>
          </a:p>
        </p:txBody>
      </p:sp>
      <p:sp>
        <p:nvSpPr>
          <p:cNvPr id="199732" name="Line 52"/>
          <p:cNvSpPr>
            <a:spLocks noChangeShapeType="1"/>
          </p:cNvSpPr>
          <p:nvPr/>
        </p:nvSpPr>
        <p:spPr bwMode="auto">
          <a:xfrm>
            <a:off x="5016500" y="5002213"/>
            <a:ext cx="503238"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199733" name="Text Box 53"/>
          <p:cNvSpPr txBox="1">
            <a:spLocks noChangeArrowheads="1"/>
          </p:cNvSpPr>
          <p:nvPr/>
        </p:nvSpPr>
        <p:spPr bwMode="auto">
          <a:xfrm>
            <a:off x="5519738" y="4803775"/>
            <a:ext cx="143986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dirty="0">
                <a:solidFill>
                  <a:srgbClr val="000000"/>
                </a:solidFill>
                <a:latin typeface="Arial" charset="0"/>
              </a:rPr>
              <a:t>measured</a:t>
            </a:r>
            <a:br>
              <a:rPr lang="en-US" sz="2000" b="1" dirty="0">
                <a:solidFill>
                  <a:srgbClr val="000000"/>
                </a:solidFill>
                <a:latin typeface="Arial" charset="0"/>
              </a:rPr>
            </a:br>
            <a:endParaRPr lang="en-US" sz="2000" b="1" dirty="0">
              <a:solidFill>
                <a:srgbClr val="FF0000"/>
              </a:solidFill>
              <a:latin typeface="Arial" charset="0"/>
            </a:endParaRPr>
          </a:p>
        </p:txBody>
      </p:sp>
      <p:sp>
        <p:nvSpPr>
          <p:cNvPr id="199734" name="Text Box 54"/>
          <p:cNvSpPr txBox="1">
            <a:spLocks noChangeArrowheads="1"/>
          </p:cNvSpPr>
          <p:nvPr/>
        </p:nvSpPr>
        <p:spPr bwMode="auto">
          <a:xfrm>
            <a:off x="8472489" y="3065470"/>
            <a:ext cx="2032000" cy="57943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3200" b="1">
                <a:solidFill>
                  <a:srgbClr val="FFFFFF"/>
                </a:solidFill>
                <a:latin typeface="Arial" charset="0"/>
              </a:rPr>
              <a:t>(10,</a:t>
            </a:r>
            <a:r>
              <a:rPr lang="en-US" sz="3200" b="1">
                <a:solidFill>
                  <a:srgbClr val="FF0000"/>
                </a:solidFill>
                <a:latin typeface="Arial" charset="0"/>
              </a:rPr>
              <a:t>30</a:t>
            </a:r>
            <a:r>
              <a:rPr lang="en-US" sz="3200" b="1">
                <a:solidFill>
                  <a:srgbClr val="FFFFFF"/>
                </a:solidFill>
                <a:latin typeface="Arial" charset="0"/>
              </a:rPr>
              <a:t>,46)</a:t>
            </a:r>
          </a:p>
        </p:txBody>
      </p:sp>
      <p:sp>
        <p:nvSpPr>
          <p:cNvPr id="199735" name="AutoShape 55"/>
          <p:cNvSpPr>
            <a:spLocks noChangeArrowheads="1"/>
          </p:cNvSpPr>
          <p:nvPr/>
        </p:nvSpPr>
        <p:spPr bwMode="auto">
          <a:xfrm>
            <a:off x="8478838" y="2327282"/>
            <a:ext cx="2025650" cy="644525"/>
          </a:xfrm>
          <a:prstGeom prst="upDownArrow">
            <a:avLst>
              <a:gd name="adj1" fmla="val 50000"/>
              <a:gd name="adj2" fmla="val 20000"/>
            </a:avLst>
          </a:prstGeom>
          <a:solidFill>
            <a:schemeClr val="folHlink"/>
          </a:soli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it-IT" sz="2000">
              <a:solidFill>
                <a:srgbClr val="000000"/>
              </a:solidFill>
            </a:endParaRPr>
          </a:p>
        </p:txBody>
      </p:sp>
      <p:sp>
        <p:nvSpPr>
          <p:cNvPr id="199736" name="Rectangle 56"/>
          <p:cNvSpPr>
            <a:spLocks noChangeArrowheads="1"/>
          </p:cNvSpPr>
          <p:nvPr/>
        </p:nvSpPr>
        <p:spPr bwMode="auto">
          <a:xfrm>
            <a:off x="8401053" y="1598618"/>
            <a:ext cx="2181225" cy="2124075"/>
          </a:xfrm>
          <a:prstGeom prst="rect">
            <a:avLst/>
          </a:prstGeom>
          <a:noFill/>
          <a:ln w="76200">
            <a:solidFill>
              <a:srgbClr val="F2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it-IT" sz="2000">
              <a:solidFill>
                <a:srgbClr val="000000"/>
              </a:solidFill>
            </a:endParaRPr>
          </a:p>
        </p:txBody>
      </p:sp>
      <p:sp>
        <p:nvSpPr>
          <p:cNvPr id="199737" name="Line 57"/>
          <p:cNvSpPr>
            <a:spLocks noChangeShapeType="1"/>
          </p:cNvSpPr>
          <p:nvPr/>
        </p:nvSpPr>
        <p:spPr bwMode="auto">
          <a:xfrm flipH="1">
            <a:off x="9485314" y="3722691"/>
            <a:ext cx="311150" cy="727075"/>
          </a:xfrm>
          <a:prstGeom prst="line">
            <a:avLst/>
          </a:prstGeom>
          <a:noFill/>
          <a:ln w="76200">
            <a:solidFill>
              <a:srgbClr val="F2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59" name="Text Box 52"/>
          <p:cNvSpPr txBox="1">
            <a:spLocks noChangeArrowheads="1"/>
          </p:cNvSpPr>
          <p:nvPr/>
        </p:nvSpPr>
        <p:spPr bwMode="auto">
          <a:xfrm>
            <a:off x="2135192" y="5949950"/>
            <a:ext cx="62515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000" b="1" dirty="0">
                <a:solidFill>
                  <a:srgbClr val="000000"/>
                </a:solidFill>
                <a:latin typeface="Arial" charset="0"/>
              </a:rPr>
              <a:t>791 </a:t>
            </a:r>
            <a:r>
              <a:rPr lang="en-US" sz="2000" b="1" dirty="0" err="1">
                <a:solidFill>
                  <a:srgbClr val="000000"/>
                </a:solidFill>
                <a:latin typeface="Arial" charset="0"/>
              </a:rPr>
              <a:t>keV</a:t>
            </a:r>
            <a:r>
              <a:rPr lang="en-US" sz="2000" b="1" dirty="0">
                <a:solidFill>
                  <a:srgbClr val="000000"/>
                </a:solidFill>
                <a:latin typeface="Arial" charset="0"/>
              </a:rPr>
              <a:t> deposited in segment B4</a:t>
            </a:r>
          </a:p>
        </p:txBody>
      </p:sp>
      <p:pic>
        <p:nvPicPr>
          <p:cNvPr id="61" name="Picture 2">
            <a:extLst>
              <a:ext uri="{FF2B5EF4-FFF2-40B4-BE49-F238E27FC236}">
                <a16:creationId xmlns:a16="http://schemas.microsoft.com/office/drawing/2014/main" id="{6CE59091-B0C4-E941-952F-90757FED94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340" y="842404"/>
            <a:ext cx="2030929" cy="2460945"/>
          </a:xfrm>
          <a:prstGeom prst="rect">
            <a:avLst/>
          </a:prstGeom>
          <a:noFill/>
          <a:ln w="9525">
            <a:noFill/>
            <a:miter lim="800000"/>
            <a:headEnd/>
            <a:tailEnd/>
          </a:ln>
        </p:spPr>
      </p:pic>
    </p:spTree>
    <p:extLst>
      <p:ext uri="{BB962C8B-B14F-4D97-AF65-F5344CB8AC3E}">
        <p14:creationId xmlns:p14="http://schemas.microsoft.com/office/powerpoint/2010/main" val="4001000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16"/>
          <p:cNvSpPr>
            <a:spLocks noChangeArrowheads="1"/>
          </p:cNvSpPr>
          <p:nvPr/>
        </p:nvSpPr>
        <p:spPr bwMode="auto">
          <a:xfrm>
            <a:off x="3215684" y="5229207"/>
            <a:ext cx="7451725" cy="1628775"/>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GB" sz="2400">
              <a:solidFill>
                <a:srgbClr val="000000"/>
              </a:solidFill>
            </a:endParaRPr>
          </a:p>
        </p:txBody>
      </p:sp>
      <p:pic>
        <p:nvPicPr>
          <p:cNvPr id="200706" name="Picture 2" descr="p10p10p46"/>
          <p:cNvPicPr>
            <a:picLocks noChangeAspect="1" noChangeArrowheads="1"/>
          </p:cNvPicPr>
          <p:nvPr/>
        </p:nvPicPr>
        <p:blipFill>
          <a:blip r:embed="rId2" cstate="print">
            <a:extLst>
              <a:ext uri="{28A0092B-C50C-407E-A947-70E740481C1C}">
                <a14:useLocalDpi xmlns:a14="http://schemas.microsoft.com/office/drawing/2010/main" val="0"/>
              </a:ext>
            </a:extLst>
          </a:blip>
          <a:srcRect l="3305" t="1907" r="3305"/>
          <a:stretch>
            <a:fillRect/>
          </a:stretch>
        </p:blipFill>
        <p:spPr bwMode="auto">
          <a:xfrm>
            <a:off x="2135188" y="1268420"/>
            <a:ext cx="61912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folHlink"/>
                </a:solidFill>
                <a:miter lim="800000"/>
                <a:headEnd/>
                <a:tailEnd/>
              </a14:hiddenLine>
            </a:ext>
          </a:extLst>
        </p:spPr>
      </p:pic>
      <p:sp>
        <p:nvSpPr>
          <p:cNvPr id="200708" name="Line 4"/>
          <p:cNvSpPr>
            <a:spLocks noChangeShapeType="1"/>
          </p:cNvSpPr>
          <p:nvPr/>
        </p:nvSpPr>
        <p:spPr bwMode="auto">
          <a:xfrm>
            <a:off x="2135188" y="2349500"/>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09" name="Line 5"/>
          <p:cNvSpPr>
            <a:spLocks noChangeShapeType="1"/>
          </p:cNvSpPr>
          <p:nvPr/>
        </p:nvSpPr>
        <p:spPr bwMode="auto">
          <a:xfrm>
            <a:off x="2135188" y="3429000"/>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10" name="Line 6"/>
          <p:cNvSpPr>
            <a:spLocks noChangeShapeType="1"/>
          </p:cNvSpPr>
          <p:nvPr/>
        </p:nvSpPr>
        <p:spPr bwMode="auto">
          <a:xfrm>
            <a:off x="2135188" y="4510088"/>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11" name="Line 7"/>
          <p:cNvSpPr>
            <a:spLocks noChangeShapeType="1"/>
          </p:cNvSpPr>
          <p:nvPr/>
        </p:nvSpPr>
        <p:spPr bwMode="auto">
          <a:xfrm>
            <a:off x="2135188" y="5661025"/>
            <a:ext cx="2087562"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12" name="Line 8"/>
          <p:cNvSpPr>
            <a:spLocks noChangeShapeType="1"/>
          </p:cNvSpPr>
          <p:nvPr/>
        </p:nvSpPr>
        <p:spPr bwMode="auto">
          <a:xfrm>
            <a:off x="2135188" y="1268413"/>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13" name="Line 9"/>
          <p:cNvSpPr>
            <a:spLocks noChangeShapeType="1"/>
          </p:cNvSpPr>
          <p:nvPr/>
        </p:nvSpPr>
        <p:spPr bwMode="auto">
          <a:xfrm>
            <a:off x="4222750" y="1268413"/>
            <a:ext cx="0" cy="4392612"/>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14" name="Line 10"/>
          <p:cNvSpPr>
            <a:spLocks noChangeShapeType="1"/>
          </p:cNvSpPr>
          <p:nvPr/>
        </p:nvSpPr>
        <p:spPr bwMode="auto">
          <a:xfrm>
            <a:off x="6281738" y="1268418"/>
            <a:ext cx="0" cy="3241675"/>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15" name="Line 11"/>
          <p:cNvSpPr>
            <a:spLocks noChangeShapeType="1"/>
          </p:cNvSpPr>
          <p:nvPr/>
        </p:nvSpPr>
        <p:spPr bwMode="auto">
          <a:xfrm>
            <a:off x="8326438" y="1268418"/>
            <a:ext cx="0" cy="3241675"/>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16" name="Line 12"/>
          <p:cNvSpPr>
            <a:spLocks noChangeShapeType="1"/>
          </p:cNvSpPr>
          <p:nvPr/>
        </p:nvSpPr>
        <p:spPr bwMode="auto">
          <a:xfrm>
            <a:off x="2135188" y="1268413"/>
            <a:ext cx="0" cy="4392612"/>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17" name="Text Box 13"/>
          <p:cNvSpPr txBox="1">
            <a:spLocks noChangeArrowheads="1"/>
          </p:cNvSpPr>
          <p:nvPr/>
        </p:nvSpPr>
        <p:spPr bwMode="auto">
          <a:xfrm>
            <a:off x="5684265" y="24209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B4</a:t>
            </a:r>
          </a:p>
        </p:txBody>
      </p:sp>
      <p:sp>
        <p:nvSpPr>
          <p:cNvPr id="200718" name="Text Box 14"/>
          <p:cNvSpPr txBox="1">
            <a:spLocks noChangeArrowheads="1"/>
          </p:cNvSpPr>
          <p:nvPr/>
        </p:nvSpPr>
        <p:spPr bwMode="auto">
          <a:xfrm>
            <a:off x="7727377" y="24209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B5</a:t>
            </a:r>
          </a:p>
        </p:txBody>
      </p:sp>
      <p:sp>
        <p:nvSpPr>
          <p:cNvPr id="200719" name="Text Box 15"/>
          <p:cNvSpPr txBox="1">
            <a:spLocks noChangeArrowheads="1"/>
          </p:cNvSpPr>
          <p:nvPr/>
        </p:nvSpPr>
        <p:spPr bwMode="auto">
          <a:xfrm>
            <a:off x="3645915" y="24209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B3</a:t>
            </a:r>
          </a:p>
        </p:txBody>
      </p:sp>
      <p:sp>
        <p:nvSpPr>
          <p:cNvPr id="200720" name="Text Box 16"/>
          <p:cNvSpPr txBox="1">
            <a:spLocks noChangeArrowheads="1"/>
          </p:cNvSpPr>
          <p:nvPr/>
        </p:nvSpPr>
        <p:spPr bwMode="auto">
          <a:xfrm>
            <a:off x="5684265" y="3494092"/>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C4</a:t>
            </a:r>
          </a:p>
        </p:txBody>
      </p:sp>
      <p:sp>
        <p:nvSpPr>
          <p:cNvPr id="200721" name="Text Box 17"/>
          <p:cNvSpPr txBox="1">
            <a:spLocks noChangeArrowheads="1"/>
          </p:cNvSpPr>
          <p:nvPr/>
        </p:nvSpPr>
        <p:spPr bwMode="auto">
          <a:xfrm>
            <a:off x="7727377" y="3494092"/>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C5</a:t>
            </a:r>
          </a:p>
        </p:txBody>
      </p:sp>
      <p:sp>
        <p:nvSpPr>
          <p:cNvPr id="200722" name="Text Box 18"/>
          <p:cNvSpPr txBox="1">
            <a:spLocks noChangeArrowheads="1"/>
          </p:cNvSpPr>
          <p:nvPr/>
        </p:nvSpPr>
        <p:spPr bwMode="auto">
          <a:xfrm>
            <a:off x="3645915" y="3494092"/>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C3</a:t>
            </a:r>
          </a:p>
        </p:txBody>
      </p:sp>
      <p:sp>
        <p:nvSpPr>
          <p:cNvPr id="200723" name="Text Box 19"/>
          <p:cNvSpPr txBox="1">
            <a:spLocks noChangeArrowheads="1"/>
          </p:cNvSpPr>
          <p:nvPr/>
        </p:nvSpPr>
        <p:spPr bwMode="auto">
          <a:xfrm>
            <a:off x="3171236" y="4581532"/>
            <a:ext cx="1074333"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CORE</a:t>
            </a:r>
          </a:p>
        </p:txBody>
      </p:sp>
      <p:sp>
        <p:nvSpPr>
          <p:cNvPr id="200724" name="Text Box 20"/>
          <p:cNvSpPr txBox="1">
            <a:spLocks noChangeArrowheads="1"/>
          </p:cNvSpPr>
          <p:nvPr/>
        </p:nvSpPr>
        <p:spPr bwMode="auto">
          <a:xfrm>
            <a:off x="5684265" y="13414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A4</a:t>
            </a:r>
          </a:p>
        </p:txBody>
      </p:sp>
      <p:sp>
        <p:nvSpPr>
          <p:cNvPr id="200725" name="Text Box 21"/>
          <p:cNvSpPr txBox="1">
            <a:spLocks noChangeArrowheads="1"/>
          </p:cNvSpPr>
          <p:nvPr/>
        </p:nvSpPr>
        <p:spPr bwMode="auto">
          <a:xfrm>
            <a:off x="7727377" y="13414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A5</a:t>
            </a:r>
          </a:p>
        </p:txBody>
      </p:sp>
      <p:sp>
        <p:nvSpPr>
          <p:cNvPr id="200726" name="Text Box 22"/>
          <p:cNvSpPr txBox="1">
            <a:spLocks noChangeArrowheads="1"/>
          </p:cNvSpPr>
          <p:nvPr/>
        </p:nvSpPr>
        <p:spPr bwMode="auto">
          <a:xfrm>
            <a:off x="3645915" y="13414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A3</a:t>
            </a:r>
          </a:p>
        </p:txBody>
      </p:sp>
      <p:sp>
        <p:nvSpPr>
          <p:cNvPr id="200727" name="Rectangle 23"/>
          <p:cNvSpPr>
            <a:spLocks noChangeArrowheads="1"/>
          </p:cNvSpPr>
          <p:nvPr/>
        </p:nvSpPr>
        <p:spPr bwMode="auto">
          <a:xfrm>
            <a:off x="7824192" y="5813425"/>
            <a:ext cx="2851150" cy="781050"/>
          </a:xfrm>
          <a:prstGeom prst="rect">
            <a:avLst/>
          </a:prstGeom>
          <a:solidFill>
            <a:schemeClr val="bg1"/>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it-IT" sz="2000">
              <a:solidFill>
                <a:srgbClr val="000000"/>
              </a:solidFill>
            </a:endParaRPr>
          </a:p>
        </p:txBody>
      </p:sp>
      <p:sp>
        <p:nvSpPr>
          <p:cNvPr id="200728" name="Text Box 24"/>
          <p:cNvSpPr txBox="1">
            <a:spLocks noChangeAspect="1" noChangeArrowheads="1"/>
          </p:cNvSpPr>
          <p:nvPr/>
        </p:nvSpPr>
        <p:spPr bwMode="auto">
          <a:xfrm>
            <a:off x="8593139" y="4449770"/>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US" sz="1400" b="1">
                <a:solidFill>
                  <a:srgbClr val="FFFFFF"/>
                </a:solidFill>
                <a:latin typeface="Arial" charset="0"/>
                <a:cs typeface="Arial" charset="0"/>
              </a:rPr>
              <a:t>C4</a:t>
            </a:r>
          </a:p>
        </p:txBody>
      </p:sp>
      <p:sp>
        <p:nvSpPr>
          <p:cNvPr id="200729" name="Text Box 25"/>
          <p:cNvSpPr txBox="1">
            <a:spLocks noChangeAspect="1" noChangeArrowheads="1"/>
          </p:cNvSpPr>
          <p:nvPr/>
        </p:nvSpPr>
        <p:spPr bwMode="auto">
          <a:xfrm>
            <a:off x="8340725" y="5129220"/>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D4</a:t>
            </a:r>
            <a:endParaRPr lang="en-US" sz="1400" b="1">
              <a:solidFill>
                <a:srgbClr val="FFFFFF"/>
              </a:solidFill>
              <a:latin typeface="Arial" charset="0"/>
              <a:cs typeface="Arial" charset="0"/>
            </a:endParaRPr>
          </a:p>
        </p:txBody>
      </p:sp>
      <p:sp>
        <p:nvSpPr>
          <p:cNvPr id="200730" name="Text Box 26"/>
          <p:cNvSpPr txBox="1">
            <a:spLocks noChangeAspect="1" noChangeArrowheads="1"/>
          </p:cNvSpPr>
          <p:nvPr/>
        </p:nvSpPr>
        <p:spPr bwMode="auto">
          <a:xfrm>
            <a:off x="8618538" y="5832482"/>
            <a:ext cx="404278"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E4</a:t>
            </a:r>
            <a:endParaRPr lang="en-US" sz="1400" b="1">
              <a:solidFill>
                <a:srgbClr val="FFFFFF"/>
              </a:solidFill>
              <a:latin typeface="Arial" charset="0"/>
              <a:cs typeface="Arial" charset="0"/>
            </a:endParaRPr>
          </a:p>
        </p:txBody>
      </p:sp>
      <p:sp>
        <p:nvSpPr>
          <p:cNvPr id="200731" name="Text Box 27"/>
          <p:cNvSpPr txBox="1">
            <a:spLocks noChangeAspect="1" noChangeArrowheads="1"/>
          </p:cNvSpPr>
          <p:nvPr/>
        </p:nvSpPr>
        <p:spPr bwMode="auto">
          <a:xfrm>
            <a:off x="9485313" y="5813432"/>
            <a:ext cx="39305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F4</a:t>
            </a:r>
            <a:endParaRPr lang="en-US" sz="1400" b="1">
              <a:solidFill>
                <a:srgbClr val="FFFFFF"/>
              </a:solidFill>
              <a:latin typeface="Arial" charset="0"/>
              <a:cs typeface="Arial" charset="0"/>
            </a:endParaRPr>
          </a:p>
        </p:txBody>
      </p:sp>
      <p:sp>
        <p:nvSpPr>
          <p:cNvPr id="200732" name="Text Box 28"/>
          <p:cNvSpPr txBox="1">
            <a:spLocks noChangeAspect="1" noChangeArrowheads="1"/>
          </p:cNvSpPr>
          <p:nvPr/>
        </p:nvSpPr>
        <p:spPr bwMode="auto">
          <a:xfrm>
            <a:off x="9818690" y="5245107"/>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A4</a:t>
            </a:r>
            <a:endParaRPr lang="en-US" sz="1400" b="1">
              <a:solidFill>
                <a:srgbClr val="FFFFFF"/>
              </a:solidFill>
              <a:latin typeface="Arial" charset="0"/>
              <a:cs typeface="Arial" charset="0"/>
            </a:endParaRPr>
          </a:p>
        </p:txBody>
      </p:sp>
      <p:sp>
        <p:nvSpPr>
          <p:cNvPr id="200733" name="Text Box 29"/>
          <p:cNvSpPr txBox="1">
            <a:spLocks noChangeAspect="1" noChangeArrowheads="1"/>
          </p:cNvSpPr>
          <p:nvPr/>
        </p:nvSpPr>
        <p:spPr bwMode="auto">
          <a:xfrm>
            <a:off x="9551990" y="4445007"/>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B4</a:t>
            </a:r>
            <a:endParaRPr lang="en-US" sz="1400" b="1">
              <a:solidFill>
                <a:srgbClr val="FFFFFF"/>
              </a:solidFill>
              <a:latin typeface="Arial" charset="0"/>
              <a:cs typeface="Arial" charset="0"/>
            </a:endParaRPr>
          </a:p>
        </p:txBody>
      </p:sp>
      <p:sp>
        <p:nvSpPr>
          <p:cNvPr id="200734" name="Line 30"/>
          <p:cNvSpPr>
            <a:spLocks noChangeAspect="1" noChangeShapeType="1"/>
          </p:cNvSpPr>
          <p:nvPr/>
        </p:nvSpPr>
        <p:spPr bwMode="auto">
          <a:xfrm rot="5400000">
            <a:off x="9219407" y="3704438"/>
            <a:ext cx="0" cy="11541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35" name="Line 31"/>
          <p:cNvSpPr>
            <a:spLocks noChangeAspect="1" noChangeShapeType="1"/>
          </p:cNvSpPr>
          <p:nvPr/>
        </p:nvSpPr>
        <p:spPr bwMode="auto">
          <a:xfrm rot="5400000" flipH="1" flipV="1">
            <a:off x="9588500" y="5435603"/>
            <a:ext cx="977900" cy="5461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36" name="Line 32"/>
          <p:cNvSpPr>
            <a:spLocks noChangeAspect="1" noChangeShapeType="1"/>
          </p:cNvSpPr>
          <p:nvPr/>
        </p:nvSpPr>
        <p:spPr bwMode="auto">
          <a:xfrm rot="5400000" flipV="1">
            <a:off x="7900194" y="5441159"/>
            <a:ext cx="958850" cy="5540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37" name="Line 33"/>
          <p:cNvSpPr>
            <a:spLocks noChangeAspect="1" noChangeShapeType="1"/>
          </p:cNvSpPr>
          <p:nvPr/>
        </p:nvSpPr>
        <p:spPr bwMode="auto">
          <a:xfrm rot="5400000" flipV="1">
            <a:off x="9604376" y="4473579"/>
            <a:ext cx="938212" cy="5540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38" name="Line 34"/>
          <p:cNvSpPr>
            <a:spLocks noChangeAspect="1" noChangeShapeType="1"/>
          </p:cNvSpPr>
          <p:nvPr/>
        </p:nvSpPr>
        <p:spPr bwMode="auto">
          <a:xfrm rot="5400000" flipH="1" flipV="1">
            <a:off x="7893844" y="4490247"/>
            <a:ext cx="957262" cy="5397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39" name="Line 35"/>
          <p:cNvSpPr>
            <a:spLocks noChangeAspect="1" noChangeShapeType="1"/>
          </p:cNvSpPr>
          <p:nvPr/>
        </p:nvSpPr>
        <p:spPr bwMode="auto">
          <a:xfrm rot="5400000">
            <a:off x="9230519" y="5623722"/>
            <a:ext cx="0" cy="11477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40" name="Line 36"/>
          <p:cNvSpPr>
            <a:spLocks noChangeAspect="1" noChangeShapeType="1"/>
          </p:cNvSpPr>
          <p:nvPr/>
        </p:nvSpPr>
        <p:spPr bwMode="auto">
          <a:xfrm rot="5400000" flipV="1">
            <a:off x="8759825" y="4357691"/>
            <a:ext cx="966788" cy="17129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41" name="Line 37"/>
          <p:cNvSpPr>
            <a:spLocks noChangeAspect="1" noChangeShapeType="1"/>
          </p:cNvSpPr>
          <p:nvPr/>
        </p:nvSpPr>
        <p:spPr bwMode="auto">
          <a:xfrm rot="5400000">
            <a:off x="8735222" y="4364835"/>
            <a:ext cx="957263" cy="1701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42" name="Line 38"/>
          <p:cNvSpPr>
            <a:spLocks noChangeAspect="1" noChangeShapeType="1"/>
          </p:cNvSpPr>
          <p:nvPr/>
        </p:nvSpPr>
        <p:spPr bwMode="auto">
          <a:xfrm rot="5400000">
            <a:off x="8271669" y="5239544"/>
            <a:ext cx="191611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43" name="Line 39"/>
          <p:cNvSpPr>
            <a:spLocks noChangeAspect="1" noChangeShapeType="1"/>
          </p:cNvSpPr>
          <p:nvPr/>
        </p:nvSpPr>
        <p:spPr bwMode="auto">
          <a:xfrm rot="5400000" flipV="1">
            <a:off x="9944894" y="4504534"/>
            <a:ext cx="0" cy="143033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44" name="Line 40"/>
          <p:cNvSpPr>
            <a:spLocks noChangeAspect="1" noChangeShapeType="1"/>
          </p:cNvSpPr>
          <p:nvPr/>
        </p:nvSpPr>
        <p:spPr bwMode="auto">
          <a:xfrm rot="16200000" flipV="1">
            <a:off x="8524085" y="4495007"/>
            <a:ext cx="1411287"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45" name="Line 41"/>
          <p:cNvSpPr>
            <a:spLocks noChangeAspect="1" noChangeShapeType="1"/>
          </p:cNvSpPr>
          <p:nvPr/>
        </p:nvSpPr>
        <p:spPr bwMode="auto">
          <a:xfrm flipV="1">
            <a:off x="9458325" y="4318000"/>
            <a:ext cx="0" cy="6048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46" name="Text Box 42"/>
          <p:cNvSpPr txBox="1">
            <a:spLocks noChangeAspect="1" noChangeArrowheads="1"/>
          </p:cNvSpPr>
          <p:nvPr/>
        </p:nvSpPr>
        <p:spPr bwMode="auto">
          <a:xfrm>
            <a:off x="10309227" y="5175257"/>
            <a:ext cx="755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0000"/>
                </a:solidFill>
                <a:latin typeface="Arial" charset="0"/>
              </a:rPr>
              <a:t>x</a:t>
            </a:r>
          </a:p>
        </p:txBody>
      </p:sp>
      <p:sp>
        <p:nvSpPr>
          <p:cNvPr id="200747" name="Text Box 43"/>
          <p:cNvSpPr txBox="1">
            <a:spLocks noChangeAspect="1" noChangeArrowheads="1"/>
          </p:cNvSpPr>
          <p:nvPr/>
        </p:nvSpPr>
        <p:spPr bwMode="auto">
          <a:xfrm>
            <a:off x="9248775" y="3813178"/>
            <a:ext cx="755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0000"/>
                </a:solidFill>
                <a:latin typeface="Arial" charset="0"/>
              </a:rPr>
              <a:t>y</a:t>
            </a:r>
          </a:p>
        </p:txBody>
      </p:sp>
      <p:sp>
        <p:nvSpPr>
          <p:cNvPr id="200748" name="Oval 44"/>
          <p:cNvSpPr>
            <a:spLocks noChangeAspect="1" noChangeArrowheads="1"/>
          </p:cNvSpPr>
          <p:nvPr/>
        </p:nvSpPr>
        <p:spPr bwMode="auto">
          <a:xfrm>
            <a:off x="9413879" y="4873625"/>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0749" name="Oval 45"/>
          <p:cNvSpPr>
            <a:spLocks noChangeAspect="1" noChangeArrowheads="1"/>
          </p:cNvSpPr>
          <p:nvPr/>
        </p:nvSpPr>
        <p:spPr bwMode="auto">
          <a:xfrm>
            <a:off x="9413879" y="4581525"/>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0750" name="Oval 46"/>
          <p:cNvSpPr>
            <a:spLocks noChangeAspect="1" noChangeArrowheads="1"/>
          </p:cNvSpPr>
          <p:nvPr/>
        </p:nvSpPr>
        <p:spPr bwMode="auto">
          <a:xfrm>
            <a:off x="9413879" y="4445000"/>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0751" name="Oval 47"/>
          <p:cNvSpPr>
            <a:spLocks noChangeAspect="1" noChangeArrowheads="1"/>
          </p:cNvSpPr>
          <p:nvPr/>
        </p:nvSpPr>
        <p:spPr bwMode="auto">
          <a:xfrm>
            <a:off x="9413879" y="4305300"/>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0752" name="Oval 48"/>
          <p:cNvSpPr>
            <a:spLocks noChangeAspect="1" noChangeArrowheads="1"/>
          </p:cNvSpPr>
          <p:nvPr/>
        </p:nvSpPr>
        <p:spPr bwMode="auto">
          <a:xfrm>
            <a:off x="9413879" y="4733925"/>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0753" name="Text Box 49"/>
          <p:cNvSpPr txBox="1">
            <a:spLocks noChangeAspect="1" noChangeArrowheads="1"/>
          </p:cNvSpPr>
          <p:nvPr/>
        </p:nvSpPr>
        <p:spPr bwMode="auto">
          <a:xfrm>
            <a:off x="8478842" y="6197607"/>
            <a:ext cx="1539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000" b="1">
                <a:solidFill>
                  <a:srgbClr val="000000"/>
                </a:solidFill>
                <a:latin typeface="Arial" charset="0"/>
              </a:rPr>
              <a:t>z = 46 mm</a:t>
            </a:r>
          </a:p>
        </p:txBody>
      </p:sp>
      <p:sp>
        <p:nvSpPr>
          <p:cNvPr id="200754" name="Oval 50"/>
          <p:cNvSpPr>
            <a:spLocks noChangeAspect="1" noChangeArrowheads="1"/>
          </p:cNvSpPr>
          <p:nvPr/>
        </p:nvSpPr>
        <p:spPr bwMode="auto">
          <a:xfrm>
            <a:off x="9415463" y="4875213"/>
            <a:ext cx="87312" cy="88900"/>
          </a:xfrm>
          <a:prstGeom prst="ellipse">
            <a:avLst/>
          </a:prstGeom>
          <a:solidFill>
            <a:srgbClr val="F2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0755" name="AutoShape 51"/>
          <p:cNvSpPr>
            <a:spLocks noChangeArrowheads="1"/>
          </p:cNvSpPr>
          <p:nvPr/>
        </p:nvSpPr>
        <p:spPr bwMode="auto">
          <a:xfrm>
            <a:off x="9551992" y="4778375"/>
            <a:ext cx="1108075" cy="306388"/>
          </a:xfrm>
          <a:prstGeom prst="leftArrow">
            <a:avLst>
              <a:gd name="adj1" fmla="val 50000"/>
              <a:gd name="adj2" fmla="val 90414"/>
            </a:avLst>
          </a:prstGeom>
          <a:solidFill>
            <a:srgbClr val="F2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it-IT" sz="2000">
              <a:solidFill>
                <a:srgbClr val="000000"/>
              </a:solidFill>
            </a:endParaRPr>
          </a:p>
        </p:txBody>
      </p:sp>
      <p:sp>
        <p:nvSpPr>
          <p:cNvPr id="200756" name="Text Box 52"/>
          <p:cNvSpPr txBox="1">
            <a:spLocks noChangeArrowheads="1"/>
          </p:cNvSpPr>
          <p:nvPr/>
        </p:nvSpPr>
        <p:spPr bwMode="auto">
          <a:xfrm>
            <a:off x="2135192" y="5949950"/>
            <a:ext cx="62515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000" b="1" dirty="0">
                <a:solidFill>
                  <a:srgbClr val="000000"/>
                </a:solidFill>
                <a:latin typeface="Arial" charset="0"/>
              </a:rPr>
              <a:t>791 </a:t>
            </a:r>
            <a:r>
              <a:rPr lang="en-US" sz="2000" b="1" dirty="0" err="1">
                <a:solidFill>
                  <a:srgbClr val="000000"/>
                </a:solidFill>
                <a:latin typeface="Arial" charset="0"/>
              </a:rPr>
              <a:t>keV</a:t>
            </a:r>
            <a:r>
              <a:rPr lang="en-US" sz="2000" b="1" dirty="0">
                <a:solidFill>
                  <a:srgbClr val="000000"/>
                </a:solidFill>
                <a:latin typeface="Arial" charset="0"/>
              </a:rPr>
              <a:t> deposited in segment B4</a:t>
            </a:r>
          </a:p>
        </p:txBody>
      </p:sp>
      <p:sp>
        <p:nvSpPr>
          <p:cNvPr id="200757" name="Text Box 53"/>
          <p:cNvSpPr txBox="1">
            <a:spLocks noChangeArrowheads="1"/>
          </p:cNvSpPr>
          <p:nvPr/>
        </p:nvSpPr>
        <p:spPr bwMode="auto">
          <a:xfrm>
            <a:off x="8472489" y="3065470"/>
            <a:ext cx="2032000" cy="57943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3200" b="1">
                <a:solidFill>
                  <a:srgbClr val="FFFFFF"/>
                </a:solidFill>
                <a:latin typeface="Arial" charset="0"/>
              </a:rPr>
              <a:t>(10,</a:t>
            </a:r>
            <a:r>
              <a:rPr lang="en-US" sz="3200" b="1">
                <a:solidFill>
                  <a:srgbClr val="FF0000"/>
                </a:solidFill>
                <a:latin typeface="Arial" charset="0"/>
              </a:rPr>
              <a:t>10</a:t>
            </a:r>
            <a:r>
              <a:rPr lang="en-US" sz="3200" b="1">
                <a:solidFill>
                  <a:srgbClr val="FFFFFF"/>
                </a:solidFill>
                <a:latin typeface="Arial" charset="0"/>
              </a:rPr>
              <a:t>,46)</a:t>
            </a:r>
          </a:p>
        </p:txBody>
      </p:sp>
      <p:sp>
        <p:nvSpPr>
          <p:cNvPr id="200758" name="Line 54"/>
          <p:cNvSpPr>
            <a:spLocks noChangeShapeType="1"/>
          </p:cNvSpPr>
          <p:nvPr/>
        </p:nvSpPr>
        <p:spPr bwMode="auto">
          <a:xfrm>
            <a:off x="5016500" y="5002213"/>
            <a:ext cx="503238"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59" name="Line 55"/>
          <p:cNvSpPr>
            <a:spLocks noChangeShapeType="1"/>
          </p:cNvSpPr>
          <p:nvPr/>
        </p:nvSpPr>
        <p:spPr bwMode="auto">
          <a:xfrm>
            <a:off x="5016500" y="5308600"/>
            <a:ext cx="503238"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0760" name="Text Box 56"/>
          <p:cNvSpPr txBox="1">
            <a:spLocks noChangeArrowheads="1"/>
          </p:cNvSpPr>
          <p:nvPr/>
        </p:nvSpPr>
        <p:spPr bwMode="auto">
          <a:xfrm>
            <a:off x="5519738" y="4803775"/>
            <a:ext cx="14398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b="1" dirty="0">
                <a:solidFill>
                  <a:srgbClr val="000000"/>
                </a:solidFill>
                <a:latin typeface="Arial" charset="0"/>
              </a:rPr>
              <a:t>measured</a:t>
            </a:r>
            <a:br>
              <a:rPr lang="en-US" b="1" dirty="0">
                <a:solidFill>
                  <a:srgbClr val="000000"/>
                </a:solidFill>
                <a:latin typeface="Arial" charset="0"/>
              </a:rPr>
            </a:br>
            <a:r>
              <a:rPr lang="en-US" b="1" dirty="0">
                <a:solidFill>
                  <a:srgbClr val="FF0000"/>
                </a:solidFill>
                <a:latin typeface="Arial" charset="0"/>
              </a:rPr>
              <a:t>calculated</a:t>
            </a:r>
          </a:p>
        </p:txBody>
      </p:sp>
      <p:sp>
        <p:nvSpPr>
          <p:cNvPr id="58" name="Rectangle 3">
            <a:extLst>
              <a:ext uri="{FF2B5EF4-FFF2-40B4-BE49-F238E27FC236}">
                <a16:creationId xmlns:a16="http://schemas.microsoft.com/office/drawing/2014/main" id="{75F86B76-38F4-C642-9950-C6CF5982FF0C}"/>
              </a:ext>
            </a:extLst>
          </p:cNvPr>
          <p:cNvSpPr>
            <a:spLocks noGrp="1" noChangeArrowheads="1"/>
          </p:cNvSpPr>
          <p:nvPr>
            <p:ph type="title"/>
          </p:nvPr>
        </p:nvSpPr>
        <p:spPr>
          <a:xfrm>
            <a:off x="2531269" y="18258"/>
            <a:ext cx="7416800" cy="671512"/>
          </a:xfrm>
        </p:spPr>
        <p:txBody>
          <a:bodyPr/>
          <a:lstStyle/>
          <a:p>
            <a:r>
              <a:rPr lang="en-US" sz="3600" b="1" dirty="0">
                <a:solidFill>
                  <a:schemeClr val="bg1"/>
                </a:solidFill>
              </a:rPr>
              <a:t>Pulse Shape Analysis concept</a:t>
            </a:r>
          </a:p>
        </p:txBody>
      </p:sp>
    </p:spTree>
    <p:extLst>
      <p:ext uri="{BB962C8B-B14F-4D97-AF65-F5344CB8AC3E}">
        <p14:creationId xmlns:p14="http://schemas.microsoft.com/office/powerpoint/2010/main" val="3117977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16"/>
          <p:cNvSpPr>
            <a:spLocks noChangeArrowheads="1"/>
          </p:cNvSpPr>
          <p:nvPr/>
        </p:nvSpPr>
        <p:spPr bwMode="auto">
          <a:xfrm>
            <a:off x="3215684" y="5229207"/>
            <a:ext cx="7451725" cy="1628775"/>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GB" sz="2400">
              <a:solidFill>
                <a:srgbClr val="000000"/>
              </a:solidFill>
            </a:endParaRPr>
          </a:p>
        </p:txBody>
      </p:sp>
      <p:pic>
        <p:nvPicPr>
          <p:cNvPr id="201731" name="Picture 3" descr="p10p15p46"/>
          <p:cNvPicPr>
            <a:picLocks noChangeAspect="1" noChangeArrowheads="1"/>
          </p:cNvPicPr>
          <p:nvPr/>
        </p:nvPicPr>
        <p:blipFill>
          <a:blip r:embed="rId2" cstate="print">
            <a:extLst>
              <a:ext uri="{28A0092B-C50C-407E-A947-70E740481C1C}">
                <a14:useLocalDpi xmlns:a14="http://schemas.microsoft.com/office/drawing/2010/main" val="0"/>
              </a:ext>
            </a:extLst>
          </a:blip>
          <a:srcRect l="3305" t="1907" r="3305"/>
          <a:stretch>
            <a:fillRect/>
          </a:stretch>
        </p:blipFill>
        <p:spPr bwMode="auto">
          <a:xfrm>
            <a:off x="2135188" y="1268420"/>
            <a:ext cx="61912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Line 4"/>
          <p:cNvSpPr>
            <a:spLocks noChangeShapeType="1"/>
          </p:cNvSpPr>
          <p:nvPr/>
        </p:nvSpPr>
        <p:spPr bwMode="auto">
          <a:xfrm>
            <a:off x="2135188" y="2349500"/>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1733" name="Line 5"/>
          <p:cNvSpPr>
            <a:spLocks noChangeShapeType="1"/>
          </p:cNvSpPr>
          <p:nvPr/>
        </p:nvSpPr>
        <p:spPr bwMode="auto">
          <a:xfrm>
            <a:off x="2135188" y="3429000"/>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1734" name="Line 6"/>
          <p:cNvSpPr>
            <a:spLocks noChangeShapeType="1"/>
          </p:cNvSpPr>
          <p:nvPr/>
        </p:nvSpPr>
        <p:spPr bwMode="auto">
          <a:xfrm>
            <a:off x="2135188" y="4510088"/>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1735" name="Line 7"/>
          <p:cNvSpPr>
            <a:spLocks noChangeShapeType="1"/>
          </p:cNvSpPr>
          <p:nvPr/>
        </p:nvSpPr>
        <p:spPr bwMode="auto">
          <a:xfrm>
            <a:off x="2135188" y="5661025"/>
            <a:ext cx="2087562"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1736" name="Line 8"/>
          <p:cNvSpPr>
            <a:spLocks noChangeShapeType="1"/>
          </p:cNvSpPr>
          <p:nvPr/>
        </p:nvSpPr>
        <p:spPr bwMode="auto">
          <a:xfrm>
            <a:off x="2135188" y="1268413"/>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1737" name="Line 9"/>
          <p:cNvSpPr>
            <a:spLocks noChangeShapeType="1"/>
          </p:cNvSpPr>
          <p:nvPr/>
        </p:nvSpPr>
        <p:spPr bwMode="auto">
          <a:xfrm>
            <a:off x="4222750" y="1268413"/>
            <a:ext cx="0" cy="4392612"/>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1738" name="Line 10"/>
          <p:cNvSpPr>
            <a:spLocks noChangeShapeType="1"/>
          </p:cNvSpPr>
          <p:nvPr/>
        </p:nvSpPr>
        <p:spPr bwMode="auto">
          <a:xfrm>
            <a:off x="6281738" y="1268418"/>
            <a:ext cx="0" cy="3241675"/>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1739" name="Line 11"/>
          <p:cNvSpPr>
            <a:spLocks noChangeShapeType="1"/>
          </p:cNvSpPr>
          <p:nvPr/>
        </p:nvSpPr>
        <p:spPr bwMode="auto">
          <a:xfrm>
            <a:off x="8326438" y="1268418"/>
            <a:ext cx="0" cy="3241675"/>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1740" name="Line 12"/>
          <p:cNvSpPr>
            <a:spLocks noChangeShapeType="1"/>
          </p:cNvSpPr>
          <p:nvPr/>
        </p:nvSpPr>
        <p:spPr bwMode="auto">
          <a:xfrm>
            <a:off x="2135188" y="1268413"/>
            <a:ext cx="0" cy="4392612"/>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1741" name="Text Box 13"/>
          <p:cNvSpPr txBox="1">
            <a:spLocks noChangeArrowheads="1"/>
          </p:cNvSpPr>
          <p:nvPr/>
        </p:nvSpPr>
        <p:spPr bwMode="auto">
          <a:xfrm>
            <a:off x="5684265" y="24209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B4</a:t>
            </a:r>
          </a:p>
        </p:txBody>
      </p:sp>
      <p:sp>
        <p:nvSpPr>
          <p:cNvPr id="201742" name="Text Box 14"/>
          <p:cNvSpPr txBox="1">
            <a:spLocks noChangeArrowheads="1"/>
          </p:cNvSpPr>
          <p:nvPr/>
        </p:nvSpPr>
        <p:spPr bwMode="auto">
          <a:xfrm>
            <a:off x="7727377" y="24209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B5</a:t>
            </a:r>
          </a:p>
        </p:txBody>
      </p:sp>
      <p:sp>
        <p:nvSpPr>
          <p:cNvPr id="201743" name="Text Box 15"/>
          <p:cNvSpPr txBox="1">
            <a:spLocks noChangeArrowheads="1"/>
          </p:cNvSpPr>
          <p:nvPr/>
        </p:nvSpPr>
        <p:spPr bwMode="auto">
          <a:xfrm>
            <a:off x="3645915" y="24209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B3</a:t>
            </a:r>
          </a:p>
        </p:txBody>
      </p:sp>
      <p:sp>
        <p:nvSpPr>
          <p:cNvPr id="201744" name="Text Box 16"/>
          <p:cNvSpPr txBox="1">
            <a:spLocks noChangeArrowheads="1"/>
          </p:cNvSpPr>
          <p:nvPr/>
        </p:nvSpPr>
        <p:spPr bwMode="auto">
          <a:xfrm>
            <a:off x="5684265" y="3494092"/>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C4</a:t>
            </a:r>
          </a:p>
        </p:txBody>
      </p:sp>
      <p:sp>
        <p:nvSpPr>
          <p:cNvPr id="201745" name="Text Box 17"/>
          <p:cNvSpPr txBox="1">
            <a:spLocks noChangeArrowheads="1"/>
          </p:cNvSpPr>
          <p:nvPr/>
        </p:nvSpPr>
        <p:spPr bwMode="auto">
          <a:xfrm>
            <a:off x="7727377" y="3494092"/>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C5</a:t>
            </a:r>
          </a:p>
        </p:txBody>
      </p:sp>
      <p:sp>
        <p:nvSpPr>
          <p:cNvPr id="201746" name="Text Box 18"/>
          <p:cNvSpPr txBox="1">
            <a:spLocks noChangeArrowheads="1"/>
          </p:cNvSpPr>
          <p:nvPr/>
        </p:nvSpPr>
        <p:spPr bwMode="auto">
          <a:xfrm>
            <a:off x="3645915" y="3494092"/>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C3</a:t>
            </a:r>
          </a:p>
        </p:txBody>
      </p:sp>
      <p:sp>
        <p:nvSpPr>
          <p:cNvPr id="201747" name="Text Box 19"/>
          <p:cNvSpPr txBox="1">
            <a:spLocks noChangeArrowheads="1"/>
          </p:cNvSpPr>
          <p:nvPr/>
        </p:nvSpPr>
        <p:spPr bwMode="auto">
          <a:xfrm>
            <a:off x="3171236" y="4581532"/>
            <a:ext cx="1074333"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CORE</a:t>
            </a:r>
          </a:p>
        </p:txBody>
      </p:sp>
      <p:sp>
        <p:nvSpPr>
          <p:cNvPr id="201748" name="Text Box 20"/>
          <p:cNvSpPr txBox="1">
            <a:spLocks noChangeArrowheads="1"/>
          </p:cNvSpPr>
          <p:nvPr/>
        </p:nvSpPr>
        <p:spPr bwMode="auto">
          <a:xfrm>
            <a:off x="5684265" y="13414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A4</a:t>
            </a:r>
          </a:p>
        </p:txBody>
      </p:sp>
      <p:sp>
        <p:nvSpPr>
          <p:cNvPr id="201749" name="Text Box 21"/>
          <p:cNvSpPr txBox="1">
            <a:spLocks noChangeArrowheads="1"/>
          </p:cNvSpPr>
          <p:nvPr/>
        </p:nvSpPr>
        <p:spPr bwMode="auto">
          <a:xfrm>
            <a:off x="7727377" y="13414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A5</a:t>
            </a:r>
          </a:p>
        </p:txBody>
      </p:sp>
      <p:sp>
        <p:nvSpPr>
          <p:cNvPr id="201750" name="Text Box 22"/>
          <p:cNvSpPr txBox="1">
            <a:spLocks noChangeArrowheads="1"/>
          </p:cNvSpPr>
          <p:nvPr/>
        </p:nvSpPr>
        <p:spPr bwMode="auto">
          <a:xfrm>
            <a:off x="3645915" y="13414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A3</a:t>
            </a:r>
          </a:p>
        </p:txBody>
      </p:sp>
      <p:sp>
        <p:nvSpPr>
          <p:cNvPr id="201751" name="Rectangle 23"/>
          <p:cNvSpPr>
            <a:spLocks noChangeArrowheads="1"/>
          </p:cNvSpPr>
          <p:nvPr/>
        </p:nvSpPr>
        <p:spPr bwMode="auto">
          <a:xfrm>
            <a:off x="7824192" y="5949957"/>
            <a:ext cx="2851150" cy="644525"/>
          </a:xfrm>
          <a:prstGeom prst="rect">
            <a:avLst/>
          </a:prstGeom>
          <a:solidFill>
            <a:schemeClr val="bg1"/>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it-IT" sz="2000">
              <a:solidFill>
                <a:srgbClr val="000000"/>
              </a:solidFill>
            </a:endParaRPr>
          </a:p>
        </p:txBody>
      </p:sp>
      <p:sp>
        <p:nvSpPr>
          <p:cNvPr id="201752" name="Text Box 24"/>
          <p:cNvSpPr txBox="1">
            <a:spLocks noChangeAspect="1" noChangeArrowheads="1"/>
          </p:cNvSpPr>
          <p:nvPr/>
        </p:nvSpPr>
        <p:spPr bwMode="auto">
          <a:xfrm>
            <a:off x="8593139" y="4449770"/>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US" sz="1400" b="1">
                <a:solidFill>
                  <a:srgbClr val="FFFFFF"/>
                </a:solidFill>
                <a:latin typeface="Arial" charset="0"/>
                <a:cs typeface="Arial" charset="0"/>
              </a:rPr>
              <a:t>C4</a:t>
            </a:r>
          </a:p>
        </p:txBody>
      </p:sp>
      <p:sp>
        <p:nvSpPr>
          <p:cNvPr id="201753" name="Text Box 25"/>
          <p:cNvSpPr txBox="1">
            <a:spLocks noChangeAspect="1" noChangeArrowheads="1"/>
          </p:cNvSpPr>
          <p:nvPr/>
        </p:nvSpPr>
        <p:spPr bwMode="auto">
          <a:xfrm>
            <a:off x="8340725" y="5129220"/>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D4</a:t>
            </a:r>
            <a:endParaRPr lang="en-US" sz="1400" b="1">
              <a:solidFill>
                <a:srgbClr val="FFFFFF"/>
              </a:solidFill>
              <a:latin typeface="Arial" charset="0"/>
              <a:cs typeface="Arial" charset="0"/>
            </a:endParaRPr>
          </a:p>
        </p:txBody>
      </p:sp>
      <p:sp>
        <p:nvSpPr>
          <p:cNvPr id="201754" name="Text Box 26"/>
          <p:cNvSpPr txBox="1">
            <a:spLocks noChangeAspect="1" noChangeArrowheads="1"/>
          </p:cNvSpPr>
          <p:nvPr/>
        </p:nvSpPr>
        <p:spPr bwMode="auto">
          <a:xfrm>
            <a:off x="8618538" y="5832482"/>
            <a:ext cx="404278"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E4</a:t>
            </a:r>
            <a:endParaRPr lang="en-US" sz="1400" b="1">
              <a:solidFill>
                <a:srgbClr val="FFFFFF"/>
              </a:solidFill>
              <a:latin typeface="Arial" charset="0"/>
              <a:cs typeface="Arial" charset="0"/>
            </a:endParaRPr>
          </a:p>
        </p:txBody>
      </p:sp>
      <p:sp>
        <p:nvSpPr>
          <p:cNvPr id="201755" name="Text Box 27"/>
          <p:cNvSpPr txBox="1">
            <a:spLocks noChangeAspect="1" noChangeArrowheads="1"/>
          </p:cNvSpPr>
          <p:nvPr/>
        </p:nvSpPr>
        <p:spPr bwMode="auto">
          <a:xfrm>
            <a:off x="9485313" y="5813432"/>
            <a:ext cx="39305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F4</a:t>
            </a:r>
            <a:endParaRPr lang="en-US" sz="1400" b="1">
              <a:solidFill>
                <a:srgbClr val="FFFFFF"/>
              </a:solidFill>
              <a:latin typeface="Arial" charset="0"/>
              <a:cs typeface="Arial" charset="0"/>
            </a:endParaRPr>
          </a:p>
        </p:txBody>
      </p:sp>
      <p:sp>
        <p:nvSpPr>
          <p:cNvPr id="201756" name="Text Box 28"/>
          <p:cNvSpPr txBox="1">
            <a:spLocks noChangeAspect="1" noChangeArrowheads="1"/>
          </p:cNvSpPr>
          <p:nvPr/>
        </p:nvSpPr>
        <p:spPr bwMode="auto">
          <a:xfrm>
            <a:off x="9818690" y="5245107"/>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A4</a:t>
            </a:r>
            <a:endParaRPr lang="en-US" sz="1400" b="1">
              <a:solidFill>
                <a:srgbClr val="FFFFFF"/>
              </a:solidFill>
              <a:latin typeface="Arial" charset="0"/>
              <a:cs typeface="Arial" charset="0"/>
            </a:endParaRPr>
          </a:p>
        </p:txBody>
      </p:sp>
      <p:sp>
        <p:nvSpPr>
          <p:cNvPr id="201757" name="Text Box 29"/>
          <p:cNvSpPr txBox="1">
            <a:spLocks noChangeAspect="1" noChangeArrowheads="1"/>
          </p:cNvSpPr>
          <p:nvPr/>
        </p:nvSpPr>
        <p:spPr bwMode="auto">
          <a:xfrm>
            <a:off x="9551990" y="4445007"/>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B4</a:t>
            </a:r>
            <a:endParaRPr lang="en-US" sz="1400" b="1">
              <a:solidFill>
                <a:srgbClr val="FFFFFF"/>
              </a:solidFill>
              <a:latin typeface="Arial" charset="0"/>
              <a:cs typeface="Arial" charset="0"/>
            </a:endParaRPr>
          </a:p>
        </p:txBody>
      </p:sp>
      <p:sp>
        <p:nvSpPr>
          <p:cNvPr id="201758" name="Line 30"/>
          <p:cNvSpPr>
            <a:spLocks noChangeAspect="1" noChangeShapeType="1"/>
          </p:cNvSpPr>
          <p:nvPr/>
        </p:nvSpPr>
        <p:spPr bwMode="auto">
          <a:xfrm rot="5400000">
            <a:off x="9219407" y="3704438"/>
            <a:ext cx="0" cy="11541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1759" name="Line 31"/>
          <p:cNvSpPr>
            <a:spLocks noChangeAspect="1" noChangeShapeType="1"/>
          </p:cNvSpPr>
          <p:nvPr/>
        </p:nvSpPr>
        <p:spPr bwMode="auto">
          <a:xfrm rot="5400000" flipH="1" flipV="1">
            <a:off x="9588500" y="5435603"/>
            <a:ext cx="977900" cy="5461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1760" name="Line 32"/>
          <p:cNvSpPr>
            <a:spLocks noChangeAspect="1" noChangeShapeType="1"/>
          </p:cNvSpPr>
          <p:nvPr/>
        </p:nvSpPr>
        <p:spPr bwMode="auto">
          <a:xfrm rot="5400000" flipV="1">
            <a:off x="7900194" y="5441159"/>
            <a:ext cx="958850" cy="5540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1761" name="Line 33"/>
          <p:cNvSpPr>
            <a:spLocks noChangeAspect="1" noChangeShapeType="1"/>
          </p:cNvSpPr>
          <p:nvPr/>
        </p:nvSpPr>
        <p:spPr bwMode="auto">
          <a:xfrm rot="5400000" flipV="1">
            <a:off x="9604376" y="4473579"/>
            <a:ext cx="938212" cy="5540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1762" name="Line 34"/>
          <p:cNvSpPr>
            <a:spLocks noChangeAspect="1" noChangeShapeType="1"/>
          </p:cNvSpPr>
          <p:nvPr/>
        </p:nvSpPr>
        <p:spPr bwMode="auto">
          <a:xfrm rot="5400000" flipH="1" flipV="1">
            <a:off x="7893844" y="4490247"/>
            <a:ext cx="957262" cy="5397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1763" name="Line 35"/>
          <p:cNvSpPr>
            <a:spLocks noChangeAspect="1" noChangeShapeType="1"/>
          </p:cNvSpPr>
          <p:nvPr/>
        </p:nvSpPr>
        <p:spPr bwMode="auto">
          <a:xfrm rot="5400000">
            <a:off x="9230519" y="5623722"/>
            <a:ext cx="0" cy="11477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1764" name="Line 36"/>
          <p:cNvSpPr>
            <a:spLocks noChangeAspect="1" noChangeShapeType="1"/>
          </p:cNvSpPr>
          <p:nvPr/>
        </p:nvSpPr>
        <p:spPr bwMode="auto">
          <a:xfrm rot="5400000" flipV="1">
            <a:off x="8759825" y="4357691"/>
            <a:ext cx="966788" cy="17129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1765" name="Line 37"/>
          <p:cNvSpPr>
            <a:spLocks noChangeAspect="1" noChangeShapeType="1"/>
          </p:cNvSpPr>
          <p:nvPr/>
        </p:nvSpPr>
        <p:spPr bwMode="auto">
          <a:xfrm rot="5400000">
            <a:off x="8735222" y="4364835"/>
            <a:ext cx="957263" cy="1701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1766" name="Line 38"/>
          <p:cNvSpPr>
            <a:spLocks noChangeAspect="1" noChangeShapeType="1"/>
          </p:cNvSpPr>
          <p:nvPr/>
        </p:nvSpPr>
        <p:spPr bwMode="auto">
          <a:xfrm rot="5400000">
            <a:off x="8271669" y="5239544"/>
            <a:ext cx="191611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1767" name="Line 39"/>
          <p:cNvSpPr>
            <a:spLocks noChangeAspect="1" noChangeShapeType="1"/>
          </p:cNvSpPr>
          <p:nvPr/>
        </p:nvSpPr>
        <p:spPr bwMode="auto">
          <a:xfrm rot="5400000" flipV="1">
            <a:off x="9944894" y="4504534"/>
            <a:ext cx="0" cy="143033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1768" name="Line 40"/>
          <p:cNvSpPr>
            <a:spLocks noChangeAspect="1" noChangeShapeType="1"/>
          </p:cNvSpPr>
          <p:nvPr/>
        </p:nvSpPr>
        <p:spPr bwMode="auto">
          <a:xfrm rot="16200000" flipV="1">
            <a:off x="8524085" y="4495007"/>
            <a:ext cx="1411287"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1769" name="Line 41"/>
          <p:cNvSpPr>
            <a:spLocks noChangeAspect="1" noChangeShapeType="1"/>
          </p:cNvSpPr>
          <p:nvPr/>
        </p:nvSpPr>
        <p:spPr bwMode="auto">
          <a:xfrm flipV="1">
            <a:off x="9458325" y="4318000"/>
            <a:ext cx="0" cy="6048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1770" name="Text Box 42"/>
          <p:cNvSpPr txBox="1">
            <a:spLocks noChangeAspect="1" noChangeArrowheads="1"/>
          </p:cNvSpPr>
          <p:nvPr/>
        </p:nvSpPr>
        <p:spPr bwMode="auto">
          <a:xfrm>
            <a:off x="10309227" y="5175257"/>
            <a:ext cx="755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0000"/>
                </a:solidFill>
                <a:latin typeface="Arial" charset="0"/>
              </a:rPr>
              <a:t>x</a:t>
            </a:r>
          </a:p>
        </p:txBody>
      </p:sp>
      <p:sp>
        <p:nvSpPr>
          <p:cNvPr id="201771" name="Text Box 43"/>
          <p:cNvSpPr txBox="1">
            <a:spLocks noChangeAspect="1" noChangeArrowheads="1"/>
          </p:cNvSpPr>
          <p:nvPr/>
        </p:nvSpPr>
        <p:spPr bwMode="auto">
          <a:xfrm>
            <a:off x="9248775" y="3813178"/>
            <a:ext cx="755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0000"/>
                </a:solidFill>
                <a:latin typeface="Arial" charset="0"/>
              </a:rPr>
              <a:t>y</a:t>
            </a:r>
          </a:p>
        </p:txBody>
      </p:sp>
      <p:sp>
        <p:nvSpPr>
          <p:cNvPr id="201772" name="Oval 44"/>
          <p:cNvSpPr>
            <a:spLocks noChangeAspect="1" noChangeArrowheads="1"/>
          </p:cNvSpPr>
          <p:nvPr/>
        </p:nvSpPr>
        <p:spPr bwMode="auto">
          <a:xfrm>
            <a:off x="9413879" y="4873625"/>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1773" name="Oval 45"/>
          <p:cNvSpPr>
            <a:spLocks noChangeAspect="1" noChangeArrowheads="1"/>
          </p:cNvSpPr>
          <p:nvPr/>
        </p:nvSpPr>
        <p:spPr bwMode="auto">
          <a:xfrm>
            <a:off x="9413879" y="4581525"/>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1774" name="Oval 46"/>
          <p:cNvSpPr>
            <a:spLocks noChangeAspect="1" noChangeArrowheads="1"/>
          </p:cNvSpPr>
          <p:nvPr/>
        </p:nvSpPr>
        <p:spPr bwMode="auto">
          <a:xfrm>
            <a:off x="9413879" y="4445000"/>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1775" name="Oval 47"/>
          <p:cNvSpPr>
            <a:spLocks noChangeAspect="1" noChangeArrowheads="1"/>
          </p:cNvSpPr>
          <p:nvPr/>
        </p:nvSpPr>
        <p:spPr bwMode="auto">
          <a:xfrm>
            <a:off x="9413879" y="4305300"/>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1776" name="Oval 48"/>
          <p:cNvSpPr>
            <a:spLocks noChangeAspect="1" noChangeArrowheads="1"/>
          </p:cNvSpPr>
          <p:nvPr/>
        </p:nvSpPr>
        <p:spPr bwMode="auto">
          <a:xfrm>
            <a:off x="9413879" y="4733925"/>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1777" name="Text Box 49"/>
          <p:cNvSpPr txBox="1">
            <a:spLocks noChangeAspect="1" noChangeArrowheads="1"/>
          </p:cNvSpPr>
          <p:nvPr/>
        </p:nvSpPr>
        <p:spPr bwMode="auto">
          <a:xfrm>
            <a:off x="8478842" y="6197607"/>
            <a:ext cx="1539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000" b="1">
                <a:solidFill>
                  <a:srgbClr val="000000"/>
                </a:solidFill>
                <a:latin typeface="Arial" charset="0"/>
              </a:rPr>
              <a:t>z = 46 mm</a:t>
            </a:r>
          </a:p>
        </p:txBody>
      </p:sp>
      <p:sp>
        <p:nvSpPr>
          <p:cNvPr id="201778" name="Oval 50"/>
          <p:cNvSpPr>
            <a:spLocks noChangeAspect="1" noChangeArrowheads="1"/>
          </p:cNvSpPr>
          <p:nvPr/>
        </p:nvSpPr>
        <p:spPr bwMode="auto">
          <a:xfrm>
            <a:off x="9412288" y="4733925"/>
            <a:ext cx="87312" cy="88900"/>
          </a:xfrm>
          <a:prstGeom prst="ellipse">
            <a:avLst/>
          </a:prstGeom>
          <a:solidFill>
            <a:srgbClr val="F2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1779" name="AutoShape 51"/>
          <p:cNvSpPr>
            <a:spLocks noChangeArrowheads="1"/>
          </p:cNvSpPr>
          <p:nvPr/>
        </p:nvSpPr>
        <p:spPr bwMode="auto">
          <a:xfrm>
            <a:off x="9551992" y="4619625"/>
            <a:ext cx="1108075" cy="306388"/>
          </a:xfrm>
          <a:prstGeom prst="leftArrow">
            <a:avLst>
              <a:gd name="adj1" fmla="val 50000"/>
              <a:gd name="adj2" fmla="val 90414"/>
            </a:avLst>
          </a:prstGeom>
          <a:solidFill>
            <a:srgbClr val="F2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it-IT" sz="2000">
              <a:solidFill>
                <a:srgbClr val="000000"/>
              </a:solidFill>
            </a:endParaRPr>
          </a:p>
        </p:txBody>
      </p:sp>
      <p:sp>
        <p:nvSpPr>
          <p:cNvPr id="201781" name="Text Box 53"/>
          <p:cNvSpPr txBox="1">
            <a:spLocks noChangeArrowheads="1"/>
          </p:cNvSpPr>
          <p:nvPr/>
        </p:nvSpPr>
        <p:spPr bwMode="auto">
          <a:xfrm>
            <a:off x="8472489" y="3065470"/>
            <a:ext cx="2032000" cy="57943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3200" b="1">
                <a:solidFill>
                  <a:srgbClr val="FFFFFF"/>
                </a:solidFill>
                <a:latin typeface="Arial" charset="0"/>
              </a:rPr>
              <a:t>(10,</a:t>
            </a:r>
            <a:r>
              <a:rPr lang="en-US" sz="3200" b="1">
                <a:solidFill>
                  <a:srgbClr val="FF0000"/>
                </a:solidFill>
                <a:latin typeface="Arial" charset="0"/>
              </a:rPr>
              <a:t>15</a:t>
            </a:r>
            <a:r>
              <a:rPr lang="en-US" sz="3200" b="1">
                <a:solidFill>
                  <a:srgbClr val="FFFFFF"/>
                </a:solidFill>
                <a:latin typeface="Arial" charset="0"/>
              </a:rPr>
              <a:t>,46)</a:t>
            </a:r>
          </a:p>
        </p:txBody>
      </p:sp>
      <p:sp>
        <p:nvSpPr>
          <p:cNvPr id="201782" name="Line 54"/>
          <p:cNvSpPr>
            <a:spLocks noChangeShapeType="1"/>
          </p:cNvSpPr>
          <p:nvPr/>
        </p:nvSpPr>
        <p:spPr bwMode="auto">
          <a:xfrm>
            <a:off x="5016500" y="5002213"/>
            <a:ext cx="503238"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1783" name="Line 55"/>
          <p:cNvSpPr>
            <a:spLocks noChangeShapeType="1"/>
          </p:cNvSpPr>
          <p:nvPr/>
        </p:nvSpPr>
        <p:spPr bwMode="auto">
          <a:xfrm>
            <a:off x="5016500" y="5308600"/>
            <a:ext cx="503238"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58" name="Text Box 52"/>
          <p:cNvSpPr txBox="1">
            <a:spLocks noChangeArrowheads="1"/>
          </p:cNvSpPr>
          <p:nvPr/>
        </p:nvSpPr>
        <p:spPr bwMode="auto">
          <a:xfrm>
            <a:off x="2287592" y="6102350"/>
            <a:ext cx="62515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000" b="1" dirty="0">
                <a:solidFill>
                  <a:srgbClr val="000000"/>
                </a:solidFill>
                <a:latin typeface="Arial" charset="0"/>
              </a:rPr>
              <a:t>791 </a:t>
            </a:r>
            <a:r>
              <a:rPr lang="en-US" sz="2000" b="1" dirty="0" err="1">
                <a:solidFill>
                  <a:srgbClr val="000000"/>
                </a:solidFill>
                <a:latin typeface="Arial" charset="0"/>
              </a:rPr>
              <a:t>keV</a:t>
            </a:r>
            <a:r>
              <a:rPr lang="en-US" sz="2000" b="1" dirty="0">
                <a:solidFill>
                  <a:srgbClr val="000000"/>
                </a:solidFill>
                <a:latin typeface="Arial" charset="0"/>
              </a:rPr>
              <a:t> deposited in segment B4</a:t>
            </a:r>
          </a:p>
        </p:txBody>
      </p:sp>
      <p:sp>
        <p:nvSpPr>
          <p:cNvPr id="59" name="Text Box 56"/>
          <p:cNvSpPr txBox="1">
            <a:spLocks noChangeArrowheads="1"/>
          </p:cNvSpPr>
          <p:nvPr/>
        </p:nvSpPr>
        <p:spPr bwMode="auto">
          <a:xfrm>
            <a:off x="5672138" y="4803874"/>
            <a:ext cx="14398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b="1" dirty="0">
                <a:solidFill>
                  <a:srgbClr val="000000"/>
                </a:solidFill>
                <a:latin typeface="Arial" charset="0"/>
              </a:rPr>
              <a:t>measured</a:t>
            </a:r>
            <a:br>
              <a:rPr lang="en-US" b="1" dirty="0">
                <a:solidFill>
                  <a:srgbClr val="000000"/>
                </a:solidFill>
                <a:latin typeface="Arial" charset="0"/>
              </a:rPr>
            </a:br>
            <a:r>
              <a:rPr lang="en-US" b="1" dirty="0">
                <a:solidFill>
                  <a:srgbClr val="FF0000"/>
                </a:solidFill>
                <a:latin typeface="Arial" charset="0"/>
              </a:rPr>
              <a:t>calculated</a:t>
            </a:r>
          </a:p>
        </p:txBody>
      </p:sp>
      <p:sp>
        <p:nvSpPr>
          <p:cNvPr id="60" name="Rectangle 3">
            <a:extLst>
              <a:ext uri="{FF2B5EF4-FFF2-40B4-BE49-F238E27FC236}">
                <a16:creationId xmlns:a16="http://schemas.microsoft.com/office/drawing/2014/main" id="{13586039-E803-B949-9DC2-D2AB963B40DD}"/>
              </a:ext>
            </a:extLst>
          </p:cNvPr>
          <p:cNvSpPr txBox="1">
            <a:spLocks noChangeArrowheads="1"/>
          </p:cNvSpPr>
          <p:nvPr/>
        </p:nvSpPr>
        <p:spPr>
          <a:xfrm>
            <a:off x="2531269" y="18258"/>
            <a:ext cx="7416800" cy="67151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a:solidFill>
                  <a:schemeClr val="bg1"/>
                </a:solidFill>
              </a:rPr>
              <a:t>Pulse Shape Analysis concept</a:t>
            </a:r>
            <a:endParaRPr lang="en-US" sz="3600" b="1" dirty="0">
              <a:solidFill>
                <a:schemeClr val="bg1"/>
              </a:solidFill>
            </a:endParaRPr>
          </a:p>
        </p:txBody>
      </p:sp>
    </p:spTree>
    <p:extLst>
      <p:ext uri="{BB962C8B-B14F-4D97-AF65-F5344CB8AC3E}">
        <p14:creationId xmlns:p14="http://schemas.microsoft.com/office/powerpoint/2010/main" val="4089961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16"/>
          <p:cNvSpPr>
            <a:spLocks noChangeArrowheads="1"/>
          </p:cNvSpPr>
          <p:nvPr/>
        </p:nvSpPr>
        <p:spPr bwMode="auto">
          <a:xfrm>
            <a:off x="3215684" y="5229207"/>
            <a:ext cx="7451725" cy="1628775"/>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GB" sz="2400">
              <a:solidFill>
                <a:srgbClr val="000000"/>
              </a:solidFill>
            </a:endParaRPr>
          </a:p>
        </p:txBody>
      </p:sp>
      <p:pic>
        <p:nvPicPr>
          <p:cNvPr id="202755" name="Picture 3" descr="p10p20p46"/>
          <p:cNvPicPr>
            <a:picLocks noChangeAspect="1" noChangeArrowheads="1"/>
          </p:cNvPicPr>
          <p:nvPr/>
        </p:nvPicPr>
        <p:blipFill>
          <a:blip r:embed="rId2" cstate="print">
            <a:extLst>
              <a:ext uri="{28A0092B-C50C-407E-A947-70E740481C1C}">
                <a14:useLocalDpi xmlns:a14="http://schemas.microsoft.com/office/drawing/2010/main" val="0"/>
              </a:ext>
            </a:extLst>
          </a:blip>
          <a:srcRect l="3305" t="1907" r="3305"/>
          <a:stretch>
            <a:fillRect/>
          </a:stretch>
        </p:blipFill>
        <p:spPr bwMode="auto">
          <a:xfrm>
            <a:off x="2135188" y="1268420"/>
            <a:ext cx="61912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Line 4"/>
          <p:cNvSpPr>
            <a:spLocks noChangeShapeType="1"/>
          </p:cNvSpPr>
          <p:nvPr/>
        </p:nvSpPr>
        <p:spPr bwMode="auto">
          <a:xfrm>
            <a:off x="2135188" y="2349500"/>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2757" name="Line 5"/>
          <p:cNvSpPr>
            <a:spLocks noChangeShapeType="1"/>
          </p:cNvSpPr>
          <p:nvPr/>
        </p:nvSpPr>
        <p:spPr bwMode="auto">
          <a:xfrm>
            <a:off x="2135188" y="3429000"/>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2758" name="Line 6"/>
          <p:cNvSpPr>
            <a:spLocks noChangeShapeType="1"/>
          </p:cNvSpPr>
          <p:nvPr/>
        </p:nvSpPr>
        <p:spPr bwMode="auto">
          <a:xfrm>
            <a:off x="2135188" y="4510088"/>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2759" name="Line 7"/>
          <p:cNvSpPr>
            <a:spLocks noChangeShapeType="1"/>
          </p:cNvSpPr>
          <p:nvPr/>
        </p:nvSpPr>
        <p:spPr bwMode="auto">
          <a:xfrm>
            <a:off x="2135188" y="5661025"/>
            <a:ext cx="2087562"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2760" name="Line 8"/>
          <p:cNvSpPr>
            <a:spLocks noChangeShapeType="1"/>
          </p:cNvSpPr>
          <p:nvPr/>
        </p:nvSpPr>
        <p:spPr bwMode="auto">
          <a:xfrm>
            <a:off x="2135188" y="1268413"/>
            <a:ext cx="619125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2761" name="Line 9"/>
          <p:cNvSpPr>
            <a:spLocks noChangeShapeType="1"/>
          </p:cNvSpPr>
          <p:nvPr/>
        </p:nvSpPr>
        <p:spPr bwMode="auto">
          <a:xfrm>
            <a:off x="4222750" y="1268413"/>
            <a:ext cx="0" cy="4392612"/>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2762" name="Line 10"/>
          <p:cNvSpPr>
            <a:spLocks noChangeShapeType="1"/>
          </p:cNvSpPr>
          <p:nvPr/>
        </p:nvSpPr>
        <p:spPr bwMode="auto">
          <a:xfrm>
            <a:off x="6281738" y="1268418"/>
            <a:ext cx="0" cy="3241675"/>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2763" name="Line 11"/>
          <p:cNvSpPr>
            <a:spLocks noChangeShapeType="1"/>
          </p:cNvSpPr>
          <p:nvPr/>
        </p:nvSpPr>
        <p:spPr bwMode="auto">
          <a:xfrm>
            <a:off x="8326438" y="1268418"/>
            <a:ext cx="0" cy="3241675"/>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2764" name="Line 12"/>
          <p:cNvSpPr>
            <a:spLocks noChangeShapeType="1"/>
          </p:cNvSpPr>
          <p:nvPr/>
        </p:nvSpPr>
        <p:spPr bwMode="auto">
          <a:xfrm>
            <a:off x="2135188" y="1268413"/>
            <a:ext cx="0" cy="4392612"/>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2765" name="Text Box 13"/>
          <p:cNvSpPr txBox="1">
            <a:spLocks noChangeArrowheads="1"/>
          </p:cNvSpPr>
          <p:nvPr/>
        </p:nvSpPr>
        <p:spPr bwMode="auto">
          <a:xfrm>
            <a:off x="5684265" y="24209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B4</a:t>
            </a:r>
          </a:p>
        </p:txBody>
      </p:sp>
      <p:sp>
        <p:nvSpPr>
          <p:cNvPr id="202766" name="Text Box 14"/>
          <p:cNvSpPr txBox="1">
            <a:spLocks noChangeArrowheads="1"/>
          </p:cNvSpPr>
          <p:nvPr/>
        </p:nvSpPr>
        <p:spPr bwMode="auto">
          <a:xfrm>
            <a:off x="7727377" y="24209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B5</a:t>
            </a:r>
          </a:p>
        </p:txBody>
      </p:sp>
      <p:sp>
        <p:nvSpPr>
          <p:cNvPr id="202767" name="Text Box 15"/>
          <p:cNvSpPr txBox="1">
            <a:spLocks noChangeArrowheads="1"/>
          </p:cNvSpPr>
          <p:nvPr/>
        </p:nvSpPr>
        <p:spPr bwMode="auto">
          <a:xfrm>
            <a:off x="3645915" y="24209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B3</a:t>
            </a:r>
          </a:p>
        </p:txBody>
      </p:sp>
      <p:sp>
        <p:nvSpPr>
          <p:cNvPr id="202768" name="Text Box 16"/>
          <p:cNvSpPr txBox="1">
            <a:spLocks noChangeArrowheads="1"/>
          </p:cNvSpPr>
          <p:nvPr/>
        </p:nvSpPr>
        <p:spPr bwMode="auto">
          <a:xfrm>
            <a:off x="5684265" y="3494092"/>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C4</a:t>
            </a:r>
          </a:p>
        </p:txBody>
      </p:sp>
      <p:sp>
        <p:nvSpPr>
          <p:cNvPr id="202769" name="Text Box 17"/>
          <p:cNvSpPr txBox="1">
            <a:spLocks noChangeArrowheads="1"/>
          </p:cNvSpPr>
          <p:nvPr/>
        </p:nvSpPr>
        <p:spPr bwMode="auto">
          <a:xfrm>
            <a:off x="7727377" y="3494092"/>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C5</a:t>
            </a:r>
          </a:p>
        </p:txBody>
      </p:sp>
      <p:sp>
        <p:nvSpPr>
          <p:cNvPr id="202770" name="Text Box 18"/>
          <p:cNvSpPr txBox="1">
            <a:spLocks noChangeArrowheads="1"/>
          </p:cNvSpPr>
          <p:nvPr/>
        </p:nvSpPr>
        <p:spPr bwMode="auto">
          <a:xfrm>
            <a:off x="3645915" y="3494092"/>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C3</a:t>
            </a:r>
          </a:p>
        </p:txBody>
      </p:sp>
      <p:sp>
        <p:nvSpPr>
          <p:cNvPr id="202771" name="Text Box 19"/>
          <p:cNvSpPr txBox="1">
            <a:spLocks noChangeArrowheads="1"/>
          </p:cNvSpPr>
          <p:nvPr/>
        </p:nvSpPr>
        <p:spPr bwMode="auto">
          <a:xfrm>
            <a:off x="3171236" y="4581532"/>
            <a:ext cx="1074333"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CORE</a:t>
            </a:r>
          </a:p>
        </p:txBody>
      </p:sp>
      <p:sp>
        <p:nvSpPr>
          <p:cNvPr id="202772" name="Text Box 20"/>
          <p:cNvSpPr txBox="1">
            <a:spLocks noChangeArrowheads="1"/>
          </p:cNvSpPr>
          <p:nvPr/>
        </p:nvSpPr>
        <p:spPr bwMode="auto">
          <a:xfrm>
            <a:off x="5684265" y="13414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A4</a:t>
            </a:r>
          </a:p>
        </p:txBody>
      </p:sp>
      <p:sp>
        <p:nvSpPr>
          <p:cNvPr id="202773" name="Text Box 21"/>
          <p:cNvSpPr txBox="1">
            <a:spLocks noChangeArrowheads="1"/>
          </p:cNvSpPr>
          <p:nvPr/>
        </p:nvSpPr>
        <p:spPr bwMode="auto">
          <a:xfrm>
            <a:off x="7727377" y="13414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A5</a:t>
            </a:r>
          </a:p>
        </p:txBody>
      </p:sp>
      <p:sp>
        <p:nvSpPr>
          <p:cNvPr id="202774" name="Text Box 22"/>
          <p:cNvSpPr txBox="1">
            <a:spLocks noChangeArrowheads="1"/>
          </p:cNvSpPr>
          <p:nvPr/>
        </p:nvSpPr>
        <p:spPr bwMode="auto">
          <a:xfrm>
            <a:off x="3645915" y="1341444"/>
            <a:ext cx="579005"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50000"/>
              </a:spcBef>
              <a:spcAft>
                <a:spcPct val="0"/>
              </a:spcAft>
            </a:pPr>
            <a:r>
              <a:rPr lang="en-US" sz="2400" b="1">
                <a:solidFill>
                  <a:srgbClr val="FFFFFF"/>
                </a:solidFill>
                <a:latin typeface="Arial" charset="0"/>
              </a:rPr>
              <a:t>A3</a:t>
            </a:r>
          </a:p>
        </p:txBody>
      </p:sp>
      <p:sp>
        <p:nvSpPr>
          <p:cNvPr id="202775" name="Rectangle 23"/>
          <p:cNvSpPr>
            <a:spLocks noChangeArrowheads="1"/>
          </p:cNvSpPr>
          <p:nvPr/>
        </p:nvSpPr>
        <p:spPr bwMode="auto">
          <a:xfrm>
            <a:off x="7824192" y="5832475"/>
            <a:ext cx="2851150" cy="762000"/>
          </a:xfrm>
          <a:prstGeom prst="rect">
            <a:avLst/>
          </a:prstGeom>
          <a:solidFill>
            <a:schemeClr val="bg1"/>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it-IT" sz="2000">
              <a:solidFill>
                <a:srgbClr val="000000"/>
              </a:solidFill>
            </a:endParaRPr>
          </a:p>
        </p:txBody>
      </p:sp>
      <p:sp>
        <p:nvSpPr>
          <p:cNvPr id="202776" name="Text Box 24"/>
          <p:cNvSpPr txBox="1">
            <a:spLocks noChangeAspect="1" noChangeArrowheads="1"/>
          </p:cNvSpPr>
          <p:nvPr/>
        </p:nvSpPr>
        <p:spPr bwMode="auto">
          <a:xfrm>
            <a:off x="8593139" y="4449770"/>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US" sz="1400" b="1">
                <a:solidFill>
                  <a:srgbClr val="FFFFFF"/>
                </a:solidFill>
                <a:latin typeface="Arial" charset="0"/>
                <a:cs typeface="Arial" charset="0"/>
              </a:rPr>
              <a:t>C4</a:t>
            </a:r>
          </a:p>
        </p:txBody>
      </p:sp>
      <p:sp>
        <p:nvSpPr>
          <p:cNvPr id="202777" name="Text Box 25"/>
          <p:cNvSpPr txBox="1">
            <a:spLocks noChangeAspect="1" noChangeArrowheads="1"/>
          </p:cNvSpPr>
          <p:nvPr/>
        </p:nvSpPr>
        <p:spPr bwMode="auto">
          <a:xfrm>
            <a:off x="8340725" y="5129220"/>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D4</a:t>
            </a:r>
            <a:endParaRPr lang="en-US" sz="1400" b="1">
              <a:solidFill>
                <a:srgbClr val="FFFFFF"/>
              </a:solidFill>
              <a:latin typeface="Arial" charset="0"/>
              <a:cs typeface="Arial" charset="0"/>
            </a:endParaRPr>
          </a:p>
        </p:txBody>
      </p:sp>
      <p:sp>
        <p:nvSpPr>
          <p:cNvPr id="202778" name="Text Box 26"/>
          <p:cNvSpPr txBox="1">
            <a:spLocks noChangeAspect="1" noChangeArrowheads="1"/>
          </p:cNvSpPr>
          <p:nvPr/>
        </p:nvSpPr>
        <p:spPr bwMode="auto">
          <a:xfrm>
            <a:off x="8618538" y="5832482"/>
            <a:ext cx="404278"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E4</a:t>
            </a:r>
            <a:endParaRPr lang="en-US" sz="1400" b="1">
              <a:solidFill>
                <a:srgbClr val="FFFFFF"/>
              </a:solidFill>
              <a:latin typeface="Arial" charset="0"/>
              <a:cs typeface="Arial" charset="0"/>
            </a:endParaRPr>
          </a:p>
        </p:txBody>
      </p:sp>
      <p:sp>
        <p:nvSpPr>
          <p:cNvPr id="202779" name="Text Box 27"/>
          <p:cNvSpPr txBox="1">
            <a:spLocks noChangeAspect="1" noChangeArrowheads="1"/>
          </p:cNvSpPr>
          <p:nvPr/>
        </p:nvSpPr>
        <p:spPr bwMode="auto">
          <a:xfrm>
            <a:off x="9485313" y="5813432"/>
            <a:ext cx="39305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F4</a:t>
            </a:r>
            <a:endParaRPr lang="en-US" sz="1400" b="1">
              <a:solidFill>
                <a:srgbClr val="FFFFFF"/>
              </a:solidFill>
              <a:latin typeface="Arial" charset="0"/>
              <a:cs typeface="Arial" charset="0"/>
            </a:endParaRPr>
          </a:p>
        </p:txBody>
      </p:sp>
      <p:sp>
        <p:nvSpPr>
          <p:cNvPr id="202780" name="Text Box 28"/>
          <p:cNvSpPr txBox="1">
            <a:spLocks noChangeAspect="1" noChangeArrowheads="1"/>
          </p:cNvSpPr>
          <p:nvPr/>
        </p:nvSpPr>
        <p:spPr bwMode="auto">
          <a:xfrm>
            <a:off x="9818690" y="5245107"/>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A4</a:t>
            </a:r>
            <a:endParaRPr lang="en-US" sz="1400" b="1">
              <a:solidFill>
                <a:srgbClr val="FFFFFF"/>
              </a:solidFill>
              <a:latin typeface="Arial" charset="0"/>
              <a:cs typeface="Arial" charset="0"/>
            </a:endParaRPr>
          </a:p>
        </p:txBody>
      </p:sp>
      <p:sp>
        <p:nvSpPr>
          <p:cNvPr id="202781" name="Text Box 29"/>
          <p:cNvSpPr txBox="1">
            <a:spLocks noChangeAspect="1" noChangeArrowheads="1"/>
          </p:cNvSpPr>
          <p:nvPr/>
        </p:nvSpPr>
        <p:spPr bwMode="auto">
          <a:xfrm>
            <a:off x="9551990" y="4445007"/>
            <a:ext cx="413896" cy="307777"/>
          </a:xfrm>
          <a:prstGeom prst="rect">
            <a:avLst/>
          </a:prstGeom>
          <a:solidFill>
            <a:srgbClr val="006600"/>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GB" sz="1400" b="1">
                <a:solidFill>
                  <a:srgbClr val="FFFFFF"/>
                </a:solidFill>
                <a:latin typeface="Arial" charset="0"/>
                <a:cs typeface="Arial" charset="0"/>
              </a:rPr>
              <a:t>B4</a:t>
            </a:r>
            <a:endParaRPr lang="en-US" sz="1400" b="1">
              <a:solidFill>
                <a:srgbClr val="FFFFFF"/>
              </a:solidFill>
              <a:latin typeface="Arial" charset="0"/>
              <a:cs typeface="Arial" charset="0"/>
            </a:endParaRPr>
          </a:p>
        </p:txBody>
      </p:sp>
      <p:sp>
        <p:nvSpPr>
          <p:cNvPr id="202782" name="Line 30"/>
          <p:cNvSpPr>
            <a:spLocks noChangeAspect="1" noChangeShapeType="1"/>
          </p:cNvSpPr>
          <p:nvPr/>
        </p:nvSpPr>
        <p:spPr bwMode="auto">
          <a:xfrm rot="5400000">
            <a:off x="9219407" y="3704438"/>
            <a:ext cx="0" cy="11541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2783" name="Line 31"/>
          <p:cNvSpPr>
            <a:spLocks noChangeAspect="1" noChangeShapeType="1"/>
          </p:cNvSpPr>
          <p:nvPr/>
        </p:nvSpPr>
        <p:spPr bwMode="auto">
          <a:xfrm rot="5400000" flipH="1" flipV="1">
            <a:off x="9588500" y="5435603"/>
            <a:ext cx="977900" cy="5461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2784" name="Line 32"/>
          <p:cNvSpPr>
            <a:spLocks noChangeAspect="1" noChangeShapeType="1"/>
          </p:cNvSpPr>
          <p:nvPr/>
        </p:nvSpPr>
        <p:spPr bwMode="auto">
          <a:xfrm rot="5400000" flipV="1">
            <a:off x="7900194" y="5441159"/>
            <a:ext cx="958850" cy="5540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2785" name="Line 33"/>
          <p:cNvSpPr>
            <a:spLocks noChangeAspect="1" noChangeShapeType="1"/>
          </p:cNvSpPr>
          <p:nvPr/>
        </p:nvSpPr>
        <p:spPr bwMode="auto">
          <a:xfrm rot="5400000" flipV="1">
            <a:off x="9604376" y="4473579"/>
            <a:ext cx="938212" cy="5540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2786" name="Line 34"/>
          <p:cNvSpPr>
            <a:spLocks noChangeAspect="1" noChangeShapeType="1"/>
          </p:cNvSpPr>
          <p:nvPr/>
        </p:nvSpPr>
        <p:spPr bwMode="auto">
          <a:xfrm rot="5400000" flipH="1" flipV="1">
            <a:off x="7893844" y="4490247"/>
            <a:ext cx="957262" cy="5397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2787" name="Line 35"/>
          <p:cNvSpPr>
            <a:spLocks noChangeAspect="1" noChangeShapeType="1"/>
          </p:cNvSpPr>
          <p:nvPr/>
        </p:nvSpPr>
        <p:spPr bwMode="auto">
          <a:xfrm rot="5400000">
            <a:off x="9230519" y="5623722"/>
            <a:ext cx="0" cy="11477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2788" name="Line 36"/>
          <p:cNvSpPr>
            <a:spLocks noChangeAspect="1" noChangeShapeType="1"/>
          </p:cNvSpPr>
          <p:nvPr/>
        </p:nvSpPr>
        <p:spPr bwMode="auto">
          <a:xfrm rot="5400000" flipV="1">
            <a:off x="8759825" y="4357691"/>
            <a:ext cx="966788" cy="17129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2789" name="Line 37"/>
          <p:cNvSpPr>
            <a:spLocks noChangeAspect="1" noChangeShapeType="1"/>
          </p:cNvSpPr>
          <p:nvPr/>
        </p:nvSpPr>
        <p:spPr bwMode="auto">
          <a:xfrm rot="5400000">
            <a:off x="8735222" y="4364835"/>
            <a:ext cx="957263" cy="1701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2790" name="Line 38"/>
          <p:cNvSpPr>
            <a:spLocks noChangeAspect="1" noChangeShapeType="1"/>
          </p:cNvSpPr>
          <p:nvPr/>
        </p:nvSpPr>
        <p:spPr bwMode="auto">
          <a:xfrm rot="5400000">
            <a:off x="8271669" y="5239544"/>
            <a:ext cx="191611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2791" name="Line 39"/>
          <p:cNvSpPr>
            <a:spLocks noChangeAspect="1" noChangeShapeType="1"/>
          </p:cNvSpPr>
          <p:nvPr/>
        </p:nvSpPr>
        <p:spPr bwMode="auto">
          <a:xfrm rot="5400000" flipV="1">
            <a:off x="9944894" y="4504534"/>
            <a:ext cx="0" cy="143033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2792" name="Line 40"/>
          <p:cNvSpPr>
            <a:spLocks noChangeAspect="1" noChangeShapeType="1"/>
          </p:cNvSpPr>
          <p:nvPr/>
        </p:nvSpPr>
        <p:spPr bwMode="auto">
          <a:xfrm rot="16200000" flipV="1">
            <a:off x="8524085" y="4495007"/>
            <a:ext cx="1411287"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2793" name="Line 41"/>
          <p:cNvSpPr>
            <a:spLocks noChangeAspect="1" noChangeShapeType="1"/>
          </p:cNvSpPr>
          <p:nvPr/>
        </p:nvSpPr>
        <p:spPr bwMode="auto">
          <a:xfrm flipV="1">
            <a:off x="9458325" y="4318000"/>
            <a:ext cx="0" cy="6048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2794" name="Text Box 42"/>
          <p:cNvSpPr txBox="1">
            <a:spLocks noChangeAspect="1" noChangeArrowheads="1"/>
          </p:cNvSpPr>
          <p:nvPr/>
        </p:nvSpPr>
        <p:spPr bwMode="auto">
          <a:xfrm>
            <a:off x="10309227" y="5175257"/>
            <a:ext cx="755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0000"/>
                </a:solidFill>
                <a:latin typeface="Arial" charset="0"/>
              </a:rPr>
              <a:t>x</a:t>
            </a:r>
          </a:p>
        </p:txBody>
      </p:sp>
      <p:sp>
        <p:nvSpPr>
          <p:cNvPr id="202795" name="Text Box 43"/>
          <p:cNvSpPr txBox="1">
            <a:spLocks noChangeAspect="1" noChangeArrowheads="1"/>
          </p:cNvSpPr>
          <p:nvPr/>
        </p:nvSpPr>
        <p:spPr bwMode="auto">
          <a:xfrm>
            <a:off x="9248775" y="3813178"/>
            <a:ext cx="755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0000"/>
                </a:solidFill>
                <a:latin typeface="Arial" charset="0"/>
              </a:rPr>
              <a:t>y</a:t>
            </a:r>
          </a:p>
        </p:txBody>
      </p:sp>
      <p:sp>
        <p:nvSpPr>
          <p:cNvPr id="202796" name="Oval 44"/>
          <p:cNvSpPr>
            <a:spLocks noChangeAspect="1" noChangeArrowheads="1"/>
          </p:cNvSpPr>
          <p:nvPr/>
        </p:nvSpPr>
        <p:spPr bwMode="auto">
          <a:xfrm>
            <a:off x="9413879" y="4873625"/>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2797" name="Oval 45"/>
          <p:cNvSpPr>
            <a:spLocks noChangeAspect="1" noChangeArrowheads="1"/>
          </p:cNvSpPr>
          <p:nvPr/>
        </p:nvSpPr>
        <p:spPr bwMode="auto">
          <a:xfrm>
            <a:off x="9413879" y="4581525"/>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2798" name="Oval 46"/>
          <p:cNvSpPr>
            <a:spLocks noChangeAspect="1" noChangeArrowheads="1"/>
          </p:cNvSpPr>
          <p:nvPr/>
        </p:nvSpPr>
        <p:spPr bwMode="auto">
          <a:xfrm>
            <a:off x="9413879" y="4445000"/>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2799" name="Oval 47"/>
          <p:cNvSpPr>
            <a:spLocks noChangeAspect="1" noChangeArrowheads="1"/>
          </p:cNvSpPr>
          <p:nvPr/>
        </p:nvSpPr>
        <p:spPr bwMode="auto">
          <a:xfrm>
            <a:off x="9413879" y="4305300"/>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2800" name="Oval 48"/>
          <p:cNvSpPr>
            <a:spLocks noChangeAspect="1" noChangeArrowheads="1"/>
          </p:cNvSpPr>
          <p:nvPr/>
        </p:nvSpPr>
        <p:spPr bwMode="auto">
          <a:xfrm>
            <a:off x="9413879" y="4733925"/>
            <a:ext cx="87313" cy="8890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2801" name="Text Box 49"/>
          <p:cNvSpPr txBox="1">
            <a:spLocks noChangeAspect="1" noChangeArrowheads="1"/>
          </p:cNvSpPr>
          <p:nvPr/>
        </p:nvSpPr>
        <p:spPr bwMode="auto">
          <a:xfrm>
            <a:off x="8478842" y="6197607"/>
            <a:ext cx="1539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000" b="1">
                <a:solidFill>
                  <a:srgbClr val="000000"/>
                </a:solidFill>
                <a:latin typeface="Arial" charset="0"/>
              </a:rPr>
              <a:t>z = 46 mm</a:t>
            </a:r>
          </a:p>
        </p:txBody>
      </p:sp>
      <p:sp>
        <p:nvSpPr>
          <p:cNvPr id="202802" name="Oval 50"/>
          <p:cNvSpPr>
            <a:spLocks noChangeAspect="1" noChangeArrowheads="1"/>
          </p:cNvSpPr>
          <p:nvPr/>
        </p:nvSpPr>
        <p:spPr bwMode="auto">
          <a:xfrm>
            <a:off x="9412288" y="4581525"/>
            <a:ext cx="87312" cy="88900"/>
          </a:xfrm>
          <a:prstGeom prst="ellipse">
            <a:avLst/>
          </a:prstGeom>
          <a:solidFill>
            <a:srgbClr val="F2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000000"/>
              </a:solidFill>
              <a:latin typeface="Arial" charset="0"/>
            </a:endParaRPr>
          </a:p>
        </p:txBody>
      </p:sp>
      <p:sp>
        <p:nvSpPr>
          <p:cNvPr id="202803" name="AutoShape 51"/>
          <p:cNvSpPr>
            <a:spLocks noChangeArrowheads="1"/>
          </p:cNvSpPr>
          <p:nvPr/>
        </p:nvSpPr>
        <p:spPr bwMode="auto">
          <a:xfrm>
            <a:off x="9551992" y="4465645"/>
            <a:ext cx="1108075" cy="306387"/>
          </a:xfrm>
          <a:prstGeom prst="leftArrow">
            <a:avLst>
              <a:gd name="adj1" fmla="val 50000"/>
              <a:gd name="adj2" fmla="val 90415"/>
            </a:avLst>
          </a:prstGeom>
          <a:solidFill>
            <a:srgbClr val="F2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it-IT" sz="2000">
              <a:solidFill>
                <a:srgbClr val="000000"/>
              </a:solidFill>
            </a:endParaRPr>
          </a:p>
        </p:txBody>
      </p:sp>
      <p:sp>
        <p:nvSpPr>
          <p:cNvPr id="202805" name="Text Box 53"/>
          <p:cNvSpPr txBox="1">
            <a:spLocks noChangeArrowheads="1"/>
          </p:cNvSpPr>
          <p:nvPr/>
        </p:nvSpPr>
        <p:spPr bwMode="auto">
          <a:xfrm>
            <a:off x="8472489" y="3065470"/>
            <a:ext cx="2032000" cy="57943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3200" b="1">
                <a:solidFill>
                  <a:srgbClr val="FFFFFF"/>
                </a:solidFill>
                <a:latin typeface="Arial" charset="0"/>
              </a:rPr>
              <a:t>(10,</a:t>
            </a:r>
            <a:r>
              <a:rPr lang="en-US" sz="3200" b="1">
                <a:solidFill>
                  <a:srgbClr val="FF0000"/>
                </a:solidFill>
                <a:latin typeface="Arial" charset="0"/>
              </a:rPr>
              <a:t>20</a:t>
            </a:r>
            <a:r>
              <a:rPr lang="en-US" sz="3200" b="1">
                <a:solidFill>
                  <a:srgbClr val="FFFFFF"/>
                </a:solidFill>
                <a:latin typeface="Arial" charset="0"/>
              </a:rPr>
              <a:t>,46)</a:t>
            </a:r>
          </a:p>
        </p:txBody>
      </p:sp>
      <p:sp>
        <p:nvSpPr>
          <p:cNvPr id="202806" name="Line 54"/>
          <p:cNvSpPr>
            <a:spLocks noChangeShapeType="1"/>
          </p:cNvSpPr>
          <p:nvPr/>
        </p:nvSpPr>
        <p:spPr bwMode="auto">
          <a:xfrm>
            <a:off x="5016500" y="5002213"/>
            <a:ext cx="503238"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202807" name="Line 55"/>
          <p:cNvSpPr>
            <a:spLocks noChangeShapeType="1"/>
          </p:cNvSpPr>
          <p:nvPr/>
        </p:nvSpPr>
        <p:spPr bwMode="auto">
          <a:xfrm>
            <a:off x="5016500" y="5308600"/>
            <a:ext cx="503238"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2000">
              <a:solidFill>
                <a:srgbClr val="000000"/>
              </a:solidFill>
            </a:endParaRPr>
          </a:p>
        </p:txBody>
      </p:sp>
      <p:sp>
        <p:nvSpPr>
          <p:cNvPr id="58" name="Text Box 52"/>
          <p:cNvSpPr txBox="1">
            <a:spLocks noChangeArrowheads="1"/>
          </p:cNvSpPr>
          <p:nvPr/>
        </p:nvSpPr>
        <p:spPr bwMode="auto">
          <a:xfrm>
            <a:off x="2135192" y="5949950"/>
            <a:ext cx="62515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000" b="1" dirty="0">
                <a:solidFill>
                  <a:srgbClr val="000000"/>
                </a:solidFill>
                <a:latin typeface="Arial" charset="0"/>
              </a:rPr>
              <a:t>791 </a:t>
            </a:r>
            <a:r>
              <a:rPr lang="en-US" sz="2000" b="1" dirty="0" err="1">
                <a:solidFill>
                  <a:srgbClr val="000000"/>
                </a:solidFill>
                <a:latin typeface="Arial" charset="0"/>
              </a:rPr>
              <a:t>keV</a:t>
            </a:r>
            <a:r>
              <a:rPr lang="en-US" sz="2000" b="1" dirty="0">
                <a:solidFill>
                  <a:srgbClr val="000000"/>
                </a:solidFill>
                <a:latin typeface="Arial" charset="0"/>
              </a:rPr>
              <a:t> deposited in segment B4</a:t>
            </a:r>
          </a:p>
        </p:txBody>
      </p:sp>
      <p:sp>
        <p:nvSpPr>
          <p:cNvPr id="59" name="Text Box 56"/>
          <p:cNvSpPr txBox="1">
            <a:spLocks noChangeArrowheads="1"/>
          </p:cNvSpPr>
          <p:nvPr/>
        </p:nvSpPr>
        <p:spPr bwMode="auto">
          <a:xfrm>
            <a:off x="5519738" y="4803775"/>
            <a:ext cx="14398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b="1" dirty="0">
                <a:solidFill>
                  <a:srgbClr val="000000"/>
                </a:solidFill>
                <a:latin typeface="Arial" charset="0"/>
              </a:rPr>
              <a:t>measured</a:t>
            </a:r>
            <a:br>
              <a:rPr lang="en-US" b="1" dirty="0">
                <a:solidFill>
                  <a:srgbClr val="000000"/>
                </a:solidFill>
                <a:latin typeface="Arial" charset="0"/>
              </a:rPr>
            </a:br>
            <a:r>
              <a:rPr lang="en-US" b="1" dirty="0">
                <a:solidFill>
                  <a:srgbClr val="FF0000"/>
                </a:solidFill>
                <a:latin typeface="Arial" charset="0"/>
              </a:rPr>
              <a:t>calculated</a:t>
            </a:r>
          </a:p>
        </p:txBody>
      </p:sp>
      <p:sp>
        <p:nvSpPr>
          <p:cNvPr id="60" name="Rectangle 3">
            <a:extLst>
              <a:ext uri="{FF2B5EF4-FFF2-40B4-BE49-F238E27FC236}">
                <a16:creationId xmlns:a16="http://schemas.microsoft.com/office/drawing/2014/main" id="{A7EB0E68-36C6-564D-BCB5-569B6F842DC0}"/>
              </a:ext>
            </a:extLst>
          </p:cNvPr>
          <p:cNvSpPr>
            <a:spLocks noGrp="1" noChangeArrowheads="1"/>
          </p:cNvSpPr>
          <p:nvPr>
            <p:ph type="title"/>
          </p:nvPr>
        </p:nvSpPr>
        <p:spPr>
          <a:xfrm>
            <a:off x="2531269" y="18258"/>
            <a:ext cx="7416800" cy="671512"/>
          </a:xfrm>
        </p:spPr>
        <p:txBody>
          <a:bodyPr/>
          <a:lstStyle/>
          <a:p>
            <a:r>
              <a:rPr lang="en-US" sz="3600" b="1" dirty="0">
                <a:solidFill>
                  <a:schemeClr val="bg1"/>
                </a:solidFill>
              </a:rPr>
              <a:t>Pulse Shape Analysis concept</a:t>
            </a:r>
          </a:p>
        </p:txBody>
      </p:sp>
    </p:spTree>
    <p:extLst>
      <p:ext uri="{BB962C8B-B14F-4D97-AF65-F5344CB8AC3E}">
        <p14:creationId xmlns:p14="http://schemas.microsoft.com/office/powerpoint/2010/main" val="9809920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00879EB0D266341AE9A8CC0C15AB759" ma:contentTypeVersion="14" ma:contentTypeDescription="Create a new document." ma:contentTypeScope="" ma:versionID="cefde3afc8c7c9ec15c5e6bf339e0ff6">
  <xsd:schema xmlns:xsd="http://www.w3.org/2001/XMLSchema" xmlns:xs="http://www.w3.org/2001/XMLSchema" xmlns:p="http://schemas.microsoft.com/office/2006/metadata/properties" xmlns:ns2="4edbe930-492f-4824-abc6-827b1d6866e1" xmlns:ns3="3a4fdded-cf87-4b88-9649-bd0c85833c06" targetNamespace="http://schemas.microsoft.com/office/2006/metadata/properties" ma:root="true" ma:fieldsID="7f244c8d24db48465a6a3f5a456241b5" ns2:_="" ns3:_="">
    <xsd:import namespace="4edbe930-492f-4824-abc6-827b1d6866e1"/>
    <xsd:import namespace="3a4fdded-cf87-4b88-9649-bd0c85833c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hp3h" minOccurs="0"/>
                <xsd:element ref="ns2:69249861-3104-45a9-a066-18312bee5123CountryOrRegion" minOccurs="0"/>
                <xsd:element ref="ns2:69249861-3104-45a9-a066-18312bee5123State" minOccurs="0"/>
                <xsd:element ref="ns2:69249861-3104-45a9-a066-18312bee5123City" minOccurs="0"/>
                <xsd:element ref="ns2:69249861-3104-45a9-a066-18312bee5123PostalCode" minOccurs="0"/>
                <xsd:element ref="ns2:69249861-3104-45a9-a066-18312bee5123Street" minOccurs="0"/>
                <xsd:element ref="ns2:69249861-3104-45a9-a066-18312bee5123GeoLoc" minOccurs="0"/>
                <xsd:element ref="ns2:69249861-3104-45a9-a066-18312bee5123Disp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be930-492f-4824-abc6-827b1d6866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hp3h" ma:index="14" nillable="true" ma:displayName="Location" ma:internalName="hp3h">
      <xsd:simpleType>
        <xsd:restriction base="dms:Unknown"/>
      </xsd:simpleType>
    </xsd:element>
    <xsd:element name="69249861-3104-45a9-a066-18312bee5123CountryOrRegion" ma:index="15" nillable="true" ma:displayName="Location: Country/Region" ma:internalName="CountryOrRegion" ma:readOnly="true">
      <xsd:simpleType>
        <xsd:restriction base="dms:Text"/>
      </xsd:simpleType>
    </xsd:element>
    <xsd:element name="69249861-3104-45a9-a066-18312bee5123State" ma:index="16" nillable="true" ma:displayName="Location: State" ma:internalName="State" ma:readOnly="true">
      <xsd:simpleType>
        <xsd:restriction base="dms:Text"/>
      </xsd:simpleType>
    </xsd:element>
    <xsd:element name="69249861-3104-45a9-a066-18312bee5123City" ma:index="17" nillable="true" ma:displayName="Location: City" ma:internalName="City" ma:readOnly="true">
      <xsd:simpleType>
        <xsd:restriction base="dms:Text"/>
      </xsd:simpleType>
    </xsd:element>
    <xsd:element name="69249861-3104-45a9-a066-18312bee5123PostalCode" ma:index="18" nillable="true" ma:displayName="Location: Postal Code" ma:internalName="PostalCode" ma:readOnly="true">
      <xsd:simpleType>
        <xsd:restriction base="dms:Text"/>
      </xsd:simpleType>
    </xsd:element>
    <xsd:element name="69249861-3104-45a9-a066-18312bee5123Street" ma:index="19" nillable="true" ma:displayName="Location: Street" ma:internalName="Street" ma:readOnly="true">
      <xsd:simpleType>
        <xsd:restriction base="dms:Text"/>
      </xsd:simpleType>
    </xsd:element>
    <xsd:element name="69249861-3104-45a9-a066-18312bee5123GeoLoc" ma:index="20" nillable="true" ma:displayName="Location: Coordinates" ma:internalName="GeoLoc" ma:readOnly="true">
      <xsd:simpleType>
        <xsd:restriction base="dms:Unknown"/>
      </xsd:simpleType>
    </xsd:element>
    <xsd:element name="69249861-3104-45a9-a066-18312bee5123DispName" ma:index="21" nillable="true" ma:displayName="Location: Name" ma:internalName="DispNa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4fdded-cf87-4b88-9649-bd0c85833c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B2C75C-DA6E-4503-BBEA-209E46E25FF7}">
  <ds:schemaRefs>
    <ds:schemaRef ds:uri="http://schemas.microsoft.com/sharepoint/v3/contenttype/forms"/>
  </ds:schemaRefs>
</ds:datastoreItem>
</file>

<file path=customXml/itemProps2.xml><?xml version="1.0" encoding="utf-8"?>
<ds:datastoreItem xmlns:ds="http://schemas.openxmlformats.org/officeDocument/2006/customXml" ds:itemID="{13CB9B86-F907-42FE-97A4-CA0596A80FD5}">
  <ds:schemaRefs>
    <ds:schemaRef ds:uri="3a4fdded-cf87-4b88-9649-bd0c85833c06"/>
    <ds:schemaRef ds:uri="4edbe930-492f-4824-abc6-827b1d6866e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3410</TotalTime>
  <Words>2076</Words>
  <Application>Microsoft Macintosh PowerPoint</Application>
  <PresentationFormat>Widescreen</PresentationFormat>
  <Paragraphs>534</Paragraphs>
  <Slides>36</Slides>
  <Notes>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36</vt:i4>
      </vt:variant>
    </vt:vector>
  </HeadingPairs>
  <TitlesOfParts>
    <vt:vector size="50" baseType="lpstr">
      <vt:lpstr>Arial</vt:lpstr>
      <vt:lpstr>Calibri</vt:lpstr>
      <vt:lpstr>Cambria Math</vt:lpstr>
      <vt:lpstr>Comic Sans MS</vt:lpstr>
      <vt:lpstr>Garamond</vt:lpstr>
      <vt:lpstr>Helvetica</vt:lpstr>
      <vt:lpstr>Helvetica Light</vt:lpstr>
      <vt:lpstr>Lucida Grande</vt:lpstr>
      <vt:lpstr>StarSymbol</vt:lpstr>
      <vt:lpstr>Symbol</vt:lpstr>
      <vt:lpstr>Times</vt:lpstr>
      <vt:lpstr>Times New Roman</vt:lpstr>
      <vt:lpstr>Wingdings 3</vt:lpstr>
      <vt:lpstr>Office Theme</vt:lpstr>
      <vt:lpstr>PowerPoint Presentation</vt:lpstr>
      <vt:lpstr>PowerPoint Presentation</vt:lpstr>
      <vt:lpstr>PowerPoint Presentation</vt:lpstr>
      <vt:lpstr>PowerPoint Presentation</vt:lpstr>
      <vt:lpstr>PowerPoint Presentation</vt:lpstr>
      <vt:lpstr>Pulse Shape Analysis concept</vt:lpstr>
      <vt:lpstr>Pulse Shape Analysis concept</vt:lpstr>
      <vt:lpstr>PowerPoint Presentation</vt:lpstr>
      <vt:lpstr>Pulse Shape Analysis concept</vt:lpstr>
      <vt:lpstr>Pulse Shape Analysis concept</vt:lpstr>
      <vt:lpstr>Pulse Shape Analysis concept</vt:lpstr>
      <vt:lpstr>Pulse Shape Analysis concept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Bentley</dc:creator>
  <cp:lastModifiedBy>Michael Bentley</cp:lastModifiedBy>
  <cp:revision>195</cp:revision>
  <dcterms:created xsi:type="dcterms:W3CDTF">2020-10-20T19:06:52Z</dcterms:created>
  <dcterms:modified xsi:type="dcterms:W3CDTF">2021-04-12T15:18:51Z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0x010100300879EB0D266341AE9A8CC0C15AB759</vt:lpwstr>
  </property>
</Properties>
</file>