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Lst>
  <p:notesMasterIdLst>
    <p:notesMasterId r:id="rId22"/>
  </p:notesMasterIdLst>
  <p:handoutMasterIdLst>
    <p:handoutMasterId r:id="rId23"/>
  </p:handoutMasterIdLst>
  <p:sldIdLst>
    <p:sldId id="391" r:id="rId3"/>
    <p:sldId id="394" r:id="rId4"/>
    <p:sldId id="321" r:id="rId5"/>
    <p:sldId id="381" r:id="rId6"/>
    <p:sldId id="380" r:id="rId7"/>
    <p:sldId id="367" r:id="rId8"/>
    <p:sldId id="368" r:id="rId9"/>
    <p:sldId id="375" r:id="rId10"/>
    <p:sldId id="385" r:id="rId11"/>
    <p:sldId id="374" r:id="rId12"/>
    <p:sldId id="386" r:id="rId13"/>
    <p:sldId id="369" r:id="rId14"/>
    <p:sldId id="373" r:id="rId15"/>
    <p:sldId id="389" r:id="rId16"/>
    <p:sldId id="393" r:id="rId17"/>
    <p:sldId id="384" r:id="rId18"/>
    <p:sldId id="377" r:id="rId19"/>
    <p:sldId id="370" r:id="rId20"/>
    <p:sldId id="378" r:id="rId21"/>
  </p:sldIdLst>
  <p:sldSz cx="9144000" cy="6858000" type="screen4x3"/>
  <p:notesSz cx="6794500" cy="9923463"/>
  <p:defaultTextStyle>
    <a:defPPr>
      <a:defRPr lang="en-US"/>
    </a:defPPr>
    <a:lvl1pPr algn="l" rtl="0" eaLnBrk="0" fontAlgn="base" hangingPunct="0">
      <a:spcBef>
        <a:spcPct val="0"/>
      </a:spcBef>
      <a:spcAft>
        <a:spcPct val="0"/>
      </a:spcAft>
      <a:defRPr sz="2400" kern="1200">
        <a:solidFill>
          <a:schemeClr val="tx1"/>
        </a:solidFill>
        <a:latin typeface="Lucida Grande" pitchFamily="48"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Lucida Grande" pitchFamily="48"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Lucida Grande" pitchFamily="48"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Lucida Grande" pitchFamily="48"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Lucida Grande" pitchFamily="48" charset="0"/>
        <a:ea typeface="ヒラギノ角ゴ Pro W3" pitchFamily="48" charset="-128"/>
        <a:cs typeface="+mn-cs"/>
      </a:defRPr>
    </a:lvl5pPr>
    <a:lvl6pPr marL="2286000" algn="l" defTabSz="914400" rtl="0" eaLnBrk="1" latinLnBrk="0" hangingPunct="1">
      <a:defRPr sz="2400" kern="1200">
        <a:solidFill>
          <a:schemeClr val="tx1"/>
        </a:solidFill>
        <a:latin typeface="Lucida Grande" pitchFamily="48" charset="0"/>
        <a:ea typeface="ヒラギノ角ゴ Pro W3" pitchFamily="48" charset="-128"/>
        <a:cs typeface="+mn-cs"/>
      </a:defRPr>
    </a:lvl6pPr>
    <a:lvl7pPr marL="2743200" algn="l" defTabSz="914400" rtl="0" eaLnBrk="1" latinLnBrk="0" hangingPunct="1">
      <a:defRPr sz="2400" kern="1200">
        <a:solidFill>
          <a:schemeClr val="tx1"/>
        </a:solidFill>
        <a:latin typeface="Lucida Grande" pitchFamily="48" charset="0"/>
        <a:ea typeface="ヒラギノ角ゴ Pro W3" pitchFamily="48" charset="-128"/>
        <a:cs typeface="+mn-cs"/>
      </a:defRPr>
    </a:lvl7pPr>
    <a:lvl8pPr marL="3200400" algn="l" defTabSz="914400" rtl="0" eaLnBrk="1" latinLnBrk="0" hangingPunct="1">
      <a:defRPr sz="2400" kern="1200">
        <a:solidFill>
          <a:schemeClr val="tx1"/>
        </a:solidFill>
        <a:latin typeface="Lucida Grande" pitchFamily="48" charset="0"/>
        <a:ea typeface="ヒラギノ角ゴ Pro W3" pitchFamily="48" charset="-128"/>
        <a:cs typeface="+mn-cs"/>
      </a:defRPr>
    </a:lvl8pPr>
    <a:lvl9pPr marL="3657600" algn="l" defTabSz="914400" rtl="0" eaLnBrk="1" latinLnBrk="0" hangingPunct="1">
      <a:defRPr sz="2400" kern="1200">
        <a:solidFill>
          <a:schemeClr val="tx1"/>
        </a:solidFill>
        <a:latin typeface="Lucida Grande" pitchFamily="48" charset="0"/>
        <a:ea typeface="ヒラギノ角ゴ Pro W3"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9" autoAdjust="0"/>
    <p:restoredTop sz="94709" autoAdjust="0"/>
  </p:normalViewPr>
  <p:slideViewPr>
    <p:cSldViewPr>
      <p:cViewPr varScale="1">
        <p:scale>
          <a:sx n="70" d="100"/>
          <a:sy n="70" d="100"/>
        </p:scale>
        <p:origin x="-153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6"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5" Type="http://schemas.openxmlformats.org/officeDocument/2006/relationships/slide" Target="slides/slide18.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1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6" y="0"/>
            <a:ext cx="2944283" cy="496173"/>
          </a:xfrm>
          <a:prstGeom prst="rect">
            <a:avLst/>
          </a:prstGeom>
        </p:spPr>
        <p:txBody>
          <a:bodyPr vert="horz" lIns="91440" tIns="45720" rIns="91440" bIns="45720" rtlCol="0"/>
          <a:lstStyle>
            <a:lvl1pPr algn="r">
              <a:defRPr sz="1200"/>
            </a:lvl1pPr>
          </a:lstStyle>
          <a:p>
            <a:fld id="{1EC495B3-AF85-4310-8492-975CF44B0970}" type="datetimeFigureOut">
              <a:rPr lang="en-GB" smtClean="0"/>
              <a:pPr/>
              <a:t>26/06/2014</a:t>
            </a:fld>
            <a:endParaRPr lang="en-GB"/>
          </a:p>
        </p:txBody>
      </p:sp>
      <p:sp>
        <p:nvSpPr>
          <p:cNvPr id="4" name="Footer Placeholder 3"/>
          <p:cNvSpPr>
            <a:spLocks noGrp="1"/>
          </p:cNvSpPr>
          <p:nvPr>
            <p:ph type="ftr" sz="quarter" idx="2"/>
          </p:nvPr>
        </p:nvSpPr>
        <p:spPr>
          <a:xfrm>
            <a:off x="1" y="9425568"/>
            <a:ext cx="2944283" cy="4961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25568"/>
            <a:ext cx="2944283" cy="496173"/>
          </a:xfrm>
          <a:prstGeom prst="rect">
            <a:avLst/>
          </a:prstGeom>
        </p:spPr>
        <p:txBody>
          <a:bodyPr vert="horz" lIns="91440" tIns="45720" rIns="91440" bIns="45720" rtlCol="0" anchor="b"/>
          <a:lstStyle>
            <a:lvl1pPr algn="r">
              <a:defRPr sz="1200"/>
            </a:lvl1pPr>
          </a:lstStyle>
          <a:p>
            <a:fld id="{70243B1C-B69B-4082-A1C2-89B5DECFFB38}" type="slidenum">
              <a:rPr lang="en-GB" smtClean="0"/>
              <a:pPr/>
              <a:t>‹#›</a:t>
            </a:fld>
            <a:endParaRPr lang="en-GB"/>
          </a:p>
        </p:txBody>
      </p:sp>
    </p:spTree>
    <p:extLst>
      <p:ext uri="{BB962C8B-B14F-4D97-AF65-F5344CB8AC3E}">
        <p14:creationId xmlns:p14="http://schemas.microsoft.com/office/powerpoint/2010/main" val="1384704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283" cy="496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Lucida Grande" pitchFamily="84" charset="0"/>
                <a:ea typeface="ヒラギノ角ゴ Pro W3" pitchFamily="84" charset="-128"/>
              </a:defRPr>
            </a:lvl1pPr>
          </a:lstStyle>
          <a:p>
            <a:pPr>
              <a:defRPr/>
            </a:pPr>
            <a:endParaRPr lang="en-US"/>
          </a:p>
        </p:txBody>
      </p:sp>
      <p:sp>
        <p:nvSpPr>
          <p:cNvPr id="3075" name="Rectangle 3"/>
          <p:cNvSpPr>
            <a:spLocks noGrp="1" noChangeArrowheads="1"/>
          </p:cNvSpPr>
          <p:nvPr>
            <p:ph type="dt" idx="1"/>
          </p:nvPr>
        </p:nvSpPr>
        <p:spPr bwMode="auto">
          <a:xfrm>
            <a:off x="3850218" y="0"/>
            <a:ext cx="2944283" cy="496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Lucida Grande" pitchFamily="84" charset="0"/>
                <a:ea typeface="ヒラギノ角ゴ Pro W3" pitchFamily="84"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5935" y="4713645"/>
            <a:ext cx="4982633" cy="4465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9427290"/>
            <a:ext cx="2944283" cy="4961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Lucida Grande" pitchFamily="84" charset="0"/>
                <a:ea typeface="ヒラギノ角ゴ Pro W3" pitchFamily="84" charset="-128"/>
              </a:defRPr>
            </a:lvl1pPr>
          </a:lstStyle>
          <a:p>
            <a:pPr>
              <a:defRPr/>
            </a:pPr>
            <a:endParaRPr lang="en-US"/>
          </a:p>
        </p:txBody>
      </p:sp>
      <p:sp>
        <p:nvSpPr>
          <p:cNvPr id="3079" name="Rectangle 7"/>
          <p:cNvSpPr>
            <a:spLocks noGrp="1" noChangeArrowheads="1"/>
          </p:cNvSpPr>
          <p:nvPr>
            <p:ph type="sldNum" sz="quarter" idx="5"/>
          </p:nvPr>
        </p:nvSpPr>
        <p:spPr bwMode="auto">
          <a:xfrm>
            <a:off x="3850218" y="9427290"/>
            <a:ext cx="2944283" cy="4961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Lucida Grande" pitchFamily="84" charset="0"/>
                <a:ea typeface="ヒラギノ角ゴ Pro W3" pitchFamily="84" charset="-128"/>
              </a:defRPr>
            </a:lvl1pPr>
          </a:lstStyle>
          <a:p>
            <a:pPr>
              <a:defRPr/>
            </a:pPr>
            <a:fld id="{A1AAFEC3-2E5F-4B02-93F3-FE03DB0B31B4}" type="slidenum">
              <a:rPr lang="en-US"/>
              <a:pPr>
                <a:defRPr/>
              </a:pPr>
              <a:t>‹#›</a:t>
            </a:fld>
            <a:endParaRPr lang="en-US"/>
          </a:p>
        </p:txBody>
      </p:sp>
    </p:spTree>
    <p:extLst>
      <p:ext uri="{BB962C8B-B14F-4D97-AF65-F5344CB8AC3E}">
        <p14:creationId xmlns:p14="http://schemas.microsoft.com/office/powerpoint/2010/main" val="1952754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03288" y="763588"/>
            <a:ext cx="4984750" cy="3740150"/>
          </a:xfrm>
          <a:ln/>
        </p:spPr>
      </p:sp>
      <p:sp>
        <p:nvSpPr>
          <p:cNvPr id="156675" name="Rectangle 3"/>
          <p:cNvSpPr>
            <a:spLocks noGrp="1" noChangeArrowheads="1"/>
          </p:cNvSpPr>
          <p:nvPr>
            <p:ph type="body" idx="1"/>
          </p:nvPr>
        </p:nvSpPr>
        <p:spPr>
          <a:xfrm>
            <a:off x="916944" y="4734319"/>
            <a:ext cx="4960614" cy="4425934"/>
          </a:xfrm>
          <a:noFill/>
          <a:ln/>
        </p:spPr>
        <p:txBody>
          <a:bodyPr/>
          <a:lstStyle/>
          <a:p>
            <a:r>
              <a:rPr lang="en-GB" sz="1400" b="1" smtClean="0">
                <a:latin typeface="Comic Sans MS" pitchFamily="66" charset="0"/>
                <a:ea typeface="ヒラギノ角ゴ Pro W3" pitchFamily="48" charset="-128"/>
              </a:rPr>
              <a:t>Huge collaboration</a:t>
            </a:r>
          </a:p>
          <a:p>
            <a:r>
              <a:rPr lang="en-GB" sz="1400" b="1" smtClean="0">
                <a:latin typeface="Comic Sans MS" pitchFamily="66" charset="0"/>
                <a:ea typeface="ヒラギノ角ゴ Pro W3" pitchFamily="48" charset="-128"/>
              </a:rPr>
              <a:t>Over 40 laboratories in 10 countries</a:t>
            </a:r>
          </a:p>
          <a:p>
            <a:r>
              <a:rPr lang="en-GB" sz="1400" b="1" smtClean="0">
                <a:latin typeface="Comic Sans MS" pitchFamily="66" charset="0"/>
                <a:ea typeface="ヒラギノ角ゴ Pro W3" pitchFamily="48" charset="-128"/>
              </a:rPr>
              <a:t>Others joining, Turkey, Hungary</a:t>
            </a:r>
          </a:p>
          <a:p>
            <a:endParaRPr lang="en-GB" sz="1400" b="1" smtClean="0">
              <a:latin typeface="Comic Sans MS" pitchFamily="66" charset="0"/>
              <a:ea typeface="ヒラギノ角ゴ Pro W3" pitchFamily="4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2054D-CC43-49BA-AC61-9F5EAC722E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EB25D68F-3112-4EA1-A877-BC1181C9B519}" type="datetimeFigureOut">
              <a:rPr lang="en-US"/>
              <a:pPr>
                <a:defRPr/>
              </a:pPr>
              <a:t>6/26/2014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557338"/>
            <a:ext cx="7772400" cy="380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0CDB3F59-E95B-40F3-ABF4-1F6D5F74A92E}" type="datetimeFigureOut">
              <a:rPr lang="en-US"/>
              <a:pPr>
                <a:defRPr/>
              </a:pPr>
              <a:t>6/26/2014</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400800"/>
            <a:ext cx="1905000" cy="457200"/>
          </a:xfrm>
        </p:spPr>
        <p:txBody>
          <a:bodyPr/>
          <a:lstStyle>
            <a:lvl1pPr>
              <a:defRPr/>
            </a:lvl1pPr>
          </a:lstStyle>
          <a:p>
            <a:pPr>
              <a:defRPr/>
            </a:pPr>
            <a:fld id="{A13BDF24-CC9A-4E45-B49B-DC4F2C598119}" type="datetimeFigureOut">
              <a:rPr lang="en-US"/>
              <a:pPr>
                <a:defRPr/>
              </a:pPr>
              <a:t>6/26/2014</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377F94B7-42A6-4B14-BD4F-ECAB92D9A74A}" type="datetimeFigureOut">
              <a:rPr lang="en-US"/>
              <a:pPr>
                <a:defRPr/>
              </a:pPr>
              <a:t>6/26/2014</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400800"/>
            <a:ext cx="1905000" cy="457200"/>
          </a:xfrm>
        </p:spPr>
        <p:txBody>
          <a:bodyPr/>
          <a:lstStyle>
            <a:lvl1pPr>
              <a:defRPr/>
            </a:lvl1pPr>
          </a:lstStyle>
          <a:p>
            <a:pPr>
              <a:defRPr/>
            </a:pPr>
            <a:fld id="{7BB0DD9A-E1E9-468F-9910-1959982F69E1}" type="datetimeFigureOut">
              <a:rPr lang="en-US"/>
              <a:pPr>
                <a:defRPr/>
              </a:pPr>
              <a:t>6/26/2014</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400800"/>
            <a:ext cx="1905000" cy="457200"/>
          </a:xfrm>
        </p:spPr>
        <p:txBody>
          <a:bodyPr/>
          <a:lstStyle>
            <a:lvl1pPr>
              <a:defRPr/>
            </a:lvl1pPr>
          </a:lstStyle>
          <a:p>
            <a:pPr>
              <a:defRPr/>
            </a:pPr>
            <a:fld id="{B72DB5D8-5F68-4C36-9FDA-004C506CA6FA}" type="datetimeFigureOut">
              <a:rPr lang="en-US"/>
              <a:pPr>
                <a:defRPr/>
              </a:pPr>
              <a:t>6/26/2014</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00800"/>
            <a:ext cx="1905000" cy="457200"/>
          </a:xfrm>
        </p:spPr>
        <p:txBody>
          <a:bodyPr/>
          <a:lstStyle>
            <a:lvl1pPr>
              <a:defRPr/>
            </a:lvl1pPr>
          </a:lstStyle>
          <a:p>
            <a:pPr>
              <a:defRPr/>
            </a:pPr>
            <a:fld id="{B267EE7D-3F77-4A00-B5FD-EA52F3F7D38D}" type="datetimeFigureOut">
              <a:rPr lang="en-US"/>
              <a:pPr>
                <a:defRPr/>
              </a:pPr>
              <a:t>6/26/2014</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35699E60-F504-4F72-81B0-3E2950EA6485}" type="datetimeFigureOut">
              <a:rPr lang="en-US"/>
              <a:pPr>
                <a:defRPr/>
              </a:pPr>
              <a:t>6/26/2014</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400800"/>
            <a:ext cx="1905000" cy="457200"/>
          </a:xfrm>
        </p:spPr>
        <p:txBody>
          <a:bodyPr/>
          <a:lstStyle>
            <a:lvl1pPr>
              <a:defRPr/>
            </a:lvl1pPr>
          </a:lstStyle>
          <a:p>
            <a:pPr>
              <a:defRPr/>
            </a:pPr>
            <a:fld id="{A93BFE20-F906-42EC-9C51-F2651526863C}" type="datetimeFigureOut">
              <a:rPr lang="en-US"/>
              <a:pPr>
                <a:defRPr/>
              </a:pPr>
              <a:t>6/26/2014</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30D065-C729-4AFA-982E-1B415552C2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9E45E-B7C2-46DB-95FB-5C5288B271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98A90-0EE4-4D13-B43D-48D381DB7A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3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5613" y="2571744"/>
            <a:ext cx="4040188"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14686"/>
            <a:ext cx="4040188"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3438" y="2571744"/>
            <a:ext cx="4041775" cy="587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214686"/>
            <a:ext cx="4041775" cy="29114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B677FF-9262-4B23-BD72-23CEF53F07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4119C0-5E12-4C39-8BDF-B44E1CB1B5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CFD623-CA95-42E8-98EF-69AB92692E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3008313" cy="109061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2984"/>
            <a:ext cx="5111750" cy="4983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035BD-9DEC-4646-8450-E1A475FC47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71545"/>
            <a:ext cx="5486400" cy="3656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8F1AF-B770-49DC-9BB8-8BA430CB15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048000"/>
            <a:ext cx="7772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Lucida Grande" pitchFamily="84" charset="0"/>
                <a:ea typeface="ヒラギノ角ゴ Pro W3" pitchFamily="84" charset="-128"/>
              </a:defRPr>
            </a:lvl1pPr>
          </a:lstStyle>
          <a:p>
            <a:pPr>
              <a:defRPr/>
            </a:pPr>
            <a:fld id="{23D54C10-AA4D-420D-AB25-F97319E78D9C}" type="slidenum">
              <a:rPr lang="en-US"/>
              <a:pPr>
                <a:defRPr/>
              </a:pPr>
              <a:t>‹#›</a:t>
            </a:fld>
            <a:endParaRPr lang="en-US"/>
          </a:p>
        </p:txBody>
      </p:sp>
      <p:pic>
        <p:nvPicPr>
          <p:cNvPr id="1031" name="Picture 8" descr="Untitled-1.jpg"/>
          <p:cNvPicPr>
            <a:picLocks noChangeAspect="1"/>
          </p:cNvPicPr>
          <p:nvPr userDrawn="1"/>
        </p:nvPicPr>
        <p:blipFill>
          <a:blip r:embed="rId11" cstate="print"/>
          <a:srcRect/>
          <a:stretch>
            <a:fillRect/>
          </a:stretch>
        </p:blipFill>
        <p:spPr bwMode="auto">
          <a:xfrm>
            <a:off x="0" y="0"/>
            <a:ext cx="9144000" cy="1454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1" r:id="rId2"/>
    <p:sldLayoutId id="2147483790" r:id="rId3"/>
    <p:sldLayoutId id="2147483789" r:id="rId4"/>
    <p:sldLayoutId id="2147483788" r:id="rId5"/>
    <p:sldLayoutId id="2147483787" r:id="rId6"/>
    <p:sldLayoutId id="2147483786" r:id="rId7"/>
    <p:sldLayoutId id="2147483785" r:id="rId8"/>
    <p:sldLayoutId id="2147483784" r:id="rId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5pPr>
      <a:lvl6pPr marL="457200" algn="ctr" rtl="0" fontAlgn="base">
        <a:spcBef>
          <a:spcPct val="0"/>
        </a:spcBef>
        <a:spcAft>
          <a:spcPct val="0"/>
        </a:spcAft>
        <a:defRPr sz="4400">
          <a:solidFill>
            <a:schemeClr val="tx2"/>
          </a:solidFill>
          <a:latin typeface="Lucida Grande" pitchFamily="84" charset="0"/>
          <a:ea typeface="ヒラギノ角ゴ Pro W3" pitchFamily="84" charset="-128"/>
        </a:defRPr>
      </a:lvl6pPr>
      <a:lvl7pPr marL="914400" algn="ctr" rtl="0" fontAlgn="base">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fontAlgn="base">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fontAlgn="base">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Lucida Grande" pitchFamily="84" charset="0"/>
                <a:ea typeface="ヒラギノ角ゴ Pro W3" pitchFamily="84" charset="-128"/>
              </a:defRPr>
            </a:lvl1pPr>
          </a:lstStyle>
          <a:p>
            <a:pPr>
              <a:defRPr/>
            </a:pPr>
            <a:fld id="{AE5ADCC4-A640-4B3B-8A55-68DFF61875A6}" type="slidenum">
              <a:rPr lang="en-US"/>
              <a:pPr>
                <a:defRPr/>
              </a:pPr>
              <a:t>‹#›</a:t>
            </a:fld>
            <a:endParaRPr lang="en-US"/>
          </a:p>
        </p:txBody>
      </p:sp>
      <p:pic>
        <p:nvPicPr>
          <p:cNvPr id="2055" name="Picture 7" descr="Untitled-2.jpg"/>
          <p:cNvPicPr>
            <a:picLocks noChangeAspect="1"/>
          </p:cNvPicPr>
          <p:nvPr userDrawn="1"/>
        </p:nvPicPr>
        <p:blipFill>
          <a:blip r:embed="rId11" cstate="print"/>
          <a:srcRect/>
          <a:stretch>
            <a:fillRect/>
          </a:stretch>
        </p:blipFill>
        <p:spPr bwMode="auto">
          <a:xfrm>
            <a:off x="0" y="5280025"/>
            <a:ext cx="9144000" cy="157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2pPr>
      <a:lvl3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3pPr>
      <a:lvl4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4pPr>
      <a:lvl5pPr algn="ctr" rtl="0" eaLnBrk="0" fontAlgn="base" hangingPunct="0">
        <a:spcBef>
          <a:spcPct val="0"/>
        </a:spcBef>
        <a:spcAft>
          <a:spcPct val="0"/>
        </a:spcAft>
        <a:defRPr sz="4400">
          <a:solidFill>
            <a:schemeClr val="tx2"/>
          </a:solidFill>
          <a:latin typeface="Lucida Grande" pitchFamily="84" charset="0"/>
          <a:ea typeface="ヒラギノ角ゴ Pro W3" pitchFamily="84" charset="-128"/>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agata.org/physics_publications/"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npg.dl.ac.uk/agata_acc/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source=images&amp;cd=&amp;cad=rja&amp;uact=8&amp;docid=VOp6lEKxJhJL3M&amp;tbnid=RHl6Qn5nQeUAuM&amp;ved=0CAgQjRw&amp;url=http%3A%2F%2Fwww.kaieteurnewsonline.com%2F2013%2F09%2F20%2Ffifa-world-cup-trophy-tour-by-coca-cola-comes-to-georgetown-guyana%2F&amp;ei=hg2sU_rlPJKV7Aayn4CACg&amp;psig=AFQjCNFpF6gfnHSf2Lj2DHUb6lkdfKgaJA&amp;ust=1403870983097026" TargetMode="Externa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mailto:roman.gernhaeuser@ph.tum.d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mailto:Benedicte.Million@mi.infn.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gadea@ific.uv.e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mailto:pjw@ph.ed.ac.uk" TargetMode="External"/><Relationship Id="rId5" Type="http://schemas.openxmlformats.org/officeDocument/2006/relationships/hyperlink" Target="mailto:john.simpson@stfc.ac.uk" TargetMode="External"/><Relationship Id="rId4" Type="http://schemas.openxmlformats.org/officeDocument/2006/relationships/hyperlink" Target="mailto:vicente.gonzalez@uv.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npg.dl.ac.uk/agata_acc/AGATA_Data_Policy.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40989"/>
          </a:xfrm>
          <a:prstGeom prst="rect">
            <a:avLst/>
          </a:prstGeom>
          <a:noFill/>
          <a:ln>
            <a:noFill/>
          </a:ln>
          <a:effectLst>
            <a:glow rad="127000">
              <a:schemeClr val="accent1">
                <a:alpha val="8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ext Box 3"/>
          <p:cNvSpPr txBox="1">
            <a:spLocks noChangeArrowheads="1"/>
          </p:cNvSpPr>
          <p:nvPr/>
        </p:nvSpPr>
        <p:spPr bwMode="auto">
          <a:xfrm>
            <a:off x="1035711" y="3068960"/>
            <a:ext cx="7072577" cy="1569660"/>
          </a:xfrm>
          <a:prstGeom prst="rect">
            <a:avLst/>
          </a:prstGeom>
          <a:noFill/>
          <a:ln w="9525">
            <a:noFill/>
            <a:miter lim="800000"/>
            <a:headEnd/>
            <a:tailEnd/>
          </a:ln>
          <a:effectLst/>
        </p:spPr>
        <p:txBody>
          <a:bodyPr wrap="none">
            <a:spAutoFit/>
          </a:bodyPr>
          <a:lstStyle/>
          <a:p>
            <a:pPr algn="ctr" eaLnBrk="0" hangingPunct="0"/>
            <a:r>
              <a:rPr lang="en-US" sz="3200" dirty="0" smtClean="0">
                <a:solidFill>
                  <a:schemeClr val="bg1"/>
                </a:solidFill>
              </a:rPr>
              <a:t>AGATA Collaboration Council Meeting</a:t>
            </a:r>
          </a:p>
          <a:p>
            <a:pPr algn="ctr" eaLnBrk="0" hangingPunct="0"/>
            <a:endParaRPr lang="en-US" sz="3200" dirty="0">
              <a:solidFill>
                <a:schemeClr val="bg1"/>
              </a:solidFill>
            </a:endParaRPr>
          </a:p>
          <a:p>
            <a:pPr algn="ctr" eaLnBrk="0" hangingPunct="0"/>
            <a:r>
              <a:rPr lang="en-US" sz="3200" smtClean="0">
                <a:solidFill>
                  <a:schemeClr val="bg1"/>
                </a:solidFill>
              </a:rPr>
              <a:t>26</a:t>
            </a:r>
            <a:r>
              <a:rPr lang="en-US" sz="3200" baseline="30000" smtClean="0">
                <a:solidFill>
                  <a:schemeClr val="bg1"/>
                </a:solidFill>
              </a:rPr>
              <a:t>th</a:t>
            </a:r>
            <a:r>
              <a:rPr lang="en-US" sz="3200" smtClean="0">
                <a:solidFill>
                  <a:schemeClr val="bg1"/>
                </a:solidFill>
              </a:rPr>
              <a:t> June 2014, GSI</a:t>
            </a:r>
            <a:endParaRPr lang="en-US" sz="3200" dirty="0">
              <a:solidFill>
                <a:schemeClr val="bg1"/>
              </a:solidFill>
            </a:endParaRPr>
          </a:p>
        </p:txBody>
      </p:sp>
    </p:spTree>
    <p:extLst>
      <p:ext uri="{BB962C8B-B14F-4D97-AF65-F5344CB8AC3E}">
        <p14:creationId xmlns:p14="http://schemas.microsoft.com/office/powerpoint/2010/main" val="3757912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043652" y="908720"/>
            <a:ext cx="7416824" cy="1077218"/>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AGATA Publication and Publications Policy Web based system</a:t>
            </a: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1079612" y="1844824"/>
            <a:ext cx="6192688" cy="3093154"/>
          </a:xfrm>
          <a:prstGeom prst="rect">
            <a:avLst/>
          </a:prstGeom>
          <a:noFill/>
          <a:ln w="9525">
            <a:noFill/>
            <a:miter lim="800000"/>
            <a:headEnd/>
            <a:tailEnd/>
          </a:ln>
          <a:effectLst/>
        </p:spPr>
        <p:txBody>
          <a:bodyPr wrap="square" bIns="0">
            <a:spAutoFit/>
          </a:bodyPr>
          <a:lstStyle/>
          <a:p>
            <a:r>
              <a:rPr lang="en-US" sz="1800" dirty="0" smtClean="0">
                <a:latin typeface="Comic Sans MS" pitchFamily="66" charset="0"/>
                <a:cs typeface="Times New Roman" pitchFamily="18" charset="0"/>
              </a:rPr>
              <a:t>Created and maintained by Johan Nyberg</a:t>
            </a:r>
          </a:p>
          <a:p>
            <a:endParaRPr lang="en-US" sz="1800" dirty="0">
              <a:latin typeface="Comic Sans MS" pitchFamily="66" charset="0"/>
              <a:cs typeface="Times New Roman" pitchFamily="18" charset="0"/>
            </a:endParaRPr>
          </a:p>
          <a:p>
            <a:r>
              <a:rPr lang="en-US" sz="1800" dirty="0">
                <a:latin typeface="Comic Sans MS" pitchFamily="66" charset="0"/>
                <a:cs typeface="Times New Roman" pitchFamily="18" charset="0"/>
                <a:hlinkClick r:id="rId3"/>
              </a:rPr>
              <a:t>https://www.agata.org/physics_publications</a:t>
            </a:r>
            <a:r>
              <a:rPr lang="en-US" sz="1800" dirty="0" smtClean="0">
                <a:latin typeface="Comic Sans MS" pitchFamily="66" charset="0"/>
                <a:cs typeface="Times New Roman" pitchFamily="18" charset="0"/>
                <a:hlinkClick r:id="rId3"/>
              </a:rPr>
              <a:t>/</a:t>
            </a:r>
            <a:r>
              <a:rPr lang="en-US" sz="1800" dirty="0" smtClean="0">
                <a:latin typeface="Comic Sans MS" pitchFamily="66" charset="0"/>
                <a:cs typeface="Times New Roman" pitchFamily="18" charset="0"/>
              </a:rPr>
              <a:t> </a:t>
            </a:r>
          </a:p>
          <a:p>
            <a:endParaRPr lang="en-US" sz="1800" dirty="0">
              <a:latin typeface="Comic Sans MS" pitchFamily="66" charset="0"/>
              <a:cs typeface="Times New Roman" pitchFamily="18" charset="0"/>
            </a:endParaRPr>
          </a:p>
          <a:p>
            <a:r>
              <a:rPr lang="en-US" sz="1800" dirty="0" smtClean="0">
                <a:latin typeface="Comic Sans MS" pitchFamily="66" charset="0"/>
                <a:cs typeface="Times New Roman" pitchFamily="18" charset="0"/>
              </a:rPr>
              <a:t>Instructions</a:t>
            </a:r>
          </a:p>
          <a:p>
            <a:endParaRPr lang="en-US" sz="1800" dirty="0">
              <a:latin typeface="Comic Sans MS" pitchFamily="66" charset="0"/>
              <a:cs typeface="Times New Roman" pitchFamily="18" charset="0"/>
            </a:endParaRPr>
          </a:p>
          <a:p>
            <a:r>
              <a:rPr lang="en-US" sz="1800" dirty="0" smtClean="0">
                <a:latin typeface="Comic Sans MS" pitchFamily="66" charset="0"/>
                <a:cs typeface="Times New Roman" pitchFamily="18" charset="0"/>
              </a:rPr>
              <a:t>Submit paper to Johan Nyberg (copy John Simpson)</a:t>
            </a:r>
          </a:p>
          <a:p>
            <a:r>
              <a:rPr lang="en-US" sz="1800" dirty="0" smtClean="0">
                <a:latin typeface="Comic Sans MS" pitchFamily="66" charset="0"/>
                <a:cs typeface="Times New Roman" pitchFamily="18" charset="0"/>
              </a:rPr>
              <a:t>Set a deadline for core authors to reply (2 weeks)</a:t>
            </a:r>
          </a:p>
          <a:p>
            <a:r>
              <a:rPr lang="en-US" sz="1800" dirty="0" smtClean="0">
                <a:latin typeface="Comic Sans MS" pitchFamily="66" charset="0"/>
                <a:cs typeface="Times New Roman" pitchFamily="18" charset="0"/>
              </a:rPr>
              <a:t>List of core authors available after deadline</a:t>
            </a:r>
          </a:p>
          <a:p>
            <a:endParaRPr lang="en-US" sz="1800" dirty="0">
              <a:latin typeface="Comic Sans MS" pitchFamily="66" charset="0"/>
              <a:cs typeface="Times New Roman" pitchFamily="18" charset="0"/>
            </a:endParaRPr>
          </a:p>
          <a:p>
            <a:r>
              <a:rPr lang="en-US" sz="1800" dirty="0" smtClean="0">
                <a:latin typeface="Comic Sans MS" pitchFamily="66" charset="0"/>
                <a:cs typeface="Times New Roman" pitchFamily="18" charset="0"/>
              </a:rPr>
              <a:t>System works, not totally automatic yet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043652" y="908720"/>
            <a:ext cx="3024292" cy="584775"/>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AGATA Publications status</a:t>
            </a:r>
            <a:endParaRPr lang="en-GB" sz="1600" dirty="0" smtClean="0">
              <a:latin typeface="Comic Sans MS" pitchFamily="66" charset="0"/>
            </a:endParaRPr>
          </a:p>
          <a:p>
            <a:endParaRPr lang="en-GB" sz="1600" dirty="0">
              <a:latin typeface="Comic Sans MS" pitchFamily="66" charset="0"/>
            </a:endParaRPr>
          </a:p>
        </p:txBody>
      </p:sp>
      <p:sp>
        <p:nvSpPr>
          <p:cNvPr id="6" name="Rectangle 5"/>
          <p:cNvSpPr>
            <a:spLocks noChangeArrowheads="1"/>
          </p:cNvSpPr>
          <p:nvPr/>
        </p:nvSpPr>
        <p:spPr bwMode="auto">
          <a:xfrm>
            <a:off x="596599" y="1412776"/>
            <a:ext cx="8496944" cy="4031873"/>
          </a:xfrm>
          <a:prstGeom prst="rect">
            <a:avLst/>
          </a:prstGeom>
          <a:noFill/>
          <a:ln w="9525">
            <a:noFill/>
            <a:miter lim="800000"/>
            <a:headEnd/>
            <a:tailEnd/>
          </a:ln>
          <a:effectLst/>
        </p:spPr>
        <p:txBody>
          <a:bodyPr wrap="square">
            <a:spAutoFit/>
          </a:bodyPr>
          <a:lstStyle/>
          <a:p>
            <a:r>
              <a:rPr lang="en-US" sz="1600" dirty="0">
                <a:latin typeface="Comic Sans MS" pitchFamily="66" charset="0"/>
                <a:cs typeface="Times New Roman" pitchFamily="18" charset="0"/>
              </a:rPr>
              <a:t>Technical Publications, 66 on web pages</a:t>
            </a:r>
          </a:p>
          <a:p>
            <a:endParaRPr lang="en-US" sz="1600" dirty="0">
              <a:latin typeface="Comic Sans MS" pitchFamily="66" charset="0"/>
              <a:cs typeface="Times New Roman" pitchFamily="18" charset="0"/>
            </a:endParaRPr>
          </a:p>
          <a:p>
            <a:r>
              <a:rPr lang="en-US" sz="1600" dirty="0">
                <a:latin typeface="Comic Sans MS" pitchFamily="66" charset="0"/>
                <a:cs typeface="Times New Roman" pitchFamily="18" charset="0"/>
              </a:rPr>
              <a:t>Scientific publications, 11 papers on the web page</a:t>
            </a:r>
          </a:p>
          <a:p>
            <a:endParaRPr lang="en-GB" sz="1600" b="1" dirty="0" smtClean="0">
              <a:latin typeface="Comic Sans MS" pitchFamily="66" charset="0"/>
            </a:endParaRPr>
          </a:p>
          <a:p>
            <a:r>
              <a:rPr lang="en-GB" sz="1600" b="1" dirty="0" smtClean="0">
                <a:latin typeface="Comic Sans MS" pitchFamily="66" charset="0"/>
              </a:rPr>
              <a:t>Recent publication: Track </a:t>
            </a:r>
            <a:r>
              <a:rPr lang="en-GB" sz="1600" b="1" dirty="0">
                <a:latin typeface="Comic Sans MS" panose="030F0702030302020204" pitchFamily="66" charset="0"/>
              </a:rPr>
              <a:t>it to the </a:t>
            </a:r>
            <a:r>
              <a:rPr lang="en-GB" sz="1600" b="1" dirty="0" smtClean="0">
                <a:latin typeface="Comic Sans MS" panose="030F0702030302020204" pitchFamily="66" charset="0"/>
              </a:rPr>
              <a:t>limit, Philip </a:t>
            </a:r>
            <a:r>
              <a:rPr lang="en-GB" sz="1600" b="1" dirty="0">
                <a:latin typeface="Comic Sans MS" panose="030F0702030302020204" pitchFamily="66" charset="0"/>
              </a:rPr>
              <a:t>Walker </a:t>
            </a:r>
          </a:p>
          <a:p>
            <a:r>
              <a:rPr lang="en-GB" sz="1600" b="1" dirty="0">
                <a:latin typeface="Comic Sans MS" panose="030F0702030302020204" pitchFamily="66" charset="0"/>
              </a:rPr>
              <a:t>NATURE PHYSICS Vol. 10 May </a:t>
            </a:r>
            <a:r>
              <a:rPr lang="en-GB" sz="1600" b="1" dirty="0" smtClean="0">
                <a:latin typeface="Comic Sans MS" panose="030F0702030302020204" pitchFamily="66" charset="0"/>
              </a:rPr>
              <a:t>2014 </a:t>
            </a:r>
            <a:r>
              <a:rPr lang="en-GB" sz="1600" b="1" dirty="0">
                <a:latin typeface="Comic Sans MS" panose="030F0702030302020204" pitchFamily="66" charset="0"/>
              </a:rPr>
              <a:t>(news and views) </a:t>
            </a:r>
            <a:endParaRPr lang="en-GB" sz="1600" b="1" dirty="0" smtClean="0">
              <a:latin typeface="Comic Sans MS" panose="030F0702030302020204" pitchFamily="66" charset="0"/>
            </a:endParaRPr>
          </a:p>
          <a:p>
            <a:endParaRPr lang="en-GB" sz="1600" b="1" dirty="0" smtClean="0">
              <a:latin typeface="Comic Sans MS" panose="030F0702030302020204" pitchFamily="66" charset="0"/>
            </a:endParaRPr>
          </a:p>
          <a:p>
            <a:r>
              <a:rPr lang="en-GB" sz="1600" b="1" dirty="0" smtClean="0">
                <a:latin typeface="Comic Sans MS" panose="030F0702030302020204" pitchFamily="66" charset="0"/>
              </a:rPr>
              <a:t>Latest activity:</a:t>
            </a:r>
          </a:p>
          <a:p>
            <a:r>
              <a:rPr lang="en-GB" sz="1600" b="1" dirty="0" smtClean="0">
                <a:latin typeface="Comic Sans MS" panose="030F0702030302020204" pitchFamily="66" charset="0"/>
              </a:rPr>
              <a:t>Philipp John et al., Shape </a:t>
            </a:r>
            <a:r>
              <a:rPr lang="en-GB" sz="1600" b="1" dirty="0">
                <a:latin typeface="Comic Sans MS" panose="030F0702030302020204" pitchFamily="66" charset="0"/>
              </a:rPr>
              <a:t>evolution in the neutron-rich Osmium isotopes: prompt γ-ray spectroscopy of </a:t>
            </a:r>
            <a:r>
              <a:rPr lang="en-GB" sz="1600" b="1" dirty="0" smtClean="0">
                <a:latin typeface="Comic Sans MS" panose="030F0702030302020204" pitchFamily="66" charset="0"/>
              </a:rPr>
              <a:t>196Os</a:t>
            </a:r>
          </a:p>
          <a:p>
            <a:r>
              <a:rPr lang="en-GB" sz="1600" b="1" dirty="0" smtClean="0">
                <a:latin typeface="Comic Sans MS" panose="030F0702030302020204" pitchFamily="66" charset="0"/>
              </a:rPr>
              <a:t>Submitted to PLB</a:t>
            </a:r>
            <a:r>
              <a:rPr lang="en-GB" sz="1600" b="1" dirty="0">
                <a:latin typeface="Comic Sans MS" panose="030F0702030302020204" pitchFamily="66" charset="0"/>
              </a:rPr>
              <a:t>	</a:t>
            </a:r>
            <a:endParaRPr lang="en-GB" sz="1600" b="1" dirty="0" smtClean="0">
              <a:latin typeface="Comic Sans MS" panose="030F0702030302020204" pitchFamily="66" charset="0"/>
            </a:endParaRPr>
          </a:p>
          <a:p>
            <a:endParaRPr lang="en-GB" sz="1600" b="1" dirty="0">
              <a:latin typeface="Comic Sans MS" panose="030F0702030302020204" pitchFamily="66" charset="0"/>
            </a:endParaRPr>
          </a:p>
          <a:p>
            <a:r>
              <a:rPr lang="en-GB" sz="1600" b="1" dirty="0" smtClean="0">
                <a:latin typeface="Comic Sans MS" panose="030F0702030302020204" pitchFamily="66" charset="0"/>
              </a:rPr>
              <a:t>F.C.L. </a:t>
            </a:r>
            <a:r>
              <a:rPr lang="en-GB" sz="1600" b="1" dirty="0" err="1" smtClean="0">
                <a:latin typeface="Comic Sans MS" panose="030F0702030302020204" pitchFamily="66" charset="0"/>
              </a:rPr>
              <a:t>Crespi</a:t>
            </a:r>
            <a:r>
              <a:rPr lang="en-GB" sz="1600" b="1" dirty="0" smtClean="0">
                <a:latin typeface="Comic Sans MS" panose="030F0702030302020204" pitchFamily="66" charset="0"/>
              </a:rPr>
              <a:t> et al., </a:t>
            </a:r>
            <a:r>
              <a:rPr lang="en-GB" sz="1600" b="1" dirty="0" err="1" smtClean="0">
                <a:latin typeface="Comic Sans MS" panose="030F0702030302020204" pitchFamily="66" charset="0"/>
              </a:rPr>
              <a:t>Isospin</a:t>
            </a:r>
            <a:r>
              <a:rPr lang="en-GB" sz="1600" b="1" dirty="0" smtClean="0">
                <a:latin typeface="Comic Sans MS" panose="030F0702030302020204" pitchFamily="66" charset="0"/>
              </a:rPr>
              <a:t> </a:t>
            </a:r>
            <a:r>
              <a:rPr lang="en-GB" sz="1600" b="1" dirty="0">
                <a:latin typeface="Comic Sans MS" panose="030F0702030302020204" pitchFamily="66" charset="0"/>
              </a:rPr>
              <a:t>character of low-lying pygmy states in 208Pb via inelastic scattering of 17O </a:t>
            </a:r>
            <a:r>
              <a:rPr lang="en-GB" sz="1600" b="1" dirty="0" smtClean="0">
                <a:latin typeface="Comic Sans MS" panose="030F0702030302020204" pitchFamily="66" charset="0"/>
              </a:rPr>
              <a:t>ions</a:t>
            </a:r>
          </a:p>
          <a:p>
            <a:r>
              <a:rPr lang="en-GB" sz="1600" b="1" dirty="0" smtClean="0">
                <a:latin typeface="Comic Sans MS" panose="030F0702030302020204" pitchFamily="66" charset="0"/>
              </a:rPr>
              <a:t>PRL in press</a:t>
            </a:r>
            <a:endParaRPr lang="en-GB" sz="1600" b="1" dirty="0">
              <a:latin typeface="Comic Sans MS" panose="030F0702030302020204" pitchFamily="66" charset="0"/>
            </a:endParaRPr>
          </a:p>
          <a:p>
            <a:endParaRPr lang="en-GB" sz="1600" b="1" dirty="0">
              <a:latin typeface="Comic Sans MS" panose="030F0702030302020204" pitchFamily="66" charset="0"/>
            </a:endParaRPr>
          </a:p>
        </p:txBody>
      </p:sp>
    </p:spTree>
    <p:extLst>
      <p:ext uri="{BB962C8B-B14F-4D97-AF65-F5344CB8AC3E}">
        <p14:creationId xmlns:p14="http://schemas.microsoft.com/office/powerpoint/2010/main" val="203270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C:\Documents and Settings\john\Desktop\index.jpg"/>
          <p:cNvPicPr>
            <a:picLocks noChangeAspect="1" noChangeArrowheads="1"/>
          </p:cNvPicPr>
          <p:nvPr/>
        </p:nvPicPr>
        <p:blipFill>
          <a:blip r:embed="rId3" cstate="print"/>
          <a:srcRect/>
          <a:stretch>
            <a:fillRect/>
          </a:stretch>
        </p:blipFill>
        <p:spPr bwMode="auto">
          <a:xfrm>
            <a:off x="3399059" y="218082"/>
            <a:ext cx="5781453" cy="8179470"/>
          </a:xfrm>
          <a:prstGeom prst="rect">
            <a:avLst/>
          </a:prstGeom>
          <a:noFill/>
        </p:spPr>
      </p:pic>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2" name="Rectangle 4"/>
          <p:cNvSpPr>
            <a:spLocks noChangeArrowheads="1"/>
          </p:cNvSpPr>
          <p:nvPr/>
        </p:nvSpPr>
        <p:spPr bwMode="auto">
          <a:xfrm>
            <a:off x="467544" y="1124744"/>
            <a:ext cx="2304256" cy="1077218"/>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Web pages</a:t>
            </a: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0" y="1772816"/>
            <a:ext cx="3923928" cy="2539157"/>
          </a:xfrm>
          <a:prstGeom prst="rect">
            <a:avLst/>
          </a:prstGeom>
          <a:noFill/>
          <a:ln w="9525">
            <a:noFill/>
            <a:miter lim="800000"/>
            <a:headEnd/>
            <a:tailEnd/>
          </a:ln>
          <a:effectLst/>
        </p:spPr>
        <p:txBody>
          <a:bodyPr wrap="square" bIns="0">
            <a:spAutoFit/>
          </a:bodyPr>
          <a:lstStyle/>
          <a:p>
            <a:endParaRPr lang="de-DE" sz="1800" b="1" i="1"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p>
          <a:p>
            <a:r>
              <a:rPr lang="en-US" sz="1800" dirty="0" smtClean="0">
                <a:latin typeface="Times New Roman" pitchFamily="18" charset="0"/>
                <a:hlinkClick r:id="rId4"/>
              </a:rPr>
              <a:t>http://npg.dl.ac.uk/agata_acc/index.html</a:t>
            </a:r>
            <a:endParaRPr lang="en-US" sz="1800" dirty="0" smtClean="0">
              <a:latin typeface="Times New Roman" pitchFamily="18" charset="0"/>
            </a:endParaRPr>
          </a:p>
          <a:p>
            <a:endParaRPr lang="en-US" sz="1800" dirty="0" smtClean="0">
              <a:latin typeface="Times New Roman" pitchFamily="18" charset="0"/>
            </a:endParaRPr>
          </a:p>
          <a:p>
            <a:r>
              <a:rPr lang="en-US" sz="1800" dirty="0" smtClean="0">
                <a:latin typeface="Times New Roman" pitchFamily="18" charset="0"/>
              </a:rPr>
              <a:t>	Comments</a:t>
            </a:r>
          </a:p>
          <a:p>
            <a:endParaRPr lang="en-US" sz="1800" dirty="0" smtClean="0">
              <a:latin typeface="Times New Roman" pitchFamily="18" charset="0"/>
            </a:endParaRPr>
          </a:p>
          <a:p>
            <a:r>
              <a:rPr lang="en-US" sz="1800" dirty="0" smtClean="0">
                <a:latin typeface="Times New Roman" pitchFamily="18" charset="0"/>
              </a:rPr>
              <a:t>	Additions</a:t>
            </a:r>
          </a:p>
          <a:p>
            <a:endParaRPr lang="en-US" sz="1800" dirty="0" smtClean="0">
              <a:latin typeface="Times New Roman" pitchFamily="18" charset="0"/>
            </a:endParaRPr>
          </a:p>
          <a:p>
            <a:r>
              <a:rPr lang="en-US" sz="1800" dirty="0" smtClean="0">
                <a:latin typeface="Times New Roman" pitchFamily="18" charset="0"/>
              </a:rPr>
              <a:t>	Input</a:t>
            </a:r>
            <a:endParaRPr lang="en-US" sz="1800" dirty="0">
              <a:latin typeface="Times New Roman" pitchFamily="18" charset="0"/>
            </a:endParaRPr>
          </a:p>
        </p:txBody>
      </p:sp>
      <p:sp>
        <p:nvSpPr>
          <p:cNvPr id="7" name="TextBox 6"/>
          <p:cNvSpPr txBox="1"/>
          <p:nvPr/>
        </p:nvSpPr>
        <p:spPr>
          <a:xfrm>
            <a:off x="3347864" y="188640"/>
            <a:ext cx="2558714" cy="584775"/>
          </a:xfrm>
          <a:prstGeom prst="rect">
            <a:avLst/>
          </a:prstGeom>
          <a:solidFill>
            <a:schemeClr val="bg1"/>
          </a:solidFill>
        </p:spPr>
        <p:txBody>
          <a:bodyPr wrap="none" rtlCol="0">
            <a:spAutoFit/>
          </a:bodyPr>
          <a:lstStyle/>
          <a:p>
            <a:r>
              <a:rPr lang="en-GB" sz="3200" dirty="0" smtClean="0">
                <a:solidFill>
                  <a:srgbClr val="0070C0"/>
                </a:solidFill>
                <a:latin typeface="Comic Sans MS" pitchFamily="66" charset="0"/>
              </a:rPr>
              <a:t>AGATA ACC</a:t>
            </a:r>
            <a:endParaRPr lang="en-GB" sz="3200"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187624" y="1768748"/>
            <a:ext cx="7416824" cy="2308324"/>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Report from ASC</a:t>
            </a:r>
          </a:p>
          <a:p>
            <a:endParaRPr lang="en-GB" sz="1600" b="1" dirty="0">
              <a:latin typeface="Comic Sans MS" pitchFamily="66" charset="0"/>
            </a:endParaRPr>
          </a:p>
          <a:p>
            <a:r>
              <a:rPr lang="en-GB" sz="1600" b="1" dirty="0" smtClean="0">
                <a:latin typeface="Comic Sans MS" pitchFamily="66" charset="0"/>
              </a:rPr>
              <a:t>Giacomo </a:t>
            </a:r>
            <a:r>
              <a:rPr lang="en-GB" sz="1600" b="1" dirty="0" err="1" smtClean="0">
                <a:latin typeface="Comic Sans MS" pitchFamily="66" charset="0"/>
              </a:rPr>
              <a:t>deAngelis</a:t>
            </a:r>
            <a:endParaRPr lang="en-GB" sz="1600" b="1" dirty="0" smtClean="0">
              <a:latin typeface="Comic Sans MS" pitchFamily="66" charset="0"/>
            </a:endParaRPr>
          </a:p>
          <a:p>
            <a:r>
              <a:rPr lang="en-GB" sz="1600" b="1" dirty="0" smtClean="0">
                <a:latin typeface="Comic Sans MS" pitchFamily="66" charset="0"/>
              </a:rPr>
              <a:t>	</a:t>
            </a:r>
            <a:r>
              <a:rPr lang="en-GB" sz="1600" b="1" dirty="0" smtClean="0">
                <a:solidFill>
                  <a:srgbClr val="FF0000"/>
                </a:solidFill>
                <a:latin typeface="Comic Sans MS" pitchFamily="66" charset="0"/>
              </a:rPr>
              <a:t>	</a:t>
            </a:r>
            <a:r>
              <a:rPr lang="en-GB" sz="1600" b="1" dirty="0" smtClean="0">
                <a:latin typeface="Comic Sans MS" pitchFamily="66" charset="0"/>
              </a:rPr>
              <a:t>	</a:t>
            </a:r>
          </a:p>
          <a:p>
            <a:endParaRPr lang="en-GB" sz="1600" b="1" dirty="0" smtClean="0">
              <a:latin typeface="Comic Sans MS" pitchFamily="66" charset="0"/>
            </a:endParaRPr>
          </a:p>
          <a:p>
            <a:endParaRPr lang="en-GB" sz="1600" b="1" dirty="0" smtClean="0">
              <a:latin typeface="Comic Sans MS" pitchFamily="66" charset="0"/>
            </a:endParaRP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187624" y="1889537"/>
            <a:ext cx="7416824" cy="1323439"/>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Report from the AMB</a:t>
            </a:r>
          </a:p>
          <a:p>
            <a:endParaRPr lang="en-GB" sz="1600" b="1" dirty="0">
              <a:latin typeface="Comic Sans MS" pitchFamily="66" charset="0"/>
            </a:endParaRPr>
          </a:p>
          <a:p>
            <a:r>
              <a:rPr lang="en-GB" sz="1600" b="1" dirty="0" smtClean="0">
                <a:latin typeface="Comic Sans MS" pitchFamily="66" charset="0"/>
              </a:rPr>
              <a:t>Andres </a:t>
            </a:r>
            <a:r>
              <a:rPr lang="en-GB" sz="1600" b="1" dirty="0" err="1" smtClean="0">
                <a:latin typeface="Comic Sans MS" pitchFamily="66" charset="0"/>
              </a:rPr>
              <a:t>Gadea</a:t>
            </a:r>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Tree>
    <p:extLst>
      <p:ext uri="{BB962C8B-B14F-4D97-AF65-F5344CB8AC3E}">
        <p14:creationId xmlns:p14="http://schemas.microsoft.com/office/powerpoint/2010/main" val="1327278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259632" y="1844626"/>
            <a:ext cx="5544616" cy="2554545"/>
          </a:xfrm>
          <a:prstGeom prst="rect">
            <a:avLst/>
          </a:prstGeom>
          <a:noFill/>
          <a:ln w="9525">
            <a:noFill/>
            <a:miter lim="800000"/>
            <a:headEnd/>
            <a:tailEnd/>
          </a:ln>
          <a:effectLst/>
        </p:spPr>
        <p:txBody>
          <a:bodyPr wrap="square">
            <a:spAutoFit/>
          </a:bodyPr>
          <a:lstStyle/>
          <a:p>
            <a:endParaRPr lang="en-GB" sz="1600" b="1" dirty="0">
              <a:latin typeface="Comic Sans MS" pitchFamily="66" charset="0"/>
            </a:endParaRPr>
          </a:p>
          <a:p>
            <a:r>
              <a:rPr lang="en-GB" sz="1600" b="1" dirty="0" smtClean="0">
                <a:latin typeface="Comic Sans MS" pitchFamily="66" charset="0"/>
              </a:rPr>
              <a:t>Chair of the AGATA ACC and AGATA Spokesperson</a:t>
            </a:r>
          </a:p>
          <a:p>
            <a:endParaRPr lang="en-GB" sz="1600" b="1" dirty="0">
              <a:latin typeface="Comic Sans MS" pitchFamily="66" charset="0"/>
            </a:endParaRPr>
          </a:p>
          <a:p>
            <a:r>
              <a:rPr lang="en-GB" sz="1600" b="1" dirty="0" smtClean="0">
                <a:latin typeface="Comic Sans MS" pitchFamily="66" charset="0"/>
              </a:rPr>
              <a:t>Vote took place (Johan Nyberg and Wolfram </a:t>
            </a:r>
            <a:r>
              <a:rPr lang="en-GB" sz="1600" b="1" dirty="0" err="1" smtClean="0">
                <a:latin typeface="Comic Sans MS" pitchFamily="66" charset="0"/>
              </a:rPr>
              <a:t>korten</a:t>
            </a:r>
            <a:r>
              <a:rPr lang="en-GB" sz="1600" b="1" dirty="0" smtClean="0">
                <a:latin typeface="Comic Sans MS" pitchFamily="66" charset="0"/>
              </a:rPr>
              <a:t>)</a:t>
            </a:r>
          </a:p>
          <a:p>
            <a:endParaRPr lang="en-GB" sz="1600" b="1" dirty="0">
              <a:latin typeface="Comic Sans MS" pitchFamily="66" charset="0"/>
            </a:endParaRPr>
          </a:p>
          <a:p>
            <a:r>
              <a:rPr lang="en-GB" sz="1600" b="1" dirty="0" smtClean="0">
                <a:latin typeface="Comic Sans MS" pitchFamily="66" charset="0"/>
              </a:rPr>
              <a:t>37 out of 41 voted</a:t>
            </a:r>
          </a:p>
          <a:p>
            <a:endParaRPr lang="en-GB" sz="1600" b="1" dirty="0">
              <a:latin typeface="Comic Sans MS" pitchFamily="66" charset="0"/>
            </a:endParaRPr>
          </a:p>
          <a:p>
            <a:r>
              <a:rPr lang="en-GB" sz="1600" b="1" dirty="0" smtClean="0">
                <a:latin typeface="Comic Sans MS" pitchFamily="66" charset="0"/>
              </a:rPr>
              <a:t>Winner is </a:t>
            </a:r>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pic>
        <p:nvPicPr>
          <p:cNvPr id="6" name="Picture 4" descr="jn-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717032"/>
            <a:ext cx="18573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2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188640"/>
            <a:ext cx="8569325" cy="4278094"/>
          </a:xfrm>
          <a:prstGeom prst="rect">
            <a:avLst/>
          </a:prstGeom>
          <a:noFill/>
        </p:spPr>
        <p:txBody>
          <a:bodyPr>
            <a:spAutoFit/>
          </a:bodyPr>
          <a:lstStyle/>
          <a:p>
            <a:pPr>
              <a:defRPr/>
            </a:pPr>
            <a:r>
              <a:rPr lang="en-US" dirty="0">
                <a:solidFill>
                  <a:srgbClr val="000066"/>
                </a:solidFill>
                <a:latin typeface="Arial" charset="0"/>
                <a:ea typeface="ＭＳ Ｐゴシック" charset="0"/>
              </a:rPr>
              <a:t>	        </a:t>
            </a:r>
            <a:r>
              <a:rPr lang="en-US" sz="3200" b="1" dirty="0" smtClean="0">
                <a:solidFill>
                  <a:srgbClr val="000066"/>
                </a:solidFill>
                <a:latin typeface="Arial" charset="0"/>
                <a:ea typeface="ＭＳ Ｐゴシック" charset="0"/>
              </a:rPr>
              <a:t>AGATA 2017…..</a:t>
            </a:r>
            <a:endParaRPr lang="en-US" sz="3200" b="1" dirty="0">
              <a:solidFill>
                <a:srgbClr val="000066"/>
              </a:solidFill>
              <a:latin typeface="Arial" charset="0"/>
              <a:ea typeface="ＭＳ Ｐゴシック" charset="0"/>
            </a:endParaRPr>
          </a:p>
          <a:p>
            <a:pPr>
              <a:defRPr/>
            </a:pPr>
            <a:r>
              <a:rPr lang="en-US" sz="3200" b="1" dirty="0">
                <a:solidFill>
                  <a:srgbClr val="000066"/>
                </a:solidFill>
                <a:latin typeface="Arial" charset="0"/>
                <a:ea typeface="ＭＳ Ｐゴシック" charset="0"/>
              </a:rPr>
              <a:t>		</a:t>
            </a:r>
          </a:p>
          <a:p>
            <a:pPr>
              <a:defRPr/>
            </a:pPr>
            <a:r>
              <a:rPr lang="en-US" sz="3200" b="1" dirty="0">
                <a:solidFill>
                  <a:srgbClr val="000066"/>
                </a:solidFill>
                <a:latin typeface="Arial" charset="0"/>
                <a:ea typeface="ＭＳ Ｐゴシック" charset="0"/>
              </a:rPr>
              <a:t>			</a:t>
            </a:r>
            <a:r>
              <a:rPr lang="en-US" sz="2800" b="1" dirty="0">
                <a:solidFill>
                  <a:srgbClr val="000066"/>
                </a:solidFill>
                <a:latin typeface="Arial" charset="0"/>
                <a:ea typeface="ＭＳ Ｐゴシック" charset="0"/>
              </a:rPr>
              <a:t>Where and When?</a:t>
            </a:r>
          </a:p>
          <a:p>
            <a:pPr>
              <a:defRPr/>
            </a:pPr>
            <a:endParaRPr lang="en-US" sz="3200" dirty="0">
              <a:solidFill>
                <a:srgbClr val="000066"/>
              </a:solidFill>
              <a:latin typeface="Arial" charset="0"/>
              <a:ea typeface="ＭＳ Ｐゴシック" charset="0"/>
            </a:endParaRPr>
          </a:p>
          <a:p>
            <a:pPr marL="342900" indent="-342900">
              <a:buFont typeface="Arial"/>
              <a:buChar char="•"/>
              <a:defRPr/>
            </a:pPr>
            <a:r>
              <a:rPr lang="en-US" b="1" dirty="0">
                <a:solidFill>
                  <a:srgbClr val="000066"/>
                </a:solidFill>
                <a:latin typeface="Arial" charset="0"/>
                <a:ea typeface="ＭＳ Ｐゴシック" charset="0"/>
              </a:rPr>
              <a:t>Open Call for Laboratory Expressions of Interest for the </a:t>
            </a:r>
            <a:r>
              <a:rPr lang="en-US" b="1" dirty="0" smtClean="0">
                <a:solidFill>
                  <a:srgbClr val="000066"/>
                </a:solidFill>
                <a:latin typeface="Arial" charset="0"/>
                <a:ea typeface="ＭＳ Ｐゴシック" charset="0"/>
              </a:rPr>
              <a:t>next campaigns</a:t>
            </a:r>
          </a:p>
          <a:p>
            <a:pPr marL="342900" indent="-342900">
              <a:buFont typeface="Arial"/>
              <a:buChar char="•"/>
              <a:defRPr/>
            </a:pPr>
            <a:r>
              <a:rPr lang="en-US" b="1" dirty="0" err="1" smtClean="0">
                <a:solidFill>
                  <a:srgbClr val="000066"/>
                </a:solidFill>
                <a:latin typeface="Arial" charset="0"/>
                <a:ea typeface="ＭＳ Ｐゴシック" charset="0"/>
              </a:rPr>
              <a:t>Ganil</a:t>
            </a:r>
            <a:r>
              <a:rPr lang="en-US" b="1" dirty="0" smtClean="0">
                <a:solidFill>
                  <a:srgbClr val="000066"/>
                </a:solidFill>
                <a:latin typeface="Arial" charset="0"/>
                <a:ea typeface="ＭＳ Ｐゴシック" charset="0"/>
              </a:rPr>
              <a:t>, Isolde, </a:t>
            </a:r>
            <a:r>
              <a:rPr lang="en-US" b="1" dirty="0" err="1" smtClean="0">
                <a:solidFill>
                  <a:srgbClr val="000066"/>
                </a:solidFill>
                <a:latin typeface="Arial" charset="0"/>
                <a:ea typeface="ＭＳ Ｐゴシック" charset="0"/>
              </a:rPr>
              <a:t>Legnaro</a:t>
            </a:r>
            <a:r>
              <a:rPr lang="en-US" b="1" dirty="0" smtClean="0">
                <a:solidFill>
                  <a:srgbClr val="000066"/>
                </a:solidFill>
                <a:latin typeface="Arial" charset="0"/>
                <a:ea typeface="ＭＳ Ｐゴシック" charset="0"/>
              </a:rPr>
              <a:t>, Riken</a:t>
            </a:r>
            <a:endParaRPr lang="en-US" b="1" dirty="0">
              <a:solidFill>
                <a:srgbClr val="000066"/>
              </a:solidFill>
              <a:latin typeface="Arial" charset="0"/>
              <a:ea typeface="ＭＳ Ｐゴシック" charset="0"/>
            </a:endParaRPr>
          </a:p>
          <a:p>
            <a:pPr marL="342900" indent="-342900">
              <a:buFont typeface="Arial"/>
              <a:buChar char="•"/>
              <a:defRPr/>
            </a:pPr>
            <a:r>
              <a:rPr lang="en-US" b="1" dirty="0" smtClean="0">
                <a:solidFill>
                  <a:srgbClr val="000066"/>
                </a:solidFill>
                <a:latin typeface="Arial" charset="0"/>
                <a:ea typeface="ＭＳ Ｐゴシック" charset="0"/>
              </a:rPr>
              <a:t>Discussion</a:t>
            </a:r>
          </a:p>
          <a:p>
            <a:pPr marL="342900" indent="-342900">
              <a:buFont typeface="Arial"/>
              <a:buChar char="•"/>
              <a:defRPr/>
            </a:pPr>
            <a:r>
              <a:rPr lang="en-US" b="1" dirty="0" smtClean="0">
                <a:solidFill>
                  <a:srgbClr val="000066"/>
                </a:solidFill>
                <a:latin typeface="Arial" charset="0"/>
                <a:ea typeface="ＭＳ Ｐゴシック" charset="0"/>
              </a:rPr>
              <a:t>Next steps</a:t>
            </a:r>
            <a:endParaRPr lang="en-US" dirty="0">
              <a:solidFill>
                <a:srgbClr val="000066"/>
              </a:solidFill>
              <a:latin typeface="Arial" charset="0"/>
              <a:ea typeface="ＭＳ Ｐゴシック" charset="0"/>
            </a:endParaRPr>
          </a:p>
          <a:p>
            <a:pPr>
              <a:defRPr/>
            </a:pPr>
            <a:r>
              <a:rPr lang="en-US" dirty="0">
                <a:solidFill>
                  <a:srgbClr val="000066"/>
                </a:solidFill>
                <a:latin typeface="Arial" charset="0"/>
                <a:ea typeface="ＭＳ Ｐゴシック" charset="0"/>
              </a:rPr>
              <a:t>  </a:t>
            </a:r>
          </a:p>
        </p:txBody>
      </p:sp>
      <p:sp>
        <p:nvSpPr>
          <p:cNvPr id="4"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Tree>
    <p:extLst>
      <p:ext uri="{BB962C8B-B14F-4D97-AF65-F5344CB8AC3E}">
        <p14:creationId xmlns:p14="http://schemas.microsoft.com/office/powerpoint/2010/main" val="295943270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475656" y="1628800"/>
            <a:ext cx="6696744" cy="3539430"/>
          </a:xfrm>
          <a:prstGeom prst="rect">
            <a:avLst/>
          </a:prstGeom>
          <a:noFill/>
          <a:ln w="9525">
            <a:noFill/>
            <a:miter lim="800000"/>
            <a:headEnd/>
            <a:tailEnd/>
          </a:ln>
          <a:effectLst/>
        </p:spPr>
        <p:txBody>
          <a:bodyPr wrap="square">
            <a:spAutoFit/>
          </a:bodyPr>
          <a:lstStyle/>
          <a:p>
            <a:r>
              <a:rPr lang="en-GB" sz="3200" b="1" dirty="0" smtClean="0">
                <a:latin typeface="Comic Sans MS" pitchFamily="66" charset="0"/>
              </a:rPr>
              <a:t>Annual collaboration meetings</a:t>
            </a:r>
          </a:p>
          <a:p>
            <a:endParaRPr lang="en-GB" sz="3200" b="1" dirty="0" smtClean="0">
              <a:latin typeface="Comic Sans MS" pitchFamily="66" charset="0"/>
            </a:endParaRPr>
          </a:p>
          <a:p>
            <a:r>
              <a:rPr lang="en-GB" sz="3200" b="1" dirty="0" smtClean="0">
                <a:latin typeface="Comic Sans MS" pitchFamily="66" charset="0"/>
              </a:rPr>
              <a:t>EGAN workshop</a:t>
            </a:r>
          </a:p>
          <a:p>
            <a:endParaRPr lang="en-GB" sz="3200" b="1" dirty="0" smtClean="0">
              <a:latin typeface="Comic Sans MS" pitchFamily="66" charset="0"/>
            </a:endParaRPr>
          </a:p>
          <a:p>
            <a:r>
              <a:rPr lang="en-GB" sz="3200" b="1" dirty="0" smtClean="0">
                <a:latin typeface="Comic Sans MS" pitchFamily="66" charset="0"/>
              </a:rPr>
              <a:t>Format</a:t>
            </a:r>
          </a:p>
          <a:p>
            <a:endParaRPr lang="en-GB" sz="3200" b="1" dirty="0" smtClean="0">
              <a:latin typeface="Comic Sans MS" pitchFamily="66" charset="0"/>
            </a:endParaRPr>
          </a:p>
          <a:p>
            <a:r>
              <a:rPr lang="en-GB" sz="3200" b="1" dirty="0" smtClean="0">
                <a:latin typeface="Comic Sans MS" pitchFamily="66" charset="0"/>
              </a:rPr>
              <a:t>Comments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467544" y="764704"/>
            <a:ext cx="5544616" cy="1077218"/>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Annual collaboration meeting</a:t>
            </a: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1979712" y="1124744"/>
            <a:ext cx="5616624" cy="4970591"/>
          </a:xfrm>
          <a:prstGeom prst="rect">
            <a:avLst/>
          </a:prstGeom>
          <a:noFill/>
          <a:ln w="9525">
            <a:noFill/>
            <a:miter lim="800000"/>
            <a:headEnd/>
            <a:tailEnd/>
          </a:ln>
          <a:effectLst/>
        </p:spPr>
        <p:txBody>
          <a:bodyPr wrap="square" bIns="0">
            <a:spAutoFit/>
          </a:bodyPr>
          <a:lstStyle/>
          <a:p>
            <a:r>
              <a:rPr lang="en-US" sz="1600" dirty="0" smtClean="0">
                <a:latin typeface="Times New Roman" pitchFamily="18" charset="0"/>
                <a:cs typeface="Times New Roman" pitchFamily="18" charset="0"/>
              </a:rPr>
              <a:t>2010 Legnaro	Discussion at the inauguration</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2010 Istanbul 	LNL Status </a:t>
            </a:r>
            <a:r>
              <a:rPr lang="en-US" sz="1600" dirty="0" err="1" smtClean="0">
                <a:latin typeface="Times New Roman" pitchFamily="18" charset="0"/>
                <a:cs typeface="Times New Roman" pitchFamily="18" charset="0"/>
              </a:rPr>
              <a:t>LoI</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GSI </a:t>
            </a:r>
            <a:r>
              <a:rPr lang="en-US" sz="1600" dirty="0" err="1" smtClean="0">
                <a:latin typeface="Times New Roman" pitchFamily="18" charset="0"/>
                <a:cs typeface="Times New Roman" pitchFamily="18" charset="0"/>
              </a:rPr>
              <a:t>LoI</a:t>
            </a: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2010 Lyon	LNL </a:t>
            </a:r>
            <a:r>
              <a:rPr lang="en-US" sz="1600" dirty="0" err="1" smtClean="0">
                <a:latin typeface="Times New Roman" pitchFamily="18" charset="0"/>
                <a:cs typeface="Times New Roman" pitchFamily="18" charset="0"/>
              </a:rPr>
              <a:t>LoI</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SPIRAL </a:t>
            </a:r>
            <a:r>
              <a:rPr lang="en-US" sz="1600" dirty="0" err="1" smtClean="0">
                <a:latin typeface="Times New Roman" pitchFamily="18" charset="0"/>
                <a:cs typeface="Times New Roman" pitchFamily="18" charset="0"/>
              </a:rPr>
              <a:t>LoI</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GSI Status</a:t>
            </a:r>
          </a:p>
          <a:p>
            <a:r>
              <a:rPr lang="en-US" sz="1600" dirty="0" smtClean="0">
                <a:latin typeface="Times New Roman" pitchFamily="18" charset="0"/>
                <a:cs typeface="Times New Roman" pitchFamily="18" charset="0"/>
              </a:rPr>
              <a:t>2011 </a:t>
            </a:r>
            <a:r>
              <a:rPr lang="en-US" sz="1600" dirty="0" err="1" smtClean="0">
                <a:latin typeface="Times New Roman" pitchFamily="18" charset="0"/>
                <a:cs typeface="Times New Roman" pitchFamily="18" charset="0"/>
              </a:rPr>
              <a:t>Padova</a:t>
            </a:r>
            <a:r>
              <a:rPr lang="en-US" sz="1600" dirty="0" smtClean="0">
                <a:latin typeface="Times New Roman" pitchFamily="18" charset="0"/>
                <a:cs typeface="Times New Roman" pitchFamily="18" charset="0"/>
              </a:rPr>
              <a:t> with EGAN</a:t>
            </a:r>
          </a:p>
          <a:p>
            <a:r>
              <a:rPr lang="en-US" sz="1600" dirty="0" smtClean="0">
                <a:latin typeface="Times New Roman" pitchFamily="18" charset="0"/>
                <a:cs typeface="Times New Roman" pitchFamily="18" charset="0"/>
              </a:rPr>
              <a:t>		Results</a:t>
            </a:r>
          </a:p>
          <a:p>
            <a:r>
              <a:rPr lang="en-US" sz="1600" dirty="0" smtClean="0">
                <a:latin typeface="Times New Roman" pitchFamily="18" charset="0"/>
                <a:cs typeface="Times New Roman" pitchFamily="18" charset="0"/>
              </a:rPr>
              <a:t>		Status and Plans</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2012 Orsay with EGAN</a:t>
            </a:r>
          </a:p>
          <a:p>
            <a:r>
              <a:rPr lang="en-US" sz="1600" dirty="0" smtClean="0">
                <a:latin typeface="Times New Roman" pitchFamily="18" charset="0"/>
                <a:cs typeface="Times New Roman" pitchFamily="18" charset="0"/>
              </a:rPr>
              <a:t>		Results</a:t>
            </a:r>
          </a:p>
          <a:p>
            <a:r>
              <a:rPr lang="en-US" sz="1600" dirty="0" smtClean="0">
                <a:latin typeface="Times New Roman" pitchFamily="18" charset="0"/>
                <a:cs typeface="Times New Roman" pitchFamily="18" charset="0"/>
              </a:rPr>
              <a:t>		Status and plans</a:t>
            </a:r>
          </a:p>
          <a:p>
            <a:r>
              <a:rPr lang="en-US" sz="1600" dirty="0" smtClean="0">
                <a:latin typeface="Times New Roman" pitchFamily="18" charset="0"/>
                <a:cs typeface="Times New Roman" pitchFamily="18" charset="0"/>
              </a:rPr>
              <a:t>2013 Liverpool with EGAN, 24-27 June </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2014 GSI with EGAN, 23-26 June</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2015 where and when??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1043608"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2843808" y="2420888"/>
            <a:ext cx="3960440" cy="1569660"/>
          </a:xfrm>
          <a:prstGeom prst="rect">
            <a:avLst/>
          </a:prstGeom>
          <a:noFill/>
          <a:ln w="9525">
            <a:noFill/>
            <a:miter lim="800000"/>
            <a:headEnd/>
            <a:tailEnd/>
          </a:ln>
          <a:effectLst/>
        </p:spPr>
        <p:txBody>
          <a:bodyPr wrap="square">
            <a:spAutoFit/>
          </a:bodyPr>
          <a:lstStyle/>
          <a:p>
            <a:r>
              <a:rPr lang="en-GB" b="1" dirty="0" smtClean="0">
                <a:latin typeface="Comic Sans MS" pitchFamily="66" charset="0"/>
              </a:rPr>
              <a:t>Any other business</a:t>
            </a:r>
          </a:p>
          <a:p>
            <a:endParaRPr lang="en-GB" dirty="0" smtClean="0">
              <a:latin typeface="Comic Sans MS" pitchFamily="66" charset="0"/>
            </a:endParaRPr>
          </a:p>
          <a:p>
            <a:endParaRPr lang="en-GB" dirty="0" smtClean="0">
              <a:latin typeface="Comic Sans MS" pitchFamily="66" charset="0"/>
            </a:endParaRPr>
          </a:p>
          <a:p>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796551278"/>
              </p:ext>
            </p:extLst>
          </p:nvPr>
        </p:nvGraphicFramePr>
        <p:xfrm>
          <a:off x="1619670" y="723562"/>
          <a:ext cx="5760642" cy="2057366"/>
        </p:xfrm>
        <a:graphic>
          <a:graphicData uri="http://schemas.openxmlformats.org/drawingml/2006/table">
            <a:tbl>
              <a:tblPr/>
              <a:tblGrid>
                <a:gridCol w="1536171"/>
                <a:gridCol w="448050"/>
                <a:gridCol w="484625"/>
                <a:gridCol w="822949"/>
                <a:gridCol w="822949"/>
                <a:gridCol w="822949"/>
                <a:gridCol w="822949"/>
              </a:tblGrid>
              <a:tr h="485561">
                <a:tc>
                  <a:txBody>
                    <a:bodyPr/>
                    <a:lstStyle/>
                    <a:p>
                      <a:pPr marL="0" marR="0">
                        <a:spcBef>
                          <a:spcPts val="0"/>
                        </a:spcBef>
                        <a:spcAft>
                          <a:spcPts val="0"/>
                        </a:spcAft>
                      </a:pPr>
                      <a:r>
                        <a:rPr lang="en-GB" sz="1800" dirty="0">
                          <a:effectLst/>
                        </a:rPr>
                        <a:t>Team</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GP</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W</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D</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L</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GD</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PTS</a:t>
                      </a:r>
                    </a:p>
                  </a:txBody>
                  <a:tcPr marL="40269" marR="41947" marT="20135" marB="41947">
                    <a:lnL>
                      <a:noFill/>
                    </a:lnL>
                    <a:lnR>
                      <a:noFill/>
                    </a:lnR>
                    <a:lnT>
                      <a:noFill/>
                    </a:lnT>
                    <a:lnB>
                      <a:noFill/>
                    </a:lnB>
                  </a:tcPr>
                </a:tc>
              </a:tr>
              <a:tr h="412091">
                <a:tc>
                  <a:txBody>
                    <a:bodyPr/>
                    <a:lstStyle/>
                    <a:p>
                      <a:pPr marL="0" marR="0">
                        <a:spcBef>
                          <a:spcPts val="0"/>
                        </a:spcBef>
                        <a:spcAft>
                          <a:spcPts val="0"/>
                        </a:spcAft>
                      </a:pPr>
                      <a:r>
                        <a:rPr lang="en-GB" sz="1800" dirty="0" smtClean="0">
                          <a:effectLst/>
                        </a:rPr>
                        <a:t>Deutschland</a:t>
                      </a:r>
                      <a:endParaRPr lang="en-GB" sz="1800" dirty="0">
                        <a:effectLst/>
                      </a:endParaRP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2</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0</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4</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4</a:t>
                      </a:r>
                    </a:p>
                  </a:txBody>
                  <a:tcPr marL="40269" marR="41947" marT="20135" marB="41947">
                    <a:lnL>
                      <a:noFill/>
                    </a:lnL>
                    <a:lnR>
                      <a:noFill/>
                    </a:lnR>
                    <a:lnT>
                      <a:noFill/>
                    </a:lnT>
                    <a:lnB>
                      <a:noFill/>
                    </a:lnB>
                  </a:tcPr>
                </a:tc>
              </a:tr>
              <a:tr h="398491">
                <a:tc>
                  <a:txBody>
                    <a:bodyPr/>
                    <a:lstStyle/>
                    <a:p>
                      <a:pPr marL="0" marR="0">
                        <a:spcBef>
                          <a:spcPts val="0"/>
                        </a:spcBef>
                        <a:spcAft>
                          <a:spcPts val="0"/>
                        </a:spcAft>
                      </a:pPr>
                      <a:r>
                        <a:rPr lang="en-GB" sz="1800" dirty="0" smtClean="0">
                          <a:effectLst/>
                        </a:rPr>
                        <a:t>USA</a:t>
                      </a:r>
                      <a:endParaRPr lang="en-GB" sz="1800" dirty="0">
                        <a:effectLst/>
                      </a:endParaRP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2</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0</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dirty="0">
                          <a:effectLst/>
                        </a:rPr>
                        <a:t>4</a:t>
                      </a:r>
                    </a:p>
                  </a:txBody>
                  <a:tcPr marL="40269" marR="41947" marT="20135" marB="41947">
                    <a:lnL>
                      <a:noFill/>
                    </a:lnL>
                    <a:lnR>
                      <a:noFill/>
                    </a:lnR>
                    <a:lnT>
                      <a:noFill/>
                    </a:lnT>
                    <a:lnB>
                      <a:noFill/>
                    </a:lnB>
                  </a:tcPr>
                </a:tc>
              </a:tr>
              <a:tr h="360040">
                <a:tc>
                  <a:txBody>
                    <a:bodyPr/>
                    <a:lstStyle/>
                    <a:p>
                      <a:pPr marL="0" marR="0">
                        <a:spcBef>
                          <a:spcPts val="0"/>
                        </a:spcBef>
                        <a:spcAft>
                          <a:spcPts val="0"/>
                        </a:spcAft>
                      </a:pPr>
                      <a:r>
                        <a:rPr lang="en-GB" sz="1800" dirty="0" smtClean="0">
                          <a:effectLst/>
                        </a:rPr>
                        <a:t>Ghana</a:t>
                      </a:r>
                      <a:endParaRPr lang="en-GB" sz="1800" dirty="0">
                        <a:effectLst/>
                      </a:endParaRP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2</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0</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dirty="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r>
              <a:tr h="401183">
                <a:tc>
                  <a:txBody>
                    <a:bodyPr/>
                    <a:lstStyle/>
                    <a:p>
                      <a:pPr marL="0" marR="0">
                        <a:spcBef>
                          <a:spcPts val="0"/>
                        </a:spcBef>
                        <a:spcAft>
                          <a:spcPts val="0"/>
                        </a:spcAft>
                      </a:pPr>
                      <a:r>
                        <a:rPr lang="en-GB" sz="1800" dirty="0" smtClean="0">
                          <a:effectLst/>
                        </a:rPr>
                        <a:t>Portugal</a:t>
                      </a:r>
                      <a:endParaRPr lang="en-GB" sz="1800" dirty="0">
                        <a:effectLst/>
                      </a:endParaRP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2</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0</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1</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a:effectLst/>
                        </a:rPr>
                        <a:t>-4</a:t>
                      </a:r>
                    </a:p>
                  </a:txBody>
                  <a:tcPr marL="40269" marR="41947" marT="20135" marB="41947">
                    <a:lnL>
                      <a:noFill/>
                    </a:lnL>
                    <a:lnR>
                      <a:noFill/>
                    </a:lnR>
                    <a:lnT>
                      <a:noFill/>
                    </a:lnT>
                    <a:lnB>
                      <a:noFill/>
                    </a:lnB>
                  </a:tcPr>
                </a:tc>
                <a:tc>
                  <a:txBody>
                    <a:bodyPr/>
                    <a:lstStyle/>
                    <a:p>
                      <a:pPr marL="0" marR="0">
                        <a:spcBef>
                          <a:spcPts val="0"/>
                        </a:spcBef>
                        <a:spcAft>
                          <a:spcPts val="0"/>
                        </a:spcAft>
                      </a:pPr>
                      <a:r>
                        <a:rPr lang="en-GB" sz="1800" dirty="0">
                          <a:effectLst/>
                        </a:rPr>
                        <a:t>1</a:t>
                      </a:r>
                    </a:p>
                  </a:txBody>
                  <a:tcPr marL="40269" marR="41947" marT="20135" marB="41947">
                    <a:lnL>
                      <a:noFill/>
                    </a:lnL>
                    <a:lnR>
                      <a:noFill/>
                    </a:lnR>
                    <a:lnT>
                      <a:noFill/>
                    </a:lnT>
                    <a:lnB>
                      <a:noFill/>
                    </a:lnB>
                  </a:tcPr>
                </a:tc>
              </a:tr>
            </a:tbl>
          </a:graphicData>
        </a:graphic>
      </p:graphicFrame>
      <p:sp>
        <p:nvSpPr>
          <p:cNvPr id="6" name="Rectangle 5"/>
          <p:cNvSpPr/>
          <p:nvPr/>
        </p:nvSpPr>
        <p:spPr>
          <a:xfrm>
            <a:off x="3707904" y="5928721"/>
            <a:ext cx="23006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Draw?</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http://t2.gstatic.com/images?q=tbn:ANd9GcR3zle1_7KCaT0opNin6KbgaEIJSBIrRP3NpbJWdVmRNwkfR4vpE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71055"/>
            <a:ext cx="1905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many v 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80928"/>
            <a:ext cx="52387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1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404664"/>
            <a:ext cx="6705600" cy="1216025"/>
          </a:xfrm>
          <a:noFill/>
        </p:spPr>
        <p:txBody>
          <a:bodyPr/>
          <a:lstStyle/>
          <a:p>
            <a:r>
              <a:rPr lang="en-GB" sz="3200" b="1" dirty="0" smtClean="0">
                <a:solidFill>
                  <a:schemeClr val="accent2"/>
                </a:solidFill>
                <a:latin typeface="Comic Sans MS" pitchFamily="66" charset="0"/>
              </a:rPr>
              <a:t>AGATA ACC Agenda</a:t>
            </a:r>
            <a:br>
              <a:rPr lang="en-GB" sz="3200" b="1" dirty="0" smtClean="0">
                <a:solidFill>
                  <a:schemeClr val="accent2"/>
                </a:solidFill>
                <a:latin typeface="Comic Sans MS" pitchFamily="66" charset="0"/>
              </a:rPr>
            </a:br>
            <a:r>
              <a:rPr lang="en-GB" sz="1600" b="1" dirty="0" smtClean="0">
                <a:solidFill>
                  <a:schemeClr val="accent2"/>
                </a:solidFill>
                <a:latin typeface="Comic Sans MS" pitchFamily="66" charset="0"/>
              </a:rPr>
              <a:t>26</a:t>
            </a:r>
            <a:r>
              <a:rPr lang="en-GB" sz="1600" b="1" baseline="30000" dirty="0" smtClean="0">
                <a:solidFill>
                  <a:schemeClr val="accent2"/>
                </a:solidFill>
                <a:latin typeface="Comic Sans MS" pitchFamily="66" charset="0"/>
              </a:rPr>
              <a:t>th</a:t>
            </a:r>
            <a:r>
              <a:rPr lang="en-GB" sz="1600" b="1" dirty="0" smtClean="0">
                <a:solidFill>
                  <a:schemeClr val="accent2"/>
                </a:solidFill>
                <a:latin typeface="Comic Sans MS" pitchFamily="66" charset="0"/>
              </a:rPr>
              <a:t> June 2014, GSI</a:t>
            </a: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2411760" y="1052736"/>
            <a:ext cx="4680520" cy="5078313"/>
          </a:xfrm>
          <a:prstGeom prst="rect">
            <a:avLst/>
          </a:prstGeom>
          <a:noFill/>
          <a:ln w="9525">
            <a:noFill/>
            <a:miter lim="800000"/>
            <a:headEnd/>
            <a:tailEnd/>
          </a:ln>
          <a:effectLst/>
        </p:spPr>
        <p:txBody>
          <a:bodyPr wrap="square">
            <a:spAutoFit/>
          </a:bodyPr>
          <a:lstStyle/>
          <a:p>
            <a:pPr marL="342900" indent="-342900">
              <a:buFont typeface="+mj-lt"/>
              <a:buAutoNum type="arabicPeriod"/>
            </a:pPr>
            <a:r>
              <a:rPr lang="en-GB" sz="1200" b="1" dirty="0" smtClean="0">
                <a:latin typeface="+mn-lt"/>
              </a:rPr>
              <a:t>Minutes of the last meeting from Liverpool 2013</a:t>
            </a: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smtClean="0">
                <a:latin typeface="+mn-lt"/>
              </a:rPr>
              <a:t>Outstanding actions</a:t>
            </a: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smtClean="0">
                <a:latin typeface="+mn-lt"/>
              </a:rPr>
              <a:t>Membership, ACC updates</a:t>
            </a: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smtClean="0"/>
              <a:t>Data policy</a:t>
            </a:r>
          </a:p>
          <a:p>
            <a:pPr marL="342900" indent="-342900">
              <a:buFont typeface="+mj-lt"/>
              <a:buAutoNum type="arabicPeriod"/>
            </a:pPr>
            <a:endParaRPr lang="en-GB" sz="1200" b="1" dirty="0"/>
          </a:p>
          <a:p>
            <a:pPr marL="342900" indent="-342900">
              <a:buFont typeface="+mj-lt"/>
              <a:buAutoNum type="arabicPeriod"/>
            </a:pPr>
            <a:r>
              <a:rPr lang="en-GB" sz="1200" b="1" dirty="0" smtClean="0">
                <a:latin typeface="+mn-lt"/>
              </a:rPr>
              <a:t>Publication procedure</a:t>
            </a:r>
          </a:p>
          <a:p>
            <a:pPr marL="342900" indent="-342900">
              <a:buFont typeface="+mj-lt"/>
              <a:buAutoNum type="arabicPeriod"/>
            </a:pPr>
            <a:endParaRPr lang="en-GB" sz="1200" b="1" dirty="0">
              <a:latin typeface="+mn-lt"/>
            </a:endParaRPr>
          </a:p>
          <a:p>
            <a:pPr marL="342900" indent="-342900">
              <a:buFont typeface="+mj-lt"/>
              <a:buAutoNum type="arabicPeriod"/>
            </a:pPr>
            <a:r>
              <a:rPr lang="en-GB" sz="1200" b="1" dirty="0" smtClean="0">
                <a:latin typeface="+mn-lt"/>
              </a:rPr>
              <a:t>Publications</a:t>
            </a: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a:t>Next </a:t>
            </a:r>
            <a:r>
              <a:rPr lang="en-GB" sz="1200" b="1" dirty="0" smtClean="0"/>
              <a:t>chairperson</a:t>
            </a:r>
            <a:endParaRPr lang="en-GB" sz="1200" b="1" dirty="0">
              <a:latin typeface="+mn-lt"/>
            </a:endParaRP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a:t>Report from ASC</a:t>
            </a:r>
          </a:p>
          <a:p>
            <a:pPr marL="342900" indent="-342900">
              <a:buFont typeface="+mj-lt"/>
              <a:buAutoNum type="arabicPeriod"/>
            </a:pPr>
            <a:endParaRPr lang="en-GB" sz="1200" b="1" dirty="0" smtClean="0"/>
          </a:p>
          <a:p>
            <a:pPr marL="342900" indent="-342900">
              <a:buFont typeface="+mj-lt"/>
              <a:buAutoNum type="arabicPeriod"/>
            </a:pPr>
            <a:r>
              <a:rPr lang="en-GB" sz="1200" b="1" dirty="0" smtClean="0"/>
              <a:t>Report </a:t>
            </a:r>
            <a:r>
              <a:rPr lang="en-GB" sz="1200" b="1" dirty="0"/>
              <a:t>from </a:t>
            </a:r>
            <a:r>
              <a:rPr lang="en-GB" sz="1200" b="1" dirty="0" smtClean="0"/>
              <a:t>AMB</a:t>
            </a:r>
          </a:p>
          <a:p>
            <a:pPr marL="342900" indent="-342900">
              <a:buFont typeface="+mj-lt"/>
              <a:buAutoNum type="arabicPeriod"/>
            </a:pPr>
            <a:endParaRPr lang="en-GB" sz="1200" b="1" dirty="0">
              <a:latin typeface="+mn-lt"/>
            </a:endParaRPr>
          </a:p>
          <a:p>
            <a:pPr marL="342900" indent="-342900">
              <a:buFont typeface="+mj-lt"/>
              <a:buAutoNum type="arabicPeriod"/>
            </a:pPr>
            <a:r>
              <a:rPr lang="en-GB" sz="1200" b="1" dirty="0"/>
              <a:t>Next </a:t>
            </a:r>
            <a:r>
              <a:rPr lang="en-GB" sz="1200" b="1" dirty="0" smtClean="0"/>
              <a:t>chairperson</a:t>
            </a:r>
          </a:p>
          <a:p>
            <a:pPr marL="342900" indent="-342900">
              <a:buFont typeface="+mj-lt"/>
              <a:buAutoNum type="arabicPeriod"/>
            </a:pPr>
            <a:endParaRPr lang="en-GB" sz="1200" b="1" dirty="0"/>
          </a:p>
          <a:p>
            <a:pPr marL="342900" indent="-342900">
              <a:buFont typeface="+mj-lt"/>
              <a:buAutoNum type="arabicPeriod"/>
            </a:pPr>
            <a:r>
              <a:rPr lang="en-GB" sz="1200" b="1" dirty="0" smtClean="0">
                <a:latin typeface="+mn-lt"/>
              </a:rPr>
              <a:t>AGATA 2017………</a:t>
            </a:r>
          </a:p>
          <a:p>
            <a:pPr marL="342900" indent="-342900">
              <a:buFont typeface="+mj-lt"/>
              <a:buAutoNum type="arabicPeriod"/>
            </a:pPr>
            <a:endParaRPr lang="en-GB" sz="1200" b="1" dirty="0" smtClean="0">
              <a:latin typeface="+mn-lt"/>
            </a:endParaRPr>
          </a:p>
          <a:p>
            <a:pPr marL="342900" indent="-342900">
              <a:buFont typeface="+mj-lt"/>
              <a:buAutoNum type="arabicPeriod"/>
            </a:pPr>
            <a:r>
              <a:rPr lang="en-GB" sz="1200" b="1" dirty="0" smtClean="0"/>
              <a:t>The open meeting and EGAN workshop</a:t>
            </a:r>
          </a:p>
          <a:p>
            <a:pPr marL="342900" indent="-342900">
              <a:buFont typeface="+mj-lt"/>
              <a:buAutoNum type="arabicPeriod"/>
            </a:pPr>
            <a:endParaRPr lang="en-GB" sz="1200" b="1" dirty="0" smtClean="0"/>
          </a:p>
          <a:p>
            <a:pPr marL="342900" indent="-342900">
              <a:buFont typeface="+mj-lt"/>
              <a:buAutoNum type="arabicPeriod"/>
            </a:pPr>
            <a:r>
              <a:rPr lang="en-GB" sz="1200" b="1" dirty="0" smtClean="0">
                <a:latin typeface="+mn-lt"/>
              </a:rPr>
              <a:t>Next annual meeting</a:t>
            </a:r>
          </a:p>
          <a:p>
            <a:pPr marL="342900" indent="-342900">
              <a:buFont typeface="+mj-lt"/>
              <a:buAutoNum type="arabicPeriod"/>
            </a:pPr>
            <a:endParaRPr lang="en-GB" sz="1200" b="1" dirty="0" smtClean="0">
              <a:latin typeface="+mn-lt"/>
            </a:endParaRPr>
          </a:p>
          <a:p>
            <a:pPr marL="342900" indent="-342900">
              <a:buFont typeface="+mj-lt"/>
              <a:buAutoNum type="arabicPeriod"/>
            </a:pPr>
            <a:r>
              <a:rPr lang="en-US" sz="1200" b="1" dirty="0" smtClean="0">
                <a:latin typeface="+mn-lt"/>
                <a:cs typeface="Times New Roman" pitchFamily="18" charset="0"/>
              </a:rPr>
              <a:t>Any Other Business</a:t>
            </a:r>
            <a:endParaRPr lang="en-US" sz="1200" b="1" dirty="0">
              <a:latin typeface="+mn-lt"/>
              <a:cs typeface="Times New Roman" pitchFamily="18" charset="0"/>
            </a:endParaRPr>
          </a:p>
        </p:txBody>
      </p:sp>
      <p:sp>
        <p:nvSpPr>
          <p:cNvPr id="155653" name="Rectangle 5"/>
          <p:cNvSpPr>
            <a:spLocks noChangeArrowheads="1"/>
          </p:cNvSpPr>
          <p:nvPr/>
        </p:nvSpPr>
        <p:spPr bwMode="auto">
          <a:xfrm>
            <a:off x="0" y="2919413"/>
            <a:ext cx="9144000" cy="776287"/>
          </a:xfrm>
          <a:prstGeom prst="rect">
            <a:avLst/>
          </a:prstGeom>
          <a:noFill/>
          <a:ln w="9525">
            <a:noFill/>
            <a:miter lim="800000"/>
            <a:headEnd/>
            <a:tailEnd/>
          </a:ln>
          <a:effectLst/>
        </p:spPr>
        <p:txBody>
          <a:bodyPr bIns="0">
            <a:spAutoFit/>
          </a:bodyPr>
          <a:lstStyle/>
          <a:p>
            <a:endParaRPr lang="de-DE" sz="1200" b="1" i="1">
              <a:latin typeface="Times New Roman" pitchFamily="18" charset="0"/>
              <a:cs typeface="Times New Roman" pitchFamily="18" charset="0"/>
            </a:endParaRPr>
          </a:p>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620688"/>
            <a:ext cx="6705600" cy="1216025"/>
          </a:xfrm>
          <a:noFill/>
        </p:spPr>
        <p:txBody>
          <a:bodyPr/>
          <a:lstStyle/>
          <a:p>
            <a:r>
              <a:rPr lang="en-GB" sz="3200" b="1" dirty="0" smtClean="0">
                <a:solidFill>
                  <a:schemeClr val="accent2"/>
                </a:solidFill>
                <a:latin typeface="Comic Sans MS" pitchFamily="66" charset="0"/>
              </a:rPr>
              <a:t>AGATA ACC Agenda</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r>
              <a:rPr lang="en-GB" sz="1600" b="1" dirty="0" smtClean="0">
                <a:solidFill>
                  <a:schemeClr val="accent2"/>
                </a:solidFill>
                <a:latin typeface="Comic Sans MS" pitchFamily="66" charset="0"/>
              </a:rPr>
              <a:t>26</a:t>
            </a:r>
            <a:r>
              <a:rPr lang="en-GB" sz="1600" b="1" baseline="30000" dirty="0" smtClean="0">
                <a:solidFill>
                  <a:schemeClr val="accent2"/>
                </a:solidFill>
                <a:latin typeface="Comic Sans MS" pitchFamily="66" charset="0"/>
              </a:rPr>
              <a:t>th</a:t>
            </a:r>
            <a:r>
              <a:rPr lang="en-GB" sz="1600" b="1" dirty="0" smtClean="0">
                <a:solidFill>
                  <a:schemeClr val="accent2"/>
                </a:solidFill>
                <a:latin typeface="Comic Sans MS" pitchFamily="66" charset="0"/>
              </a:rPr>
              <a:t> June 2014, GSI</a:t>
            </a: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2411760" y="2834933"/>
            <a:ext cx="4680520" cy="954107"/>
          </a:xfrm>
          <a:prstGeom prst="rect">
            <a:avLst/>
          </a:prstGeom>
          <a:noFill/>
          <a:ln w="9525">
            <a:noFill/>
            <a:miter lim="800000"/>
            <a:headEnd/>
            <a:tailEnd/>
          </a:ln>
          <a:effectLst/>
        </p:spPr>
        <p:txBody>
          <a:bodyPr wrap="square">
            <a:spAutoFit/>
          </a:bodyPr>
          <a:lstStyle/>
          <a:p>
            <a:pPr marL="342900" indent="-342900">
              <a:buFont typeface="+mj-lt"/>
              <a:buAutoNum type="arabicPeriod"/>
            </a:pPr>
            <a:r>
              <a:rPr lang="en-GB" sz="1400" b="1" dirty="0" smtClean="0">
                <a:latin typeface="+mn-lt"/>
              </a:rPr>
              <a:t>Minutes of the last meeting from Liverpool 2013</a:t>
            </a:r>
          </a:p>
          <a:p>
            <a:pPr marL="342900" indent="-342900">
              <a:buFont typeface="+mj-lt"/>
              <a:buAutoNum type="arabicPeriod"/>
            </a:pPr>
            <a:endParaRPr lang="en-GB" sz="1400" b="1" dirty="0" smtClean="0">
              <a:latin typeface="+mn-lt"/>
            </a:endParaRPr>
          </a:p>
          <a:p>
            <a:pPr marL="342900" indent="-342900">
              <a:buFont typeface="+mj-lt"/>
              <a:buAutoNum type="arabicPeriod"/>
            </a:pPr>
            <a:r>
              <a:rPr lang="en-GB" sz="1400" b="1" dirty="0" smtClean="0">
                <a:latin typeface="+mn-lt"/>
              </a:rPr>
              <a:t>Outstanding actions</a:t>
            </a:r>
          </a:p>
          <a:p>
            <a:endParaRPr lang="en-GB" sz="1400" b="1" dirty="0" smtClean="0">
              <a:latin typeface="+mn-lt"/>
            </a:endParaRPr>
          </a:p>
        </p:txBody>
      </p:sp>
      <p:sp>
        <p:nvSpPr>
          <p:cNvPr id="155653" name="Rectangle 5"/>
          <p:cNvSpPr>
            <a:spLocks noChangeArrowheads="1"/>
          </p:cNvSpPr>
          <p:nvPr/>
        </p:nvSpPr>
        <p:spPr bwMode="auto">
          <a:xfrm>
            <a:off x="0" y="2919413"/>
            <a:ext cx="9144000" cy="776287"/>
          </a:xfrm>
          <a:prstGeom prst="rect">
            <a:avLst/>
          </a:prstGeom>
          <a:noFill/>
          <a:ln w="9525">
            <a:noFill/>
            <a:miter lim="800000"/>
            <a:headEnd/>
            <a:tailEnd/>
          </a:ln>
          <a:effectLst/>
        </p:spPr>
        <p:txBody>
          <a:bodyPr bIns="0">
            <a:spAutoFit/>
          </a:bodyPr>
          <a:lstStyle/>
          <a:p>
            <a:endParaRPr lang="de-DE" sz="1200" b="1" i="1">
              <a:latin typeface="Times New Roman" pitchFamily="18" charset="0"/>
              <a:cs typeface="Times New Roman" pitchFamily="18" charset="0"/>
            </a:endParaRPr>
          </a:p>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endParaRPr lang="en-US">
              <a:latin typeface="Times New Roman" pitchFamily="18" charset="0"/>
            </a:endParaRPr>
          </a:p>
        </p:txBody>
      </p:sp>
      <p:sp>
        <p:nvSpPr>
          <p:cNvPr id="2" name="Rectangle 1"/>
          <p:cNvSpPr/>
          <p:nvPr/>
        </p:nvSpPr>
        <p:spPr>
          <a:xfrm>
            <a:off x="809624" y="3917955"/>
            <a:ext cx="7866831" cy="2031325"/>
          </a:xfrm>
          <a:prstGeom prst="rect">
            <a:avLst/>
          </a:prstGeom>
        </p:spPr>
        <p:txBody>
          <a:bodyPr wrap="square">
            <a:spAutoFit/>
          </a:bodyPr>
          <a:lstStyle/>
          <a:p>
            <a:r>
              <a:rPr lang="en-US" sz="1050" u="sng" dirty="0"/>
              <a:t>Ongoing action on ALL:</a:t>
            </a:r>
            <a:r>
              <a:rPr lang="en-US" sz="1050" dirty="0"/>
              <a:t> Keep the information on the ACC web page up to date. Supply information on such things as technical publications, student PhD thesis and AGATA presentations to JS.</a:t>
            </a:r>
            <a:endParaRPr lang="en-GB" sz="1050" dirty="0"/>
          </a:p>
          <a:p>
            <a:r>
              <a:rPr lang="en-US" sz="1050" dirty="0"/>
              <a:t> </a:t>
            </a:r>
            <a:endParaRPr lang="en-GB" sz="1050" dirty="0"/>
          </a:p>
          <a:p>
            <a:r>
              <a:rPr lang="en-US" sz="1050" u="sng" dirty="0"/>
              <a:t>Ongoing action on ALL:</a:t>
            </a:r>
            <a:r>
              <a:rPr lang="en-US" sz="1050" dirty="0"/>
              <a:t> Content in the form of overview presentations has been made available on the web pages, please add your talks where appropriate. The aim is to provide generic talks for those who need slides for AGATA presentations. </a:t>
            </a:r>
            <a:endParaRPr lang="en-GB" sz="1050" dirty="0"/>
          </a:p>
          <a:p>
            <a:endParaRPr lang="en-GB" sz="1050" dirty="0" smtClean="0"/>
          </a:p>
          <a:p>
            <a:r>
              <a:rPr lang="en-US" sz="1050" dirty="0" smtClean="0"/>
              <a:t>Beyond </a:t>
            </a:r>
            <a:r>
              <a:rPr lang="en-US" sz="1050" dirty="0" err="1" smtClean="0"/>
              <a:t>Ganil</a:t>
            </a:r>
            <a:r>
              <a:rPr lang="en-US" sz="1050" dirty="0" smtClean="0"/>
              <a:t>, 2017….</a:t>
            </a:r>
          </a:p>
          <a:p>
            <a:r>
              <a:rPr lang="en-US" sz="1050" dirty="0" smtClean="0"/>
              <a:t>There </a:t>
            </a:r>
            <a:r>
              <a:rPr lang="en-US" sz="1050" dirty="0"/>
              <a:t>is a clear need to have a meeting to discuss this. The meeting could be at the next EGAN workshop in GSI. </a:t>
            </a:r>
            <a:endParaRPr lang="en-US" sz="1050" dirty="0" smtClean="0"/>
          </a:p>
          <a:p>
            <a:r>
              <a:rPr lang="en-US" sz="1050" b="1" dirty="0" smtClean="0"/>
              <a:t>ACTION </a:t>
            </a:r>
            <a:r>
              <a:rPr lang="en-US" sz="1050" b="1" dirty="0"/>
              <a:t>BC + </a:t>
            </a:r>
            <a:r>
              <a:rPr lang="en-US" sz="1050" b="1" dirty="0" smtClean="0"/>
              <a:t>JS</a:t>
            </a:r>
          </a:p>
          <a:p>
            <a:r>
              <a:rPr lang="en-US" sz="1050" b="1" dirty="0" smtClean="0"/>
              <a:t>Done </a:t>
            </a:r>
            <a:r>
              <a:rPr lang="en-US" sz="1050" b="1" dirty="0" err="1" smtClean="0"/>
              <a:t>GdeA</a:t>
            </a:r>
            <a:r>
              <a:rPr lang="en-US" sz="1050" b="1" dirty="0" smtClean="0"/>
              <a:t>, JS</a:t>
            </a:r>
            <a:endParaRPr lang="en-GB" sz="1050" dirty="0"/>
          </a:p>
          <a:p>
            <a:endParaRPr lang="en-GB" sz="1050" dirty="0"/>
          </a:p>
          <a:p>
            <a:endParaRPr lang="en-GB" sz="1050" dirty="0"/>
          </a:p>
        </p:txBody>
      </p:sp>
      <p:sp>
        <p:nvSpPr>
          <p:cNvPr id="3" name="TextBox 2"/>
          <p:cNvSpPr txBox="1"/>
          <p:nvPr/>
        </p:nvSpPr>
        <p:spPr>
          <a:xfrm>
            <a:off x="1619250" y="1988840"/>
            <a:ext cx="6992620" cy="584775"/>
          </a:xfrm>
          <a:prstGeom prst="rect">
            <a:avLst/>
          </a:prstGeom>
          <a:noFill/>
        </p:spPr>
        <p:txBody>
          <a:bodyPr wrap="none" rtlCol="0">
            <a:spAutoFit/>
          </a:bodyPr>
          <a:lstStyle/>
          <a:p>
            <a:r>
              <a:rPr lang="en-GB" sz="1600" dirty="0" smtClean="0">
                <a:latin typeface="Comic Sans MS" panose="030F0702030302020204" pitchFamily="66" charset="0"/>
              </a:rPr>
              <a:t>Apologies; Adam Mai (Piotr </a:t>
            </a:r>
            <a:r>
              <a:rPr lang="en-GB" sz="1600" dirty="0" err="1" smtClean="0">
                <a:latin typeface="Comic Sans MS" panose="030F0702030302020204" pitchFamily="66" charset="0"/>
              </a:rPr>
              <a:t>Bednarczyk</a:t>
            </a:r>
            <a:r>
              <a:rPr lang="en-GB" sz="1600" dirty="0" smtClean="0">
                <a:latin typeface="Comic Sans MS" panose="030F0702030302020204" pitchFamily="66" charset="0"/>
              </a:rPr>
              <a:t>) Adriana </a:t>
            </a:r>
            <a:r>
              <a:rPr lang="en-GB" sz="1600" dirty="0" err="1" smtClean="0">
                <a:latin typeface="Comic Sans MS" panose="030F0702030302020204" pitchFamily="66" charset="0"/>
              </a:rPr>
              <a:t>Nannini</a:t>
            </a:r>
            <a:r>
              <a:rPr lang="en-GB" sz="1600" dirty="0" smtClean="0">
                <a:latin typeface="Comic Sans MS" panose="030F0702030302020204" pitchFamily="66" charset="0"/>
              </a:rPr>
              <a:t> (Silvia </a:t>
            </a:r>
            <a:r>
              <a:rPr lang="en-GB" sz="1600" dirty="0" err="1" smtClean="0">
                <a:latin typeface="Comic Sans MS" panose="030F0702030302020204" pitchFamily="66" charset="0"/>
              </a:rPr>
              <a:t>Lenzi</a:t>
            </a:r>
            <a:r>
              <a:rPr lang="en-GB" sz="1600" dirty="0" smtClean="0">
                <a:latin typeface="Comic Sans MS" panose="030F0702030302020204" pitchFamily="66" charset="0"/>
              </a:rPr>
              <a:t>), </a:t>
            </a:r>
          </a:p>
          <a:p>
            <a:r>
              <a:rPr lang="en-GB" sz="1600" dirty="0" smtClean="0">
                <a:latin typeface="Comic Sans MS" panose="030F0702030302020204" pitchFamily="66" charset="0"/>
              </a:rPr>
              <a:t>Jerome Rupert, Benedict Million (Angela </a:t>
            </a:r>
            <a:r>
              <a:rPr lang="en-GB" sz="1600" dirty="0" err="1" smtClean="0">
                <a:latin typeface="Comic Sans MS" panose="030F0702030302020204" pitchFamily="66" charset="0"/>
              </a:rPr>
              <a:t>Bracco</a:t>
            </a:r>
            <a:r>
              <a:rPr lang="en-GB" sz="1600" dirty="0" smtClean="0">
                <a:latin typeface="Comic Sans MS" panose="030F0702030302020204" pitchFamily="66" charset="0"/>
              </a:rPr>
              <a:t>)  </a:t>
            </a:r>
            <a:endParaRPr lang="en-GB" sz="1600" dirty="0">
              <a:latin typeface="Comic Sans MS" panose="030F0702030302020204" pitchFamily="66" charset="0"/>
            </a:endParaRPr>
          </a:p>
        </p:txBody>
      </p:sp>
    </p:spTree>
    <p:extLst>
      <p:ext uri="{BB962C8B-B14F-4D97-AF65-F5344CB8AC3E}">
        <p14:creationId xmlns:p14="http://schemas.microsoft.com/office/powerpoint/2010/main" val="3326758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620688"/>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755576" y="1340768"/>
            <a:ext cx="7904162" cy="4401205"/>
          </a:xfrm>
          <a:prstGeom prst="rect">
            <a:avLst/>
          </a:prstGeom>
          <a:noFill/>
          <a:ln w="9525">
            <a:noFill/>
            <a:miter lim="800000"/>
            <a:headEnd/>
            <a:tailEnd/>
          </a:ln>
          <a:effectLst/>
        </p:spPr>
        <p:txBody>
          <a:bodyPr>
            <a:spAutoFit/>
          </a:bodyPr>
          <a:lstStyle/>
          <a:p>
            <a:r>
              <a:rPr lang="en-GB" sz="1400" b="1" dirty="0" smtClean="0">
                <a:latin typeface="Comic Sans MS" pitchFamily="66" charset="0"/>
              </a:rPr>
              <a:t>Terms of Reference:</a:t>
            </a:r>
          </a:p>
          <a:p>
            <a:r>
              <a:rPr lang="en-GB" sz="1400" dirty="0" smtClean="0">
                <a:latin typeface="Comic Sans MS" pitchFamily="66" charset="0"/>
              </a:rPr>
              <a:t/>
            </a:r>
            <a:br>
              <a:rPr lang="en-GB" sz="1400" dirty="0" smtClean="0">
                <a:latin typeface="Comic Sans MS" pitchFamily="66" charset="0"/>
              </a:rPr>
            </a:br>
            <a:r>
              <a:rPr lang="en-GB" sz="1400" dirty="0" smtClean="0">
                <a:latin typeface="Comic Sans MS" pitchFamily="66" charset="0"/>
              </a:rPr>
              <a:t>The ACC is the advisory body of the ASC on scientific matters concerning the AGATA project.</a:t>
            </a:r>
          </a:p>
          <a:p>
            <a:endParaRPr lang="en-GB" sz="1400" dirty="0" smtClean="0">
              <a:latin typeface="Comic Sans MS" pitchFamily="66" charset="0"/>
            </a:endParaRPr>
          </a:p>
          <a:p>
            <a:r>
              <a:rPr lang="en-GB" sz="1400" dirty="0" smtClean="0">
                <a:latin typeface="Comic Sans MS" pitchFamily="66" charset="0"/>
              </a:rPr>
              <a:t>The tasks of the ACC are as follows:</a:t>
            </a:r>
          </a:p>
          <a:p>
            <a:endParaRPr lang="en-GB" sz="1400" dirty="0" smtClean="0">
              <a:latin typeface="Comic Sans MS" pitchFamily="66" charset="0"/>
            </a:endParaRPr>
          </a:p>
          <a:p>
            <a:pPr>
              <a:buFont typeface="Arial" pitchFamily="34" charset="0"/>
              <a:buChar char="•"/>
            </a:pPr>
            <a:r>
              <a:rPr lang="en-GB" sz="1400" dirty="0" smtClean="0">
                <a:latin typeface="Comic Sans MS" pitchFamily="66" charset="0"/>
              </a:rPr>
              <a:t>elects the AGATA spokesperson who will serve for a period of two years. </a:t>
            </a:r>
          </a:p>
          <a:p>
            <a:pPr>
              <a:buFont typeface="Arial" pitchFamily="34" charset="0"/>
              <a:buChar char="•"/>
            </a:pPr>
            <a:endParaRPr lang="en-GB" sz="1400" dirty="0" smtClean="0">
              <a:latin typeface="Comic Sans MS" pitchFamily="66" charset="0"/>
            </a:endParaRPr>
          </a:p>
          <a:p>
            <a:pPr>
              <a:buFont typeface="Arial" pitchFamily="34" charset="0"/>
              <a:buChar char="•"/>
            </a:pPr>
            <a:r>
              <a:rPr lang="en-GB" sz="1400" dirty="0" smtClean="0">
                <a:latin typeface="Comic Sans MS" pitchFamily="66" charset="0"/>
              </a:rPr>
              <a:t>advises the ASC on scientific matters concerning the AGATA project and the research programme through the AGATA Spokesperson. </a:t>
            </a:r>
          </a:p>
          <a:p>
            <a:pPr>
              <a:buFont typeface="Arial" pitchFamily="34" charset="0"/>
              <a:buChar char="•"/>
            </a:pPr>
            <a:endParaRPr lang="en-GB" sz="1400" dirty="0" smtClean="0">
              <a:latin typeface="Comic Sans MS" pitchFamily="66" charset="0"/>
            </a:endParaRPr>
          </a:p>
          <a:p>
            <a:pPr>
              <a:buFont typeface="Arial" pitchFamily="34" charset="0"/>
              <a:buChar char="•"/>
            </a:pPr>
            <a:r>
              <a:rPr lang="en-GB" sz="1400" dirty="0" smtClean="0">
                <a:solidFill>
                  <a:srgbClr val="FF0000"/>
                </a:solidFill>
                <a:latin typeface="Comic Sans MS" pitchFamily="66" charset="0"/>
              </a:rPr>
              <a:t>nominates the Campaign Spokesperson for each experiment campaign to the ASC</a:t>
            </a:r>
            <a:r>
              <a:rPr lang="en-GB" sz="1400" dirty="0" smtClean="0">
                <a:latin typeface="Comic Sans MS" pitchFamily="66" charset="0"/>
              </a:rPr>
              <a:t>. </a:t>
            </a:r>
          </a:p>
          <a:p>
            <a:pPr>
              <a:buFont typeface="Arial" pitchFamily="34" charset="0"/>
              <a:buChar char="•"/>
            </a:pPr>
            <a:endParaRPr lang="en-GB" sz="1400" dirty="0" smtClean="0">
              <a:latin typeface="Comic Sans MS" pitchFamily="66" charset="0"/>
            </a:endParaRPr>
          </a:p>
          <a:p>
            <a:pPr>
              <a:buFont typeface="Arial" pitchFamily="34" charset="0"/>
              <a:buChar char="•"/>
            </a:pPr>
            <a:r>
              <a:rPr lang="en-GB" sz="1400" dirty="0" smtClean="0">
                <a:solidFill>
                  <a:srgbClr val="FF0000"/>
                </a:solidFill>
                <a:latin typeface="Comic Sans MS" pitchFamily="66" charset="0"/>
              </a:rPr>
              <a:t>hold meetings, at least annually, to receive reports from the ASC and AMB </a:t>
            </a:r>
            <a:r>
              <a:rPr lang="en-GB" sz="1400" dirty="0" smtClean="0">
                <a:latin typeface="Comic Sans MS" pitchFamily="66" charset="0"/>
              </a:rPr>
              <a:t>on the progress of the project and from the Campaign Spokespersons on the progress of the research programme. </a:t>
            </a:r>
          </a:p>
          <a:p>
            <a:pPr>
              <a:buFont typeface="Arial" pitchFamily="34" charset="0"/>
              <a:buChar char="•"/>
            </a:pPr>
            <a:endParaRPr lang="en-GB" sz="1400" dirty="0" smtClean="0">
              <a:latin typeface="Comic Sans MS" pitchFamily="66" charset="0"/>
            </a:endParaRPr>
          </a:p>
          <a:p>
            <a:pPr>
              <a:buFont typeface="Arial" pitchFamily="34" charset="0"/>
              <a:buChar char="•"/>
            </a:pPr>
            <a:r>
              <a:rPr lang="en-GB" sz="1400" dirty="0" smtClean="0">
                <a:solidFill>
                  <a:srgbClr val="FF0000"/>
                </a:solidFill>
                <a:latin typeface="Comic Sans MS" pitchFamily="66" charset="0"/>
              </a:rPr>
              <a:t>hold an annual open meeting of the AGATA Collaboration to present the status of the Project and to discuss future experiment campaigns</a:t>
            </a:r>
            <a:r>
              <a:rPr lang="en-GB" sz="1400" dirty="0" smtClean="0">
                <a:latin typeface="Comic Sans MS" pitchFamily="66" charset="0"/>
              </a:rPr>
              <a:t>.</a:t>
            </a:r>
            <a:endParaRPr lang="en-GB" sz="1400" dirty="0">
              <a:latin typeface="Comic Sans MS" pitchFamily="66" charset="0"/>
            </a:endParaRPr>
          </a:p>
        </p:txBody>
      </p:sp>
      <p:sp>
        <p:nvSpPr>
          <p:cNvPr id="155653" name="Rectangle 5"/>
          <p:cNvSpPr>
            <a:spLocks noChangeArrowheads="1"/>
          </p:cNvSpPr>
          <p:nvPr/>
        </p:nvSpPr>
        <p:spPr bwMode="auto">
          <a:xfrm>
            <a:off x="0" y="2919413"/>
            <a:ext cx="9144000" cy="776287"/>
          </a:xfrm>
          <a:prstGeom prst="rect">
            <a:avLst/>
          </a:prstGeom>
          <a:noFill/>
          <a:ln w="9525">
            <a:noFill/>
            <a:miter lim="800000"/>
            <a:headEnd/>
            <a:tailEnd/>
          </a:ln>
          <a:effectLst/>
        </p:spPr>
        <p:txBody>
          <a:bodyPr bIns="0">
            <a:spAutoFit/>
          </a:bodyPr>
          <a:lstStyle/>
          <a:p>
            <a:endParaRPr lang="de-DE" sz="1200" b="1" i="1">
              <a:latin typeface="Times New Roman" pitchFamily="18" charset="0"/>
              <a:cs typeface="Times New Roman" pitchFamily="18" charset="0"/>
            </a:endParaRPr>
          </a:p>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endParaRPr lang="en-US">
              <a:latin typeface="Times New Roman" pitchFamily="18" charset="0"/>
            </a:endParaRPr>
          </a:p>
        </p:txBody>
      </p:sp>
      <p:sp>
        <p:nvSpPr>
          <p:cNvPr id="6" name="Rectangle 4"/>
          <p:cNvSpPr>
            <a:spLocks noChangeArrowheads="1"/>
          </p:cNvSpPr>
          <p:nvPr/>
        </p:nvSpPr>
        <p:spPr bwMode="auto">
          <a:xfrm>
            <a:off x="755576" y="5857527"/>
            <a:ext cx="7904162" cy="738664"/>
          </a:xfrm>
          <a:prstGeom prst="rect">
            <a:avLst/>
          </a:prstGeom>
          <a:noFill/>
          <a:ln w="9525">
            <a:noFill/>
            <a:miter lim="800000"/>
            <a:headEnd/>
            <a:tailEnd/>
          </a:ln>
          <a:effectLst/>
        </p:spPr>
        <p:txBody>
          <a:bodyPr>
            <a:spAutoFit/>
          </a:bodyPr>
          <a:lstStyle/>
          <a:p>
            <a:r>
              <a:rPr lang="en-GB" sz="1400" b="1" dirty="0" smtClean="0">
                <a:solidFill>
                  <a:schemeClr val="accent2">
                    <a:lumMod val="75000"/>
                  </a:schemeClr>
                </a:solidFill>
                <a:latin typeface="Comic Sans MS" pitchFamily="66" charset="0"/>
              </a:rPr>
              <a:t>Administer the data policy</a:t>
            </a:r>
          </a:p>
          <a:p>
            <a:r>
              <a:rPr lang="en-GB" sz="1400" b="1" dirty="0" smtClean="0">
                <a:solidFill>
                  <a:schemeClr val="accent2">
                    <a:lumMod val="75000"/>
                  </a:schemeClr>
                </a:solidFill>
                <a:latin typeface="Comic Sans MS" pitchFamily="66" charset="0"/>
              </a:rPr>
              <a:t>Administer the scientific publications policy</a:t>
            </a:r>
          </a:p>
          <a:p>
            <a:r>
              <a:rPr lang="en-GB" sz="1400" b="1" dirty="0" smtClean="0">
                <a:solidFill>
                  <a:schemeClr val="accent2">
                    <a:lumMod val="75000"/>
                  </a:schemeClr>
                </a:solidFill>
                <a:latin typeface="Comic Sans MS" pitchFamily="66" charset="0"/>
              </a:rPr>
              <a:t>Maintain web pages</a:t>
            </a:r>
            <a:endParaRPr lang="en-GB" sz="1400" dirty="0">
              <a:solidFill>
                <a:schemeClr val="accent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620688"/>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467544" y="1124744"/>
            <a:ext cx="2304256" cy="1077218"/>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Membership</a:t>
            </a: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0" y="2919413"/>
            <a:ext cx="9144000" cy="776287"/>
          </a:xfrm>
          <a:prstGeom prst="rect">
            <a:avLst/>
          </a:prstGeom>
          <a:noFill/>
          <a:ln w="9525">
            <a:noFill/>
            <a:miter lim="800000"/>
            <a:headEnd/>
            <a:tailEnd/>
          </a:ln>
          <a:effectLst/>
        </p:spPr>
        <p:txBody>
          <a:bodyPr bIns="0">
            <a:spAutoFit/>
          </a:bodyPr>
          <a:lstStyle/>
          <a:p>
            <a:endParaRPr lang="de-DE" sz="1200" b="1" i="1">
              <a:latin typeface="Times New Roman" pitchFamily="18" charset="0"/>
              <a:cs typeface="Times New Roman" pitchFamily="18" charset="0"/>
            </a:endParaRPr>
          </a:p>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endParaRPr lang="en-US">
              <a:latin typeface="Times New Roman" pitchFamily="18" charset="0"/>
            </a:endParaRPr>
          </a:p>
        </p:txBody>
      </p:sp>
      <p:sp>
        <p:nvSpPr>
          <p:cNvPr id="334849" name="Rectangle 1"/>
          <p:cNvSpPr>
            <a:spLocks noChangeArrowheads="1"/>
          </p:cNvSpPr>
          <p:nvPr/>
        </p:nvSpPr>
        <p:spPr bwMode="auto">
          <a:xfrm>
            <a:off x="611560" y="1544162"/>
            <a:ext cx="78123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2362200" algn="l"/>
              </a:tabLst>
            </a:pPr>
            <a:r>
              <a:rPr kumimoji="0" lang="it-IT" sz="11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Bulgaria:</a:t>
            </a:r>
            <a:r>
              <a:rPr kumimoji="0" lang="it-IT" sz="11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a:t>
            </a: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Univ. Sofia 		Georgi  Rainovski	rig@phys.uni-sofia.bg</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INRNE Sofia		Pavel Petkov		petkov@inrne.bas.bg</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Finland: </a:t>
            </a:r>
            <a:r>
              <a:rPr kumimoji="0" lang="it-IT"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Univ. Jyväskylä		Rauno Julin		rauno.julin@phys.jyu.fi</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France: </a:t>
            </a:r>
            <a:r>
              <a:rPr kumimoji="0" lang="it-IT"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GANIL Caen		</a:t>
            </a:r>
            <a:r>
              <a:rPr kumimoji="0" lang="it-IT" sz="1100" b="0" i="0" u="none" strike="noStrike" cap="none" normalizeH="0" baseline="0" dirty="0" smtClean="0">
                <a:ln>
                  <a:noFill/>
                </a:ln>
                <a:effectLst/>
                <a:latin typeface="Calibri" pitchFamily="34" charset="0"/>
                <a:ea typeface="Calibri" pitchFamily="34" charset="0"/>
                <a:cs typeface="Times New Roman" pitchFamily="18" charset="0"/>
              </a:rPr>
              <a:t>Emmanuel Clement	clement@ganil.fr	</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LPSC –IN2P3 Grenoble		Jerome Robert		</a:t>
            </a:r>
            <a:r>
              <a:rPr lang="it-IT" sz="1100" dirty="0" smtClean="0">
                <a:solidFill>
                  <a:srgbClr val="FF0000"/>
                </a:solidFill>
                <a:latin typeface="Calibri" pitchFamily="34" charset="0"/>
                <a:ea typeface="Calibri" pitchFamily="34" charset="0"/>
                <a:cs typeface="Times New Roman" pitchFamily="18" charset="0"/>
              </a:rPr>
              <a:t>rubert</a:t>
            </a:r>
            <a:r>
              <a:rPr kumimoji="0" lang="it-IT"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@lpsc.in2p3.fr</a:t>
            </a:r>
            <a:endParaRPr kumimoji="0" lang="en-GB" sz="600" b="0" i="0" u="none" strike="noStrike" cap="none" normalizeH="0" baseline="0" dirty="0" smtClean="0">
              <a:ln>
                <a:noFill/>
              </a:ln>
              <a:solidFill>
                <a:srgbClr val="FF000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effectLst/>
                <a:latin typeface="Calibri" pitchFamily="34" charset="0"/>
                <a:ea typeface="Calibri" pitchFamily="34" charset="0"/>
                <a:cs typeface="Times New Roman" pitchFamily="18" charset="0"/>
              </a:rPr>
              <a:t>IPN–IN2P3 Lyon		Olivier Stezowski	stezow@IPNL.IN2P3.FR</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CSNSM–IN2P3 Orsay		Joa Ljungvall		</a:t>
            </a:r>
            <a:r>
              <a:rPr lang="it-IT" sz="1100" dirty="0" smtClean="0">
                <a:solidFill>
                  <a:srgbClr val="FF0000"/>
                </a:solidFill>
                <a:latin typeface="Calibri" pitchFamily="34" charset="0"/>
                <a:ea typeface="Calibri" pitchFamily="34" charset="0"/>
                <a:cs typeface="Times New Roman" pitchFamily="18" charset="0"/>
              </a:rPr>
              <a:t>verney</a:t>
            </a:r>
            <a:r>
              <a:rPr kumimoji="0" lang="it-IT"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@csnsm.in2p3.fr</a:t>
            </a:r>
            <a:endParaRPr kumimoji="0" lang="en-GB" sz="600" b="0" i="0" u="none" strike="noStrike" cap="none" normalizeH="0" baseline="0" dirty="0" smtClean="0">
              <a:ln>
                <a:noFill/>
              </a:ln>
              <a:solidFill>
                <a:srgbClr val="FF0000"/>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effectLst/>
                <a:latin typeface="Calibri" pitchFamily="34" charset="0"/>
                <a:ea typeface="Calibri" pitchFamily="34" charset="0"/>
                <a:cs typeface="Times New Roman" pitchFamily="18" charset="0"/>
              </a:rPr>
              <a:t> IPN–IN2P3 Orsay		David verney		leblanc@ipno.in2p3.fr</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effectLst/>
                <a:latin typeface="Calibri" pitchFamily="34" charset="0"/>
                <a:ea typeface="Calibri" pitchFamily="34" charset="0"/>
                <a:cs typeface="Times New Roman" pitchFamily="18" charset="0"/>
              </a:rPr>
              <a:t>CEA/DSM/IRFU Saclay		Wolfram Korten	wolfram.korten@cea.fr</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effectLst/>
                <a:latin typeface="Calibri" pitchFamily="34" charset="0"/>
                <a:ea typeface="Calibri" pitchFamily="34" charset="0"/>
                <a:cs typeface="Times New Roman" pitchFamily="18" charset="0"/>
              </a:rPr>
              <a:t>IPHC –IN2P3 Strasbourg		Dominique Curien	curien@ires.in2p3.fr</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GB" sz="11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Germany: </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GSI Darmstadt		Juergen Gerl		j.gerl@gsi.de</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TU Darmstadt 		Norbert </a:t>
            </a:r>
            <a:r>
              <a:rPr kumimoji="0" 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Pietralla</a:t>
            </a: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pietralla@ikp.tu-darmstadt.de,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Univ. </a:t>
            </a:r>
            <a:r>
              <a:rPr kumimoji="0" lang="en-GB"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zu</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Köln		Peter Reiter		preiter@ikp.Uni-Koeln.DE</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TU </a:t>
            </a:r>
            <a:r>
              <a:rPr kumimoji="0" 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München</a:t>
            </a: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1100" b="0" i="0" u="none" strike="noStrike" cap="none" normalizeH="0" baseline="0" dirty="0" smtClean="0">
                <a:ln>
                  <a:noFill/>
                </a:ln>
                <a:effectLst/>
                <a:latin typeface="Calibri" pitchFamily="34" charset="0"/>
                <a:ea typeface="Calibri" pitchFamily="34" charset="0"/>
                <a:cs typeface="Times New Roman" pitchFamily="18" charset="0"/>
              </a:rPr>
              <a:t>Roman Gernhaeuser	</a:t>
            </a:r>
            <a:r>
              <a:rPr kumimoji="0" lang="fr-FR" sz="1100" b="0" i="0" u="none" strike="noStrike" cap="none" normalizeH="0" baseline="0" dirty="0" smtClean="0">
                <a:ln>
                  <a:noFill/>
                </a:ln>
                <a:effectLst/>
                <a:latin typeface="Calibri" pitchFamily="34" charset="0"/>
                <a:ea typeface="Calibri" pitchFamily="34" charset="0"/>
                <a:cs typeface="Times New Roman" pitchFamily="18" charset="0"/>
                <a:hlinkClick r:id="rId3"/>
              </a:rPr>
              <a:t>roman.gernhaeuser@ph.tum.de</a:t>
            </a:r>
            <a:endParaRPr kumimoji="0" lang="fr-FR" sz="11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lang="fr-FR" sz="1100" b="1" i="1" dirty="0" err="1" smtClean="0">
                <a:solidFill>
                  <a:schemeClr val="accent2"/>
                </a:solidFill>
                <a:latin typeface="Calibri" pitchFamily="34" charset="0"/>
                <a:cs typeface="Times New Roman" pitchFamily="18" charset="0"/>
              </a:rPr>
              <a:t>Hungary</a:t>
            </a:r>
            <a:r>
              <a:rPr lang="fr-FR" sz="1100" b="1" i="1" dirty="0" smtClean="0">
                <a:solidFill>
                  <a:schemeClr val="accent2"/>
                </a:solidFill>
                <a:latin typeface="Calibri" pitchFamily="34" charset="0"/>
                <a:cs typeface="Times New Roman"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fr-FR" sz="1100" b="0" i="0" u="none" strike="noStrike" cap="none" normalizeH="0" baseline="0" dirty="0" smtClean="0">
                <a:ln>
                  <a:noFill/>
                </a:ln>
                <a:effectLst/>
                <a:latin typeface="Calibri" pitchFamily="34" charset="0"/>
                <a:cs typeface="Times New Roman" pitchFamily="18" charset="0"/>
              </a:rPr>
              <a:t>ATOMKI		</a:t>
            </a:r>
            <a:r>
              <a:rPr lang="fr-FR" sz="1100" dirty="0">
                <a:latin typeface="Calibri" pitchFamily="34" charset="0"/>
                <a:cs typeface="Times New Roman" pitchFamily="18" charset="0"/>
              </a:rPr>
              <a:t>B</a:t>
            </a:r>
            <a:r>
              <a:rPr kumimoji="0" lang="fr-FR" sz="1100" b="0" i="0" u="none" strike="noStrike" cap="none" normalizeH="0" baseline="0" dirty="0" smtClean="0">
                <a:ln>
                  <a:noFill/>
                </a:ln>
                <a:effectLst/>
                <a:latin typeface="Calibri" pitchFamily="34" charset="0"/>
                <a:cs typeface="Times New Roman" pitchFamily="18" charset="0"/>
              </a:rPr>
              <a:t>arna </a:t>
            </a:r>
            <a:r>
              <a:rPr kumimoji="0" lang="fr-FR" sz="1100" b="0" i="0" u="none" strike="noStrike" cap="none" normalizeH="0" baseline="0" dirty="0" err="1" smtClean="0">
                <a:ln>
                  <a:noFill/>
                </a:ln>
                <a:effectLst/>
                <a:latin typeface="Calibri" pitchFamily="34" charset="0"/>
                <a:cs typeface="Times New Roman" pitchFamily="18" charset="0"/>
              </a:rPr>
              <a:t>Nyako</a:t>
            </a:r>
            <a:r>
              <a:rPr kumimoji="0" lang="fr-FR" sz="1100" b="0" i="0" u="none" strike="noStrike" cap="none" normalizeH="0" baseline="0" dirty="0" smtClean="0">
                <a:ln>
                  <a:noFill/>
                </a:ln>
                <a:effectLst/>
                <a:latin typeface="Calibri" pitchFamily="34" charset="0"/>
                <a:cs typeface="Times New Roman" pitchFamily="18" charset="0"/>
              </a:rPr>
              <a:t>		nyako@atomki.hu</a:t>
            </a:r>
            <a:endParaRPr kumimoji="0" lang="en-GB" sz="6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Italy: </a:t>
            </a:r>
            <a:r>
              <a:rPr kumimoji="0" lang="it-IT" sz="11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a:t>
            </a: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INFN Firenze		Adriana Nannini		Adriana.Nannini@fi.infn.it</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INFN Legnaro		Daniel Napoli		Daniel.R.Napoli@lnl.infn.it</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INFN Milano		Benedicte Million	</a:t>
            </a: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Benedicte.Million@mi.infn.it</a:t>
            </a:r>
            <a:endParaRPr lang="it-IT" sz="1100" i="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it-IT"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INFN Padova		Silvia Lenzi		silvia.lenzi@pd.infn.it</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US" sz="11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Poland: </a:t>
            </a: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IFJ PAN Krakow		Adam Maj	Adam.Maj@ifj.edu.pl</a:t>
            </a:r>
            <a:endParaRPr kumimoji="0" lang="en-GB" sz="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362200" algn="l"/>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University of Warsaw (HIL)		Krzysztof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Rusek</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Krzysztof.Rusek@fuw.edu.pl</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620688"/>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467544" y="1124744"/>
            <a:ext cx="2304256" cy="1077218"/>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Membership</a:t>
            </a:r>
          </a:p>
          <a:p>
            <a:endParaRPr lang="en-GB" sz="1600" dirty="0" smtClean="0">
              <a:latin typeface="Comic Sans MS" pitchFamily="66" charset="0"/>
            </a:endParaRPr>
          </a:p>
          <a:p>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0" y="2919413"/>
            <a:ext cx="9144000" cy="776287"/>
          </a:xfrm>
          <a:prstGeom prst="rect">
            <a:avLst/>
          </a:prstGeom>
          <a:noFill/>
          <a:ln w="9525">
            <a:noFill/>
            <a:miter lim="800000"/>
            <a:headEnd/>
            <a:tailEnd/>
          </a:ln>
          <a:effectLst/>
        </p:spPr>
        <p:txBody>
          <a:bodyPr bIns="0">
            <a:spAutoFit/>
          </a:bodyPr>
          <a:lstStyle/>
          <a:p>
            <a:endParaRPr lang="de-DE" sz="1200" b="1" i="1">
              <a:latin typeface="Times New Roman" pitchFamily="18" charset="0"/>
              <a:cs typeface="Times New Roman" pitchFamily="18" charset="0"/>
            </a:endParaRPr>
          </a:p>
          <a:p>
            <a:r>
              <a:rPr lang="en-US" sz="1200">
                <a:latin typeface="Times New Roman" pitchFamily="18" charset="0"/>
                <a:cs typeface="Times New Roman" pitchFamily="18" charset="0"/>
              </a:rPr>
              <a:t> </a:t>
            </a:r>
            <a:endParaRPr lang="en-US" sz="1000">
              <a:latin typeface="Times New Roman" pitchFamily="18" charset="0"/>
              <a:cs typeface="Times New Roman" pitchFamily="18" charset="0"/>
            </a:endParaRPr>
          </a:p>
          <a:p>
            <a:endParaRPr lang="en-US">
              <a:latin typeface="Times New Roman" pitchFamily="18" charset="0"/>
            </a:endParaRPr>
          </a:p>
        </p:txBody>
      </p:sp>
      <p:sp>
        <p:nvSpPr>
          <p:cNvPr id="334849" name="Rectangle 1"/>
          <p:cNvSpPr>
            <a:spLocks noChangeArrowheads="1"/>
          </p:cNvSpPr>
          <p:nvPr/>
        </p:nvSpPr>
        <p:spPr bwMode="auto">
          <a:xfrm>
            <a:off x="971600" y="1518903"/>
            <a:ext cx="691276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i="1" dirty="0" smtClean="0">
                <a:solidFill>
                  <a:schemeClr val="accent2"/>
                </a:solidFill>
                <a:latin typeface="Calibri" pitchFamily="34" charset="0"/>
              </a:rPr>
              <a:t>Romania:</a:t>
            </a:r>
            <a:r>
              <a:rPr lang="en-US" sz="1100" b="1" dirty="0" smtClean="0">
                <a:solidFill>
                  <a:schemeClr val="accent2"/>
                </a:solidFill>
                <a:latin typeface="Calibri" pitchFamily="34" charset="0"/>
              </a:rPr>
              <a:t> </a:t>
            </a:r>
            <a:r>
              <a:rPr lang="en-US" sz="1100" dirty="0" smtClean="0">
                <a:latin typeface="Calibri" pitchFamily="34" charset="0"/>
              </a:rPr>
              <a:t>	</a:t>
            </a:r>
            <a:endParaRPr lang="en-GB" sz="1100" dirty="0" smtClean="0">
              <a:latin typeface="Calibri" pitchFamily="34" charset="0"/>
            </a:endParaRPr>
          </a:p>
          <a:p>
            <a:r>
              <a:rPr lang="en-US" sz="1100" dirty="0" smtClean="0">
                <a:latin typeface="Calibri" pitchFamily="34" charset="0"/>
              </a:rPr>
              <a:t> IFIN/HH Bucharest		Victor Zamfir		zamfir@tandem.nipne.ro</a:t>
            </a:r>
            <a:endParaRPr lang="en-GB" sz="1100" dirty="0" smtClean="0">
              <a:latin typeface="Calibri" pitchFamily="34" charset="0"/>
            </a:endParaRPr>
          </a:p>
          <a:p>
            <a:r>
              <a:rPr lang="en-US" sz="1100" b="1" i="1" dirty="0" smtClean="0">
                <a:solidFill>
                  <a:schemeClr val="accent2"/>
                </a:solidFill>
                <a:latin typeface="Calibri" pitchFamily="34" charset="0"/>
              </a:rPr>
              <a:t>Spain:</a:t>
            </a:r>
          </a:p>
          <a:p>
            <a:r>
              <a:rPr lang="es-ES_tradnl" sz="1100" dirty="0" smtClean="0">
                <a:latin typeface="Calibri" pitchFamily="34" charset="0"/>
              </a:rPr>
              <a:t>IFIC, CSIC-</a:t>
            </a:r>
            <a:r>
              <a:rPr lang="es-ES_tradnl" sz="1100" dirty="0" err="1" smtClean="0">
                <a:latin typeface="Calibri" pitchFamily="34" charset="0"/>
              </a:rPr>
              <a:t>University</a:t>
            </a:r>
            <a:r>
              <a:rPr lang="es-ES_tradnl" sz="1100" dirty="0" smtClean="0">
                <a:latin typeface="Calibri" pitchFamily="34" charset="0"/>
              </a:rPr>
              <a:t> of Valencia		Andres Gadea 		</a:t>
            </a:r>
            <a:r>
              <a:rPr lang="en-US" sz="1100" dirty="0" smtClean="0">
                <a:latin typeface="Calibri" pitchFamily="34" charset="0"/>
                <a:hlinkClick r:id="rId3"/>
              </a:rPr>
              <a:t>gadea@ific.uv.es</a:t>
            </a:r>
            <a:endParaRPr lang="en-US" sz="1100" dirty="0" smtClean="0">
              <a:latin typeface="Calibri" pitchFamily="34" charset="0"/>
            </a:endParaRPr>
          </a:p>
          <a:p>
            <a:r>
              <a:rPr lang="en-US" sz="1100" dirty="0" smtClean="0">
                <a:latin typeface="Calibri" pitchFamily="34" charset="0"/>
              </a:rPr>
              <a:t>Electronic Engineering Department University of Valencia (UVEG) Vicente </a:t>
            </a:r>
            <a:r>
              <a:rPr lang="en-US" sz="1100" dirty="0" err="1" smtClean="0">
                <a:latin typeface="Calibri" pitchFamily="34" charset="0"/>
              </a:rPr>
              <a:t>González</a:t>
            </a:r>
            <a:r>
              <a:rPr lang="en-US" sz="1100" dirty="0" smtClean="0">
                <a:latin typeface="Calibri" pitchFamily="34" charset="0"/>
              </a:rPr>
              <a:t> </a:t>
            </a:r>
            <a:r>
              <a:rPr lang="es-ES_tradnl" sz="1100" u="sng" dirty="0" smtClean="0">
                <a:latin typeface="Calibri" pitchFamily="34" charset="0"/>
                <a:hlinkClick r:id="rId4"/>
              </a:rPr>
              <a:t>vicente.gonzalez@uv.es</a:t>
            </a:r>
            <a:endParaRPr lang="en-GB" sz="1100" dirty="0" smtClean="0">
              <a:latin typeface="Calibri" pitchFamily="34" charset="0"/>
            </a:endParaRPr>
          </a:p>
          <a:p>
            <a:r>
              <a:rPr lang="es-ES_tradnl" sz="1100" dirty="0" smtClean="0">
                <a:latin typeface="Calibri" pitchFamily="34" charset="0"/>
              </a:rPr>
              <a:t>IEM, CSIC, Madrid		Andrea Jungclaus	andrea.jungclaus@csic.es</a:t>
            </a:r>
            <a:endParaRPr lang="en-GB" sz="1100" dirty="0" smtClean="0">
              <a:latin typeface="Calibri" pitchFamily="34" charset="0"/>
            </a:endParaRPr>
          </a:p>
          <a:p>
            <a:r>
              <a:rPr lang="es-ES_tradnl" sz="1100" dirty="0" err="1" smtClean="0">
                <a:latin typeface="Calibri" pitchFamily="34" charset="0"/>
              </a:rPr>
              <a:t>Department</a:t>
            </a:r>
            <a:r>
              <a:rPr lang="es-ES_tradnl" sz="1100" dirty="0" smtClean="0">
                <a:latin typeface="Calibri" pitchFamily="34" charset="0"/>
              </a:rPr>
              <a:t> of Fundamental Physics, </a:t>
            </a:r>
            <a:r>
              <a:rPr lang="es-ES_tradnl" sz="1100" dirty="0" err="1" smtClean="0">
                <a:latin typeface="Calibri" pitchFamily="34" charset="0"/>
              </a:rPr>
              <a:t>University</a:t>
            </a:r>
            <a:r>
              <a:rPr lang="es-ES_tradnl" sz="1100" dirty="0" smtClean="0">
                <a:latin typeface="Calibri" pitchFamily="34" charset="0"/>
              </a:rPr>
              <a:t> of Salamanca 	Begoña Quintana 	quintana@usal.es</a:t>
            </a:r>
            <a:endParaRPr lang="en-US" sz="1100" i="1" dirty="0" smtClean="0">
              <a:latin typeface="Calibri" pitchFamily="34" charset="0"/>
            </a:endParaRPr>
          </a:p>
          <a:p>
            <a:r>
              <a:rPr lang="en-US" sz="1100" b="1" i="1" dirty="0" smtClean="0">
                <a:solidFill>
                  <a:schemeClr val="accent2"/>
                </a:solidFill>
                <a:latin typeface="Calibri" pitchFamily="34" charset="0"/>
              </a:rPr>
              <a:t>Sweden: </a:t>
            </a:r>
            <a:r>
              <a:rPr lang="en-US" sz="1100" i="1" dirty="0" smtClean="0">
                <a:latin typeface="Calibri" pitchFamily="34" charset="0"/>
              </a:rPr>
              <a:t>	</a:t>
            </a:r>
            <a:endParaRPr lang="en-GB" sz="1100" dirty="0" smtClean="0">
              <a:latin typeface="Calibri" pitchFamily="34" charset="0"/>
            </a:endParaRPr>
          </a:p>
          <a:p>
            <a:r>
              <a:rPr lang="en-US" sz="1100" dirty="0" smtClean="0">
                <a:latin typeface="Calibri" pitchFamily="34" charset="0"/>
              </a:rPr>
              <a:t>Chalmers Univ. of Technology </a:t>
            </a:r>
            <a:r>
              <a:rPr lang="en-US" sz="1100" dirty="0" err="1" smtClean="0">
                <a:latin typeface="Calibri" pitchFamily="34" charset="0"/>
              </a:rPr>
              <a:t>Göteborg</a:t>
            </a:r>
            <a:r>
              <a:rPr lang="en-US" sz="1100" dirty="0" smtClean="0">
                <a:latin typeface="Calibri" pitchFamily="34" charset="0"/>
              </a:rPr>
              <a:t> 	Andreas Heinz		andreas.heinz@chalmers.se</a:t>
            </a:r>
            <a:endParaRPr lang="en-GB" sz="1100" dirty="0" smtClean="0">
              <a:latin typeface="Calibri" pitchFamily="34" charset="0"/>
            </a:endParaRPr>
          </a:p>
          <a:p>
            <a:r>
              <a:rPr lang="en-US" sz="1100" dirty="0" smtClean="0">
                <a:latin typeface="Calibri" pitchFamily="34" charset="0"/>
              </a:rPr>
              <a:t> </a:t>
            </a:r>
            <a:r>
              <a:rPr lang="en-GB" sz="1100" dirty="0" smtClean="0">
                <a:latin typeface="Calibri" pitchFamily="34" charset="0"/>
              </a:rPr>
              <a:t>Lund Univ.			Dirk Rudolph		Dirk.Rudolph@nuclear.lu.se</a:t>
            </a:r>
          </a:p>
          <a:p>
            <a:r>
              <a:rPr lang="en-GB" sz="1100" dirty="0" smtClean="0">
                <a:latin typeface="Calibri" pitchFamily="34" charset="0"/>
              </a:rPr>
              <a:t> Royal Institute of Technology Stockholm 	Bo Cederwall 		cederwall@nuclear.kth.se</a:t>
            </a:r>
          </a:p>
          <a:p>
            <a:r>
              <a:rPr lang="en-GB" sz="1100" dirty="0" smtClean="0">
                <a:latin typeface="Calibri" pitchFamily="34" charset="0"/>
              </a:rPr>
              <a:t> Uppsala Univ.			Johan Nyberg		johan.nyberg@physics.uu.se</a:t>
            </a:r>
          </a:p>
          <a:p>
            <a:r>
              <a:rPr lang="en-GB" sz="1100" b="1" i="1" dirty="0" smtClean="0">
                <a:solidFill>
                  <a:schemeClr val="accent2"/>
                </a:solidFill>
                <a:latin typeface="Calibri" pitchFamily="34" charset="0"/>
              </a:rPr>
              <a:t>Turkey:</a:t>
            </a:r>
            <a:r>
              <a:rPr lang="en-GB" sz="1100" b="1" dirty="0" smtClean="0">
                <a:solidFill>
                  <a:schemeClr val="accent2"/>
                </a:solidFill>
                <a:latin typeface="Calibri" pitchFamily="34" charset="0"/>
              </a:rPr>
              <a:t> </a:t>
            </a:r>
          </a:p>
          <a:p>
            <a:r>
              <a:rPr lang="en-GB" sz="1100" dirty="0" smtClean="0">
                <a:latin typeface="Calibri" pitchFamily="34" charset="0"/>
              </a:rPr>
              <a:t> Univ. Ankara			Ayse Kaskas		aysekaskas@yahoo.com</a:t>
            </a:r>
          </a:p>
          <a:p>
            <a:r>
              <a:rPr lang="en-GB" sz="1100" dirty="0" smtClean="0">
                <a:latin typeface="Calibri" pitchFamily="34" charset="0"/>
              </a:rPr>
              <a:t>Univ. Istanbul			Ela Ganioglu		ganioglu@istanbul.edu.tr</a:t>
            </a:r>
          </a:p>
          <a:p>
            <a:r>
              <a:rPr lang="en-GB" sz="1100" dirty="0" smtClean="0">
                <a:latin typeface="Calibri" pitchFamily="34" charset="0"/>
              </a:rPr>
              <a:t>Technical Univ. Istanbul 		</a:t>
            </a:r>
            <a:r>
              <a:rPr lang="en-GB" sz="1100" dirty="0" err="1" smtClean="0">
                <a:latin typeface="Calibri" pitchFamily="34" charset="0"/>
              </a:rPr>
              <a:t>Cenap</a:t>
            </a:r>
            <a:r>
              <a:rPr lang="en-GB" sz="1100" dirty="0" smtClean="0">
                <a:latin typeface="Calibri" pitchFamily="34" charset="0"/>
              </a:rPr>
              <a:t> </a:t>
            </a:r>
            <a:r>
              <a:rPr lang="en-GB" sz="1100" dirty="0" err="1" smtClean="0">
                <a:latin typeface="Calibri" pitchFamily="34" charset="0"/>
              </a:rPr>
              <a:t>Ozben</a:t>
            </a:r>
            <a:r>
              <a:rPr lang="en-GB" sz="1100" dirty="0" smtClean="0">
                <a:latin typeface="Calibri" pitchFamily="34" charset="0"/>
              </a:rPr>
              <a:t>		ozben@itu.edu.tr</a:t>
            </a:r>
          </a:p>
          <a:p>
            <a:r>
              <a:rPr lang="en-GB" sz="1100" b="1" i="1" dirty="0" smtClean="0">
                <a:solidFill>
                  <a:schemeClr val="accent2"/>
                </a:solidFill>
                <a:latin typeface="Calibri" pitchFamily="34" charset="0"/>
              </a:rPr>
              <a:t>UK: </a:t>
            </a:r>
            <a:r>
              <a:rPr lang="en-GB" sz="1100" i="1" dirty="0" smtClean="0">
                <a:latin typeface="Calibri" pitchFamily="34" charset="0"/>
              </a:rPr>
              <a:t>	</a:t>
            </a:r>
            <a:endParaRPr lang="en-GB" sz="1100" dirty="0" smtClean="0">
              <a:latin typeface="Calibri" pitchFamily="34" charset="0"/>
            </a:endParaRPr>
          </a:p>
          <a:p>
            <a:r>
              <a:rPr lang="en-GB" sz="1100" dirty="0" smtClean="0">
                <a:latin typeface="Calibri" pitchFamily="34" charset="0"/>
              </a:rPr>
              <a:t>Univ. Brighton			Alison Bruce		</a:t>
            </a:r>
            <a:r>
              <a:rPr lang="en-US" sz="1100" dirty="0" smtClean="0">
                <a:latin typeface="Calibri" pitchFamily="34" charset="0"/>
              </a:rPr>
              <a:t>Alison.Bruce@brighton.ac.uk</a:t>
            </a:r>
            <a:endParaRPr lang="en-GB" sz="1100" dirty="0" smtClean="0">
              <a:latin typeface="Calibri" pitchFamily="34" charset="0"/>
            </a:endParaRPr>
          </a:p>
          <a:p>
            <a:r>
              <a:rPr lang="en-GB" sz="1100" dirty="0" smtClean="0">
                <a:latin typeface="Calibri" pitchFamily="34" charset="0"/>
              </a:rPr>
              <a:t>Daresbury Laboratory 		John Simpson		</a:t>
            </a:r>
            <a:r>
              <a:rPr lang="en-GB" sz="1100" u="sng" dirty="0" smtClean="0">
                <a:latin typeface="Calibri" pitchFamily="34" charset="0"/>
                <a:hlinkClick r:id="rId5"/>
              </a:rPr>
              <a:t>john.simpson@stfc.ac.uk</a:t>
            </a:r>
            <a:endParaRPr lang="en-GB" sz="1100" dirty="0" smtClean="0">
              <a:latin typeface="Calibri" pitchFamily="34" charset="0"/>
            </a:endParaRPr>
          </a:p>
          <a:p>
            <a:r>
              <a:rPr lang="en-GB" sz="1100" dirty="0" smtClean="0">
                <a:latin typeface="Calibri" pitchFamily="34" charset="0"/>
              </a:rPr>
              <a:t>Univ. Edinburgh			Phil Woods		</a:t>
            </a:r>
            <a:r>
              <a:rPr lang="en-GB" sz="1100" u="sng" dirty="0" smtClean="0">
                <a:latin typeface="Calibri" pitchFamily="34" charset="0"/>
                <a:hlinkClick r:id="rId6"/>
              </a:rPr>
              <a:t>pjw@ph.ed.ac.uk</a:t>
            </a:r>
            <a:r>
              <a:rPr lang="en-GB" sz="1100" dirty="0" smtClean="0">
                <a:latin typeface="Calibri" pitchFamily="34" charset="0"/>
              </a:rPr>
              <a:t> </a:t>
            </a:r>
          </a:p>
          <a:p>
            <a:r>
              <a:rPr lang="en-GB" sz="1100" dirty="0" smtClean="0">
                <a:solidFill>
                  <a:srgbClr val="FF0000"/>
                </a:solidFill>
                <a:latin typeface="Calibri" pitchFamily="34" charset="0"/>
              </a:rPr>
              <a:t>Univ. Liverpool			Helen Boston		A.J.Boston@liverpool.ac.uk </a:t>
            </a:r>
          </a:p>
          <a:p>
            <a:r>
              <a:rPr lang="en-GB" sz="1100" dirty="0" smtClean="0">
                <a:latin typeface="Calibri" pitchFamily="34" charset="0"/>
              </a:rPr>
              <a:t>Univ. Manchester		Dave Cullen		Dave.cullen@manchester.ac.uk </a:t>
            </a:r>
          </a:p>
          <a:p>
            <a:r>
              <a:rPr lang="en-GB" sz="1100" dirty="0" smtClean="0">
                <a:latin typeface="Calibri" pitchFamily="34" charset="0"/>
              </a:rPr>
              <a:t>Univ. Surrey			Phil Walker		P.Walker@surrey.ac.uk</a:t>
            </a:r>
          </a:p>
          <a:p>
            <a:r>
              <a:rPr lang="en-GB" sz="1100" dirty="0" smtClean="0">
                <a:latin typeface="Calibri" pitchFamily="34" charset="0"/>
              </a:rPr>
              <a:t>Univ. West of Scotland		John Smith		John.F.Smith@uws.ac.uk</a:t>
            </a:r>
          </a:p>
          <a:p>
            <a:r>
              <a:rPr lang="en-GB" sz="1100" dirty="0" smtClean="0">
                <a:latin typeface="Calibri" pitchFamily="34" charset="0"/>
              </a:rPr>
              <a:t>Univ. York			Mike Bentley		michael.bentley@york.ac.uk</a:t>
            </a:r>
          </a:p>
          <a:p>
            <a:pPr marL="0" marR="0" lvl="0" indent="457200" algn="l" defTabSz="914400" rtl="0" eaLnBrk="1" fontAlgn="base" latinLnBrk="0" hangingPunct="1">
              <a:lnSpc>
                <a:spcPct val="100000"/>
              </a:lnSpc>
              <a:spcBef>
                <a:spcPct val="0"/>
              </a:spcBef>
              <a:spcAft>
                <a:spcPct val="0"/>
              </a:spcAft>
              <a:buClrTx/>
              <a:buSzTx/>
              <a:buFontTx/>
              <a:buNone/>
              <a:tabLst>
                <a:tab pos="2362200" algn="l"/>
              </a:tabLst>
            </a:pPr>
            <a:endParaRPr kumimoji="0" lang="en-GB" sz="11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116632"/>
            <a:ext cx="6705600" cy="1216025"/>
          </a:xfrm>
          <a:noFill/>
        </p:spPr>
        <p:txBody>
          <a:bodyPr/>
          <a:lstStyle/>
          <a:p>
            <a:r>
              <a:rPr lang="en-GB" sz="3200" b="1" dirty="0" smtClean="0">
                <a:solidFill>
                  <a:schemeClr val="accent2"/>
                </a:solidFill>
                <a:latin typeface="Comic Sans MS" pitchFamily="66" charset="0"/>
              </a:rPr>
              <a:t>AGATA ACC Data Policy</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3" name="Rectangle 5"/>
          <p:cNvSpPr>
            <a:spLocks noChangeArrowheads="1"/>
          </p:cNvSpPr>
          <p:nvPr/>
        </p:nvSpPr>
        <p:spPr bwMode="auto">
          <a:xfrm>
            <a:off x="611560" y="1196752"/>
            <a:ext cx="8352928" cy="5586145"/>
          </a:xfrm>
          <a:prstGeom prst="rect">
            <a:avLst/>
          </a:prstGeom>
          <a:noFill/>
          <a:ln w="9525">
            <a:noFill/>
            <a:miter lim="800000"/>
            <a:headEnd/>
            <a:tailEnd/>
          </a:ln>
          <a:effectLst/>
        </p:spPr>
        <p:txBody>
          <a:bodyPr wrap="square" bIns="0">
            <a:spAutoFit/>
          </a:bodyPr>
          <a:lstStyle/>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Definition – Output of the AGATA system</a:t>
            </a:r>
          </a:p>
          <a:p>
            <a:r>
              <a:rPr lang="en-US" sz="1800" dirty="0" smtClean="0">
                <a:latin typeface="Times New Roman" pitchFamily="18" charset="0"/>
                <a:cs typeface="Times New Roman" pitchFamily="18" charset="0"/>
              </a:rPr>
              <a:t>	Primary contact for each experiment has to be defined</a:t>
            </a:r>
          </a:p>
          <a:p>
            <a:r>
              <a:rPr lang="en-US" sz="1800" dirty="0" smtClean="0">
                <a:latin typeface="Times New Roman" pitchFamily="18" charset="0"/>
                <a:cs typeface="Times New Roman" pitchFamily="18" charset="0"/>
              </a:rPr>
              <a:t>	Ownership AGATA</a:t>
            </a:r>
          </a:p>
          <a:p>
            <a:r>
              <a:rPr lang="en-US" sz="1800" dirty="0" smtClean="0">
                <a:latin typeface="Times New Roman" pitchFamily="18" charset="0"/>
                <a:cs typeface="Times New Roman" pitchFamily="18" charset="0"/>
              </a:rPr>
              <a:t>	Spokesperson of AGATA delegates ownership and access to primary contact</a:t>
            </a:r>
          </a:p>
          <a:p>
            <a:r>
              <a:rPr lang="en-US" sz="1800" dirty="0" smtClean="0">
                <a:latin typeface="Times New Roman" pitchFamily="18" charset="0"/>
                <a:cs typeface="Times New Roman" pitchFamily="18" charset="0"/>
              </a:rPr>
              <a:t>		Done for Legnaro so far period of two years, </a:t>
            </a:r>
            <a:r>
              <a:rPr lang="en-US" sz="1800" dirty="0" smtClean="0">
                <a:solidFill>
                  <a:srgbClr val="FF0000"/>
                </a:solidFill>
                <a:latin typeface="Times New Roman" pitchFamily="18" charset="0"/>
                <a:cs typeface="Times New Roman" pitchFamily="18" charset="0"/>
              </a:rPr>
              <a:t>needs updating done</a:t>
            </a:r>
          </a:p>
          <a:p>
            <a:r>
              <a:rPr lang="en-US" sz="1800" dirty="0" smtClean="0">
                <a:solidFill>
                  <a:srgbClr val="FF0000"/>
                </a:solidFill>
                <a:latin typeface="Times New Roman" pitchFamily="18" charset="0"/>
                <a:cs typeface="Times New Roman" pitchFamily="18" charset="0"/>
              </a:rPr>
              <a:t>		All extended to end 2015</a:t>
            </a:r>
          </a:p>
          <a:p>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GSI to do. </a:t>
            </a:r>
          </a:p>
          <a:p>
            <a:endParaRPr lang="en-US" sz="1800" dirty="0" smtClean="0">
              <a:solidFill>
                <a:srgbClr val="FF0000"/>
              </a:solidFill>
              <a:latin typeface="Times New Roman" pitchFamily="18" charset="0"/>
              <a:cs typeface="Times New Roman" pitchFamily="18" charset="0"/>
            </a:endParaRPr>
          </a:p>
          <a:p>
            <a:r>
              <a:rPr lang="en-US" sz="1800" dirty="0" smtClean="0">
                <a:latin typeface="Times New Roman" pitchFamily="18" charset="0"/>
                <a:cs typeface="Times New Roman" pitchFamily="18" charset="0"/>
                <a:hlinkClick r:id="rId3"/>
              </a:rPr>
              <a:t>http</a:t>
            </a:r>
            <a:r>
              <a:rPr lang="en-US" sz="1800" dirty="0">
                <a:latin typeface="Times New Roman" pitchFamily="18" charset="0"/>
                <a:cs typeface="Times New Roman" pitchFamily="18" charset="0"/>
                <a:hlinkClick r:id="rId3"/>
              </a:rPr>
              <a:t>://npg.dl.ac.uk/agata_acc/AGATA_Data_Policy.html</a:t>
            </a:r>
            <a:r>
              <a:rPr lang="en-US" sz="1800" dirty="0">
                <a:latin typeface="Times New Roman" pitchFamily="18" charset="0"/>
                <a:cs typeface="Times New Roman" pitchFamily="18" charset="0"/>
              </a:rPr>
              <a:t> </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	Exploitation</a:t>
            </a:r>
          </a:p>
          <a:p>
            <a:r>
              <a:rPr lang="en-US" sz="1800" dirty="0" smtClean="0">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Annual report to ACC of status of experiment (report at annual meeting)</a:t>
            </a:r>
          </a:p>
          <a:p>
            <a:r>
              <a:rPr lang="en-US" sz="1800" dirty="0" smtClean="0">
                <a:solidFill>
                  <a:srgbClr val="FF0000"/>
                </a:solidFill>
                <a:latin typeface="Times New Roman" pitchFamily="18" charset="0"/>
                <a:cs typeface="Times New Roman" pitchFamily="18" charset="0"/>
              </a:rPr>
              <a:t>	Publication information to the ACC</a:t>
            </a:r>
          </a:p>
          <a:p>
            <a:r>
              <a:rPr lang="en-US" sz="1800" dirty="0" smtClean="0">
                <a:solidFill>
                  <a:srgbClr val="FF0000"/>
                </a:solidFill>
                <a:latin typeface="Times New Roman" pitchFamily="18" charset="0"/>
                <a:cs typeface="Times New Roman" pitchFamily="18" charset="0"/>
              </a:rPr>
              <a:t>	Brief report on experiments, send in or keep up to date.</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hlinkClick r:id="rId3"/>
              </a:rPr>
              <a:t>http://npg.dl.ac.uk/agata_acc/AGATA_Data_Policy.html</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t>
            </a:r>
          </a:p>
          <a:p>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7" name="Rectangle 19"/>
          <p:cNvSpPr>
            <a:spLocks noChangeArrowheads="1"/>
          </p:cNvSpPr>
          <p:nvPr/>
        </p:nvSpPr>
        <p:spPr bwMode="auto">
          <a:xfrm>
            <a:off x="1619250" y="5084763"/>
            <a:ext cx="7524750" cy="1773237"/>
          </a:xfrm>
          <a:prstGeom prst="rect">
            <a:avLst/>
          </a:prstGeom>
          <a:solidFill>
            <a:schemeClr val="bg1"/>
          </a:solidFill>
          <a:ln w="9525">
            <a:noFill/>
            <a:miter lim="800000"/>
            <a:headEnd/>
            <a:tailEnd/>
          </a:ln>
          <a:effectLst/>
        </p:spPr>
        <p:txBody>
          <a:bodyPr wrap="none" anchor="ctr"/>
          <a:lstStyle/>
          <a:p>
            <a:endParaRPr lang="en-GB"/>
          </a:p>
        </p:txBody>
      </p:sp>
      <p:sp>
        <p:nvSpPr>
          <p:cNvPr id="155651" name="Rectangle 3"/>
          <p:cNvSpPr>
            <a:spLocks noGrp="1" noChangeArrowheads="1"/>
          </p:cNvSpPr>
          <p:nvPr>
            <p:ph type="title" idx="4294967295"/>
          </p:nvPr>
        </p:nvSpPr>
        <p:spPr>
          <a:xfrm>
            <a:off x="971600" y="116632"/>
            <a:ext cx="6705600" cy="1216025"/>
          </a:xfrm>
          <a:noFill/>
        </p:spPr>
        <p:txBody>
          <a:bodyPr/>
          <a:lstStyle/>
          <a:p>
            <a:r>
              <a:rPr lang="en-GB" sz="3200" b="1" dirty="0" smtClean="0">
                <a:solidFill>
                  <a:schemeClr val="accent2"/>
                </a:solidFill>
                <a:latin typeface="Comic Sans MS" pitchFamily="66" charset="0"/>
              </a:rPr>
              <a:t>AGATA ACC </a:t>
            </a:r>
            <a:br>
              <a:rPr lang="en-GB" sz="3200" b="1" dirty="0" smtClean="0">
                <a:solidFill>
                  <a:schemeClr val="accent2"/>
                </a:solidFill>
                <a:latin typeface="Comic Sans MS" pitchFamily="66" charset="0"/>
              </a:rPr>
            </a:br>
            <a:r>
              <a:rPr lang="en-GB" sz="3200" b="1" dirty="0" smtClean="0">
                <a:solidFill>
                  <a:schemeClr val="accent2"/>
                </a:solidFill>
                <a:latin typeface="Comic Sans MS" pitchFamily="66" charset="0"/>
              </a:rPr>
              <a:t/>
            </a:r>
            <a:br>
              <a:rPr lang="en-GB" sz="3200" b="1" dirty="0" smtClean="0">
                <a:solidFill>
                  <a:schemeClr val="accent2"/>
                </a:solidFill>
                <a:latin typeface="Comic Sans MS" pitchFamily="66" charset="0"/>
              </a:rPr>
            </a:br>
            <a:endParaRPr lang="en-GB" sz="1800" b="1" dirty="0" smtClean="0">
              <a:solidFill>
                <a:schemeClr val="accent2"/>
              </a:solidFill>
              <a:latin typeface="Comic Sans MS" pitchFamily="66" charset="0"/>
            </a:endParaRPr>
          </a:p>
        </p:txBody>
      </p:sp>
      <p:sp>
        <p:nvSpPr>
          <p:cNvPr id="155652" name="Rectangle 4"/>
          <p:cNvSpPr>
            <a:spLocks noChangeArrowheads="1"/>
          </p:cNvSpPr>
          <p:nvPr/>
        </p:nvSpPr>
        <p:spPr bwMode="auto">
          <a:xfrm>
            <a:off x="1187624" y="908720"/>
            <a:ext cx="5544616" cy="584775"/>
          </a:xfrm>
          <a:prstGeom prst="rect">
            <a:avLst/>
          </a:prstGeom>
          <a:noFill/>
          <a:ln w="9525">
            <a:noFill/>
            <a:miter lim="800000"/>
            <a:headEnd/>
            <a:tailEnd/>
          </a:ln>
          <a:effectLst/>
        </p:spPr>
        <p:txBody>
          <a:bodyPr wrap="square">
            <a:spAutoFit/>
          </a:bodyPr>
          <a:lstStyle/>
          <a:p>
            <a:r>
              <a:rPr lang="en-GB" sz="1600" b="1" dirty="0" smtClean="0">
                <a:latin typeface="Comic Sans MS" pitchFamily="66" charset="0"/>
              </a:rPr>
              <a:t>AGATA Publication and Publications Policy</a:t>
            </a:r>
            <a:endParaRPr lang="en-GB" sz="1600" dirty="0" smtClean="0">
              <a:latin typeface="Comic Sans MS" pitchFamily="66" charset="0"/>
            </a:endParaRPr>
          </a:p>
          <a:p>
            <a:endParaRPr lang="en-GB" sz="1600" dirty="0">
              <a:latin typeface="Comic Sans MS" pitchFamily="66" charset="0"/>
            </a:endParaRPr>
          </a:p>
        </p:txBody>
      </p:sp>
      <p:sp>
        <p:nvSpPr>
          <p:cNvPr id="155653" name="Rectangle 5"/>
          <p:cNvSpPr>
            <a:spLocks noChangeArrowheads="1"/>
          </p:cNvSpPr>
          <p:nvPr/>
        </p:nvSpPr>
        <p:spPr bwMode="auto">
          <a:xfrm>
            <a:off x="1259632" y="1628800"/>
            <a:ext cx="6192688" cy="4755148"/>
          </a:xfrm>
          <a:prstGeom prst="rect">
            <a:avLst/>
          </a:prstGeom>
          <a:noFill/>
          <a:ln w="9525">
            <a:noFill/>
            <a:miter lim="800000"/>
            <a:headEnd/>
            <a:tailEnd/>
          </a:ln>
          <a:effectLst/>
        </p:spPr>
        <p:txBody>
          <a:bodyPr wrap="square" bIns="0">
            <a:spAutoFit/>
          </a:bodyPr>
          <a:lstStyle/>
          <a:p>
            <a:r>
              <a:rPr lang="en-US" sz="1800" dirty="0" smtClean="0">
                <a:latin typeface="Comic Sans MS" pitchFamily="66" charset="0"/>
                <a:cs typeface="Times New Roman" pitchFamily="18" charset="0"/>
              </a:rPr>
              <a:t>Policy defined </a:t>
            </a:r>
            <a:r>
              <a:rPr lang="en-US" sz="1800" dirty="0">
                <a:latin typeface="Comic Sans MS" pitchFamily="66" charset="0"/>
                <a:cs typeface="Times New Roman" pitchFamily="18" charset="0"/>
              </a:rPr>
              <a:t>for Physics and technical publications</a:t>
            </a:r>
          </a:p>
          <a:p>
            <a:endParaRPr lang="en-US" sz="1800" dirty="0" smtClean="0">
              <a:latin typeface="Comic Sans MS" pitchFamily="66" charset="0"/>
              <a:cs typeface="Times New Roman" pitchFamily="18" charset="0"/>
            </a:endParaRPr>
          </a:p>
          <a:p>
            <a:r>
              <a:rPr lang="en-US" sz="1800" dirty="0" smtClean="0">
                <a:latin typeface="Comic Sans MS" pitchFamily="66" charset="0"/>
                <a:cs typeface="Times New Roman" pitchFamily="18" charset="0"/>
              </a:rPr>
              <a:t>Maintain list on AGAA ACC web pages</a:t>
            </a:r>
          </a:p>
          <a:p>
            <a:r>
              <a:rPr lang="en-US" sz="1800" dirty="0" smtClean="0">
                <a:latin typeface="Comic Sans MS" pitchFamily="66" charset="0"/>
                <a:cs typeface="Times New Roman" pitchFamily="18" charset="0"/>
              </a:rPr>
              <a:t>What else, thesis, reports, talks ….. </a:t>
            </a:r>
          </a:p>
          <a:p>
            <a:endParaRPr lang="en-US" sz="1800" dirty="0" smtClean="0">
              <a:latin typeface="Comic Sans MS" pitchFamily="66" charset="0"/>
              <a:cs typeface="Times New Roman" pitchFamily="18" charset="0"/>
            </a:endParaRPr>
          </a:p>
          <a:p>
            <a:r>
              <a:rPr lang="en-US" sz="1800" dirty="0" smtClean="0">
                <a:solidFill>
                  <a:srgbClr val="FF0000"/>
                </a:solidFill>
                <a:latin typeface="Comic Sans MS" pitchFamily="66" charset="0"/>
                <a:cs typeface="Times New Roman" pitchFamily="18" charset="0"/>
              </a:rPr>
              <a:t>Technical publications, AMB approval</a:t>
            </a:r>
          </a:p>
          <a:p>
            <a:endParaRPr lang="en-US" sz="1800" dirty="0" smtClean="0">
              <a:latin typeface="Comic Sans MS" pitchFamily="66" charset="0"/>
              <a:cs typeface="Times New Roman" pitchFamily="18" charset="0"/>
            </a:endParaRPr>
          </a:p>
          <a:p>
            <a:r>
              <a:rPr lang="en-US" sz="1800" dirty="0" smtClean="0">
                <a:latin typeface="Comic Sans MS" pitchFamily="66" charset="0"/>
                <a:cs typeface="Times New Roman" pitchFamily="18" charset="0"/>
              </a:rPr>
              <a:t>Publications Policy:</a:t>
            </a:r>
          </a:p>
          <a:p>
            <a:endParaRPr lang="en-US" sz="1800" dirty="0" smtClean="0">
              <a:latin typeface="Comic Sans MS" pitchFamily="66" charset="0"/>
              <a:cs typeface="Times New Roman" pitchFamily="18" charset="0"/>
            </a:endParaRPr>
          </a:p>
          <a:p>
            <a:r>
              <a:rPr lang="en-US" sz="1800" dirty="0" smtClean="0">
                <a:latin typeface="Comic Sans MS" pitchFamily="66" charset="0"/>
                <a:cs typeface="Times New Roman" pitchFamily="18" charset="0"/>
              </a:rPr>
              <a:t>ASC</a:t>
            </a:r>
          </a:p>
          <a:p>
            <a:r>
              <a:rPr lang="en-US" sz="1800" dirty="0" smtClean="0">
                <a:latin typeface="Comic Sans MS" pitchFamily="66" charset="0"/>
                <a:cs typeface="Times New Roman" pitchFamily="18" charset="0"/>
              </a:rPr>
              <a:t>Core authors for physics papers from Legnaro (156)</a:t>
            </a:r>
          </a:p>
          <a:p>
            <a:r>
              <a:rPr lang="en-US" sz="1800" dirty="0" smtClean="0">
                <a:latin typeface="Comic Sans MS" pitchFamily="66" charset="0"/>
                <a:cs typeface="Times New Roman" pitchFamily="18" charset="0"/>
              </a:rPr>
              <a:t>List defined</a:t>
            </a:r>
          </a:p>
          <a:p>
            <a:r>
              <a:rPr lang="en-US" sz="1800" dirty="0" smtClean="0">
                <a:latin typeface="Comic Sans MS" pitchFamily="66" charset="0"/>
                <a:cs typeface="Times New Roman" pitchFamily="18" charset="0"/>
              </a:rPr>
              <a:t>Sign up required</a:t>
            </a:r>
          </a:p>
          <a:p>
            <a:r>
              <a:rPr lang="en-US" sz="1800" dirty="0" smtClean="0">
                <a:latin typeface="Comic Sans MS" pitchFamily="66" charset="0"/>
                <a:cs typeface="Times New Roman" pitchFamily="18" charset="0"/>
              </a:rPr>
              <a:t>Administration ASC asked ACC</a:t>
            </a:r>
          </a:p>
          <a:p>
            <a:r>
              <a:rPr lang="en-US" sz="1800" dirty="0" smtClean="0">
                <a:latin typeface="Comic Sans MS" pitchFamily="66" charset="0"/>
                <a:cs typeface="Times New Roman" pitchFamily="18" charset="0"/>
              </a:rPr>
              <a:t>Web based system. </a:t>
            </a:r>
          </a:p>
          <a:p>
            <a:r>
              <a:rPr lang="en-US" sz="1800" dirty="0">
                <a:solidFill>
                  <a:srgbClr val="FF0000"/>
                </a:solidFill>
                <a:latin typeface="Comic Sans MS" panose="030F0702030302020204" pitchFamily="66" charset="0"/>
                <a:cs typeface="Times New Roman" pitchFamily="18" charset="0"/>
              </a:rPr>
              <a:t>GSI to do. List being defined, </a:t>
            </a:r>
            <a:r>
              <a:rPr lang="en-US" sz="1800" dirty="0" err="1">
                <a:solidFill>
                  <a:srgbClr val="FF0000"/>
                </a:solidFill>
                <a:latin typeface="Comic Sans MS" panose="030F0702030302020204" pitchFamily="66" charset="0"/>
                <a:cs typeface="Times New Roman" pitchFamily="18" charset="0"/>
              </a:rPr>
              <a:t>co-ordinated</a:t>
            </a:r>
            <a:r>
              <a:rPr lang="en-US" sz="1800" dirty="0">
                <a:solidFill>
                  <a:srgbClr val="FF0000"/>
                </a:solidFill>
                <a:latin typeface="Comic Sans MS" panose="030F0702030302020204" pitchFamily="66" charset="0"/>
                <a:cs typeface="Times New Roman" pitchFamily="18" charset="0"/>
              </a:rPr>
              <a:t> through ASC </a:t>
            </a:r>
            <a:r>
              <a:rPr lang="en-US" sz="1800" dirty="0" smtClean="0">
                <a:solidFill>
                  <a:srgbClr val="FF0000"/>
                </a:solidFill>
                <a:latin typeface="Comic Sans MS" panose="030F0702030302020204" pitchFamily="66" charset="0"/>
                <a:cs typeface="Times New Roman" pitchFamily="18" charset="0"/>
              </a:rPr>
              <a:t>members</a:t>
            </a:r>
            <a:endParaRPr lang="en-US" sz="1800" dirty="0">
              <a:solidFill>
                <a:srgbClr val="FF000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97942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688</Words>
  <Application>Microsoft Office PowerPoint</Application>
  <PresentationFormat>On-screen Show (4:3)</PresentationFormat>
  <Paragraphs>359</Paragraphs>
  <Slides>19</Slides>
  <Notes>16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Blank Presentation</vt:lpstr>
      <vt:lpstr>1_Blank Presentation</vt:lpstr>
      <vt:lpstr>PowerPoint Presentation</vt:lpstr>
      <vt:lpstr>PowerPoint Presentation</vt:lpstr>
      <vt:lpstr>AGATA ACC Agenda 26th June 2014, GSI  </vt:lpstr>
      <vt:lpstr>AGATA ACC Agenda  26th June 2014, GSI  </vt:lpstr>
      <vt:lpstr>AGATA ACC   </vt:lpstr>
      <vt:lpstr>AGATA ACC   </vt:lpstr>
      <vt:lpstr>AGATA ACC   </vt:lpstr>
      <vt:lpstr>AGATA ACC Data Policy  </vt:lpstr>
      <vt:lpstr>AGATA ACC   </vt:lpstr>
      <vt:lpstr>AGATA ACC   </vt:lpstr>
      <vt:lpstr>AGATA ACC   </vt:lpstr>
      <vt:lpstr>PowerPoint Presentation</vt:lpstr>
      <vt:lpstr>AGATA ACC   </vt:lpstr>
      <vt:lpstr>AGATA ACC   </vt:lpstr>
      <vt:lpstr>AGATA ACC   </vt:lpstr>
      <vt:lpstr>PowerPoint Presentation</vt:lpstr>
      <vt:lpstr>AGATA ACC   </vt:lpstr>
      <vt:lpstr>AGATA ACC   </vt:lpstr>
      <vt:lpstr>AGATA ACC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 Simpson</dc:creator>
  <cp:lastModifiedBy>J Simpson</cp:lastModifiedBy>
  <cp:revision>161</cp:revision>
  <cp:lastPrinted>2013-06-07T09:36:20Z</cp:lastPrinted>
  <dcterms:created xsi:type="dcterms:W3CDTF">2007-03-15T09:55:48Z</dcterms:created>
  <dcterms:modified xsi:type="dcterms:W3CDTF">2014-06-26T12:19:45Z</dcterms:modified>
</cp:coreProperties>
</file>